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043" r:id="rId3"/>
    <p:sldId id="10013" r:id="rId4"/>
    <p:sldId id="2146848003" r:id="rId5"/>
    <p:sldId id="2146848004" r:id="rId6"/>
    <p:sldId id="2146848005" r:id="rId7"/>
    <p:sldId id="9844" r:id="rId8"/>
    <p:sldId id="2146848008" r:id="rId9"/>
    <p:sldId id="9848" r:id="rId10"/>
    <p:sldId id="1207" r:id="rId11"/>
    <p:sldId id="10034" r:id="rId12"/>
    <p:sldId id="10035" r:id="rId13"/>
    <p:sldId id="9852" r:id="rId14"/>
    <p:sldId id="10026" r:id="rId15"/>
    <p:sldId id="2146847997" r:id="rId16"/>
    <p:sldId id="9802" r:id="rId17"/>
    <p:sldId id="2146848019" r:id="rId18"/>
    <p:sldId id="346" r:id="rId19"/>
    <p:sldId id="262" r:id="rId20"/>
    <p:sldId id="1202" r:id="rId21"/>
    <p:sldId id="1211" r:id="rId22"/>
    <p:sldId id="270" r:id="rId23"/>
    <p:sldId id="2146848039" r:id="rId24"/>
    <p:sldId id="282" r:id="rId25"/>
    <p:sldId id="277" r:id="rId26"/>
    <p:sldId id="1197" r:id="rId27"/>
    <p:sldId id="2146848040" r:id="rId28"/>
    <p:sldId id="2146848041" r:id="rId29"/>
  </p:sldIdLst>
  <p:sldSz cx="12192000" cy="6858000"/>
  <p:notesSz cx="10018713" cy="6889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D5C03"/>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4707" autoAdjust="0"/>
  </p:normalViewPr>
  <p:slideViewPr>
    <p:cSldViewPr snapToGrid="0">
      <p:cViewPr varScale="1">
        <p:scale>
          <a:sx n="86" d="100"/>
          <a:sy n="86" d="100"/>
        </p:scale>
        <p:origin x="220" y="72"/>
      </p:cViewPr>
      <p:guideLst/>
    </p:cSldViewPr>
  </p:slideViewPr>
  <p:notesTextViewPr>
    <p:cViewPr>
      <p:scale>
        <a:sx n="1" d="1"/>
        <a:sy n="1" d="1"/>
      </p:scale>
      <p:origin x="0" y="0"/>
    </p:cViewPr>
  </p:notesTextViewPr>
  <p:sorterViewPr>
    <p:cViewPr varScale="1">
      <p:scale>
        <a:sx n="100" d="100"/>
        <a:sy n="100" d="100"/>
      </p:scale>
      <p:origin x="0" y="-8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kur\Desktop\&#12487;&#12540;&#12479;&#12414;&#12392;&#124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633158fb76bab6a/&#12487;&#12473;&#12463;&#12488;&#12483;&#12503;/&#36939;&#21205;&#33021;&#21147;&#35519;&#26619;&#12288;3.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2015&#24180;\Iwamoto\&#12487;&#12540;&#12479;\&#32113;&#21512;&#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2015&#24180;\Iwamoto\&#12487;&#12540;&#12479;\&#32113;&#21512;&#12487;&#12540;&#1247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2020&#24180;\&#35542;&#25991;\&#29987;&#26989;&#21307;&#22823;\EORA\TableDuration&#25244;&#12365;20030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2020&#24180;\&#35542;&#25991;\&#29987;&#26989;&#21307;&#22823;\EORA\TableDuration&#25244;&#12365;20030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2020&#24180;\&#35542;&#25991;\&#29987;&#26989;&#21307;&#22823;\EORA\TableDuration&#25244;&#12365;200308.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6258609339023"/>
          <c:y val="4.7126529983694258E-2"/>
          <c:w val="0.71078586013186784"/>
          <c:h val="0.71159535440036525"/>
        </c:manualLayout>
      </c:layout>
      <c:lineChart>
        <c:grouping val="standard"/>
        <c:varyColors val="0"/>
        <c:ser>
          <c:idx val="1"/>
          <c:order val="0"/>
          <c:tx>
            <c:strRef>
              <c:f>医療費!$E$71</c:f>
              <c:strCache>
                <c:ptCount val="1"/>
                <c:pt idx="0">
                  <c:v>東京</c:v>
                </c:pt>
              </c:strCache>
            </c:strRef>
          </c:tx>
          <c:spPr>
            <a:ln w="22225" cap="rnd" cmpd="sng" algn="ctr">
              <a:solidFill>
                <a:schemeClr val="bg2">
                  <a:lumMod val="50000"/>
                </a:schemeClr>
              </a:solidFill>
              <a:prstDash val="solid"/>
              <a:round/>
            </a:ln>
            <a:effectLst/>
          </c:spPr>
          <c:marker>
            <c:symbol val="none"/>
          </c:marker>
          <c:cat>
            <c:strRef>
              <c:f>医療費!$C$72:$C$78</c:f>
              <c:strCache>
                <c:ptCount val="7"/>
                <c:pt idx="0">
                  <c:v>2009年度</c:v>
                </c:pt>
                <c:pt idx="1">
                  <c:v>2010年度</c:v>
                </c:pt>
                <c:pt idx="2">
                  <c:v>2011年度</c:v>
                </c:pt>
                <c:pt idx="3">
                  <c:v>2012年度</c:v>
                </c:pt>
                <c:pt idx="4">
                  <c:v>2013年度</c:v>
                </c:pt>
                <c:pt idx="5">
                  <c:v>2014年度</c:v>
                </c:pt>
                <c:pt idx="6">
                  <c:v>2015年度</c:v>
                </c:pt>
              </c:strCache>
            </c:strRef>
          </c:cat>
          <c:val>
            <c:numRef>
              <c:f>医療費!$E$72:$E$78</c:f>
              <c:numCache>
                <c:formatCode>General</c:formatCode>
                <c:ptCount val="7"/>
                <c:pt idx="0">
                  <c:v>2023760.0573231722</c:v>
                </c:pt>
                <c:pt idx="1">
                  <c:v>2087511.5512694428</c:v>
                </c:pt>
                <c:pt idx="2">
                  <c:v>2084952.5262341928</c:v>
                </c:pt>
                <c:pt idx="3">
                  <c:v>2088411.4298589742</c:v>
                </c:pt>
                <c:pt idx="4">
                  <c:v>2084153.9713330795</c:v>
                </c:pt>
                <c:pt idx="5">
                  <c:v>2056294.8174674027</c:v>
                </c:pt>
                <c:pt idx="6">
                  <c:v>2123517.5493920292</c:v>
                </c:pt>
              </c:numCache>
            </c:numRef>
          </c:val>
          <c:smooth val="0"/>
          <c:extLst>
            <c:ext xmlns:c16="http://schemas.microsoft.com/office/drawing/2014/chart" uri="{C3380CC4-5D6E-409C-BE32-E72D297353CC}">
              <c16:uniqueId val="{00000001-9873-44E7-9AEF-AF27BC20729D}"/>
            </c:ext>
          </c:extLst>
        </c:ser>
        <c:ser>
          <c:idx val="2"/>
          <c:order val="1"/>
          <c:tx>
            <c:strRef>
              <c:f>医療費!$F$71</c:f>
              <c:strCache>
                <c:ptCount val="1"/>
                <c:pt idx="0">
                  <c:v>福島</c:v>
                </c:pt>
              </c:strCache>
            </c:strRef>
          </c:tx>
          <c:spPr>
            <a:ln w="38100" cap="rnd" cmpd="sng" algn="ctr">
              <a:solidFill>
                <a:schemeClr val="accent5"/>
              </a:solidFill>
              <a:round/>
            </a:ln>
            <a:effectLst/>
          </c:spPr>
          <c:marker>
            <c:symbol val="none"/>
          </c:marker>
          <c:cat>
            <c:strRef>
              <c:f>医療費!$C$72:$C$78</c:f>
              <c:strCache>
                <c:ptCount val="7"/>
                <c:pt idx="0">
                  <c:v>2009年度</c:v>
                </c:pt>
                <c:pt idx="1">
                  <c:v>2010年度</c:v>
                </c:pt>
                <c:pt idx="2">
                  <c:v>2011年度</c:v>
                </c:pt>
                <c:pt idx="3">
                  <c:v>2012年度</c:v>
                </c:pt>
                <c:pt idx="4">
                  <c:v>2013年度</c:v>
                </c:pt>
                <c:pt idx="5">
                  <c:v>2014年度</c:v>
                </c:pt>
                <c:pt idx="6">
                  <c:v>2015年度</c:v>
                </c:pt>
              </c:strCache>
            </c:strRef>
          </c:cat>
          <c:val>
            <c:numRef>
              <c:f>医療費!$F$72:$F$78</c:f>
              <c:numCache>
                <c:formatCode>General</c:formatCode>
                <c:ptCount val="7"/>
                <c:pt idx="0">
                  <c:v>2135233.7147271521</c:v>
                </c:pt>
                <c:pt idx="1">
                  <c:v>2145913.1504574982</c:v>
                </c:pt>
                <c:pt idx="2">
                  <c:v>2243282.7218327373</c:v>
                </c:pt>
                <c:pt idx="3">
                  <c:v>2262689.9695816506</c:v>
                </c:pt>
                <c:pt idx="4">
                  <c:v>2230608.2678296459</c:v>
                </c:pt>
                <c:pt idx="5">
                  <c:v>2192889.2527377978</c:v>
                </c:pt>
                <c:pt idx="6">
                  <c:v>2232477.2615174991</c:v>
                </c:pt>
              </c:numCache>
            </c:numRef>
          </c:val>
          <c:smooth val="0"/>
          <c:extLst>
            <c:ext xmlns:c16="http://schemas.microsoft.com/office/drawing/2014/chart" uri="{C3380CC4-5D6E-409C-BE32-E72D297353CC}">
              <c16:uniqueId val="{00000002-9873-44E7-9AEF-AF27BC20729D}"/>
            </c:ext>
          </c:extLst>
        </c:ser>
        <c:ser>
          <c:idx val="3"/>
          <c:order val="2"/>
          <c:tx>
            <c:strRef>
              <c:f>医療費!$G$71</c:f>
              <c:strCache>
                <c:ptCount val="1"/>
                <c:pt idx="0">
                  <c:v>宮城</c:v>
                </c:pt>
              </c:strCache>
            </c:strRef>
          </c:tx>
          <c:spPr>
            <a:ln w="38100" cap="rnd" cmpd="sng" algn="ctr">
              <a:solidFill>
                <a:schemeClr val="accent4">
                  <a:lumMod val="75000"/>
                </a:schemeClr>
              </a:solidFill>
              <a:round/>
            </a:ln>
            <a:effectLst/>
          </c:spPr>
          <c:marker>
            <c:symbol val="none"/>
          </c:marker>
          <c:cat>
            <c:strRef>
              <c:f>医療費!$C$72:$C$78</c:f>
              <c:strCache>
                <c:ptCount val="7"/>
                <c:pt idx="0">
                  <c:v>2009年度</c:v>
                </c:pt>
                <c:pt idx="1">
                  <c:v>2010年度</c:v>
                </c:pt>
                <c:pt idx="2">
                  <c:v>2011年度</c:v>
                </c:pt>
                <c:pt idx="3">
                  <c:v>2012年度</c:v>
                </c:pt>
                <c:pt idx="4">
                  <c:v>2013年度</c:v>
                </c:pt>
                <c:pt idx="5">
                  <c:v>2014年度</c:v>
                </c:pt>
                <c:pt idx="6">
                  <c:v>2015年度</c:v>
                </c:pt>
              </c:strCache>
            </c:strRef>
          </c:cat>
          <c:val>
            <c:numRef>
              <c:f>医療費!$G$72:$G$78</c:f>
              <c:numCache>
                <c:formatCode>General</c:formatCode>
                <c:ptCount val="7"/>
                <c:pt idx="0">
                  <c:v>2086062.8190710028</c:v>
                </c:pt>
                <c:pt idx="1">
                  <c:v>2068861.4087665225</c:v>
                </c:pt>
                <c:pt idx="2">
                  <c:v>2181976.9011815959</c:v>
                </c:pt>
                <c:pt idx="3">
                  <c:v>2236984.9099602173</c:v>
                </c:pt>
                <c:pt idx="4">
                  <c:v>2120425.4082287899</c:v>
                </c:pt>
                <c:pt idx="5">
                  <c:v>2094086.3166896575</c:v>
                </c:pt>
                <c:pt idx="6">
                  <c:v>2130144.7664900264</c:v>
                </c:pt>
              </c:numCache>
            </c:numRef>
          </c:val>
          <c:smooth val="0"/>
          <c:extLst>
            <c:ext xmlns:c16="http://schemas.microsoft.com/office/drawing/2014/chart" uri="{C3380CC4-5D6E-409C-BE32-E72D297353CC}">
              <c16:uniqueId val="{00000003-9873-44E7-9AEF-AF27BC20729D}"/>
            </c:ext>
          </c:extLst>
        </c:ser>
        <c:ser>
          <c:idx val="4"/>
          <c:order val="3"/>
          <c:tx>
            <c:strRef>
              <c:f>医療費!$H$71</c:f>
              <c:strCache>
                <c:ptCount val="1"/>
                <c:pt idx="0">
                  <c:v>岩手</c:v>
                </c:pt>
              </c:strCache>
            </c:strRef>
          </c:tx>
          <c:spPr>
            <a:ln w="22225" cap="rnd" cmpd="sng" algn="ctr">
              <a:solidFill>
                <a:schemeClr val="accent6">
                  <a:lumMod val="75000"/>
                </a:schemeClr>
              </a:solidFill>
              <a:round/>
            </a:ln>
            <a:effectLst/>
          </c:spPr>
          <c:marker>
            <c:symbol val="none"/>
          </c:marker>
          <c:cat>
            <c:strRef>
              <c:f>医療費!$C$72:$C$78</c:f>
              <c:strCache>
                <c:ptCount val="7"/>
                <c:pt idx="0">
                  <c:v>2009年度</c:v>
                </c:pt>
                <c:pt idx="1">
                  <c:v>2010年度</c:v>
                </c:pt>
                <c:pt idx="2">
                  <c:v>2011年度</c:v>
                </c:pt>
                <c:pt idx="3">
                  <c:v>2012年度</c:v>
                </c:pt>
                <c:pt idx="4">
                  <c:v>2013年度</c:v>
                </c:pt>
                <c:pt idx="5">
                  <c:v>2014年度</c:v>
                </c:pt>
                <c:pt idx="6">
                  <c:v>2015年度</c:v>
                </c:pt>
              </c:strCache>
            </c:strRef>
          </c:cat>
          <c:val>
            <c:numRef>
              <c:f>医療費!$H$72:$H$78</c:f>
              <c:numCache>
                <c:formatCode>General</c:formatCode>
                <c:ptCount val="7"/>
                <c:pt idx="0">
                  <c:v>2144028.7131433217</c:v>
                </c:pt>
                <c:pt idx="1">
                  <c:v>2150674.0806392282</c:v>
                </c:pt>
                <c:pt idx="2">
                  <c:v>2154816.0935503887</c:v>
                </c:pt>
                <c:pt idx="3">
                  <c:v>2182494.1455971641</c:v>
                </c:pt>
                <c:pt idx="4">
                  <c:v>2156674.5003169249</c:v>
                </c:pt>
                <c:pt idx="5">
                  <c:v>2083780.5614819601</c:v>
                </c:pt>
                <c:pt idx="6">
                  <c:v>2080822.4893836484</c:v>
                </c:pt>
              </c:numCache>
            </c:numRef>
          </c:val>
          <c:smooth val="0"/>
          <c:extLst>
            <c:ext xmlns:c16="http://schemas.microsoft.com/office/drawing/2014/chart" uri="{C3380CC4-5D6E-409C-BE32-E72D297353CC}">
              <c16:uniqueId val="{00000004-9873-44E7-9AEF-AF27BC20729D}"/>
            </c:ext>
          </c:extLst>
        </c:ser>
        <c:dLbls>
          <c:showLegendKey val="0"/>
          <c:showVal val="0"/>
          <c:showCatName val="0"/>
          <c:showSerName val="0"/>
          <c:showPercent val="0"/>
          <c:showBubbleSize val="0"/>
        </c:dLbls>
        <c:smooth val="0"/>
        <c:axId val="323427536"/>
        <c:axId val="323425040"/>
      </c:lineChart>
      <c:catAx>
        <c:axId val="323427536"/>
        <c:scaling>
          <c:orientation val="minMax"/>
        </c:scaling>
        <c:delete val="0"/>
        <c:axPos val="b"/>
        <c:majorGridlines>
          <c:spPr>
            <a:ln>
              <a:solidFill>
                <a:schemeClr val="tx1"/>
              </a:solidFill>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ja-JP"/>
          </a:p>
        </c:txPr>
        <c:crossAx val="323425040"/>
        <c:crosses val="autoZero"/>
        <c:auto val="1"/>
        <c:lblAlgn val="ctr"/>
        <c:lblOffset val="100"/>
        <c:noMultiLvlLbl val="0"/>
      </c:catAx>
      <c:valAx>
        <c:axId val="323425040"/>
        <c:scaling>
          <c:orientation val="minMax"/>
          <c:min val="2000000"/>
        </c:scaling>
        <c:delete val="0"/>
        <c:axPos val="l"/>
        <c:majorGridlines>
          <c:spPr>
            <a:ln>
              <a:solidFill>
                <a:schemeClr val="dk1">
                  <a:lumMod val="15000"/>
                  <a:lumOff val="85000"/>
                </a:schemeClr>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ja-JP"/>
          </a:p>
        </c:txPr>
        <c:crossAx val="323427536"/>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800"/>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a:t>小学</a:t>
            </a:r>
            <a:r>
              <a:rPr lang="en-US"/>
              <a:t>5</a:t>
            </a:r>
            <a:r>
              <a:rPr lang="ja-JP"/>
              <a:t>年生男子　ソフトボール投げ</a:t>
            </a:r>
            <a:endParaRPr lang="en-US"/>
          </a:p>
          <a:p>
            <a:pPr>
              <a:defRPr/>
            </a:pPr>
            <a:r>
              <a:rPr lang="ja-JP"/>
              <a:t>全国平均に対する差</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7200746069018236E-2"/>
          <c:y val="0.18956441813962899"/>
          <c:w val="0.66059681607551335"/>
          <c:h val="0.63498202733813214"/>
        </c:manualLayout>
      </c:layout>
      <c:barChart>
        <c:barDir val="col"/>
        <c:grouping val="clustered"/>
        <c:varyColors val="0"/>
        <c:ser>
          <c:idx val="0"/>
          <c:order val="0"/>
          <c:tx>
            <c:strRef>
              <c:f>'~10,12.13,14~'!$I$72</c:f>
              <c:strCache>
                <c:ptCount val="1"/>
                <c:pt idx="0">
                  <c:v>~10 平均値</c:v>
                </c:pt>
              </c:strCache>
            </c:strRef>
          </c:tx>
          <c:spPr>
            <a:solidFill>
              <a:schemeClr val="accent1"/>
            </a:solidFill>
            <a:ln>
              <a:noFill/>
            </a:ln>
            <a:effectLst/>
          </c:spPr>
          <c:invertIfNegative val="0"/>
          <c:errBars>
            <c:errBarType val="both"/>
            <c:errValType val="cust"/>
            <c:noEndCap val="0"/>
            <c:plus>
              <c:numRef>
                <c:f>'~10,12.13,14~'!$B$73:$B$78</c:f>
                <c:numCache>
                  <c:formatCode>General</c:formatCode>
                  <c:ptCount val="6"/>
                  <c:pt idx="0">
                    <c:v>8.4326030006354677E-3</c:v>
                  </c:pt>
                  <c:pt idx="1">
                    <c:v>5.246333249046168E-3</c:v>
                  </c:pt>
                  <c:pt idx="2">
                    <c:v>5.5795391013455905E-3</c:v>
                  </c:pt>
                  <c:pt idx="3">
                    <c:v>4.1039193658460741E-3</c:v>
                  </c:pt>
                  <c:pt idx="4">
                    <c:v>5.377370870356093E-3</c:v>
                  </c:pt>
                  <c:pt idx="5">
                    <c:v>5.4022906839144959E-3</c:v>
                  </c:pt>
                </c:numCache>
              </c:numRef>
            </c:plus>
            <c:minus>
              <c:numRef>
                <c:f>'~10,12.13,14~'!$B$73:$B$78</c:f>
                <c:numCache>
                  <c:formatCode>General</c:formatCode>
                  <c:ptCount val="6"/>
                  <c:pt idx="0">
                    <c:v>8.4326030006354677E-3</c:v>
                  </c:pt>
                  <c:pt idx="1">
                    <c:v>5.246333249046168E-3</c:v>
                  </c:pt>
                  <c:pt idx="2">
                    <c:v>5.5795391013455905E-3</c:v>
                  </c:pt>
                  <c:pt idx="3">
                    <c:v>4.1039193658460741E-3</c:v>
                  </c:pt>
                  <c:pt idx="4">
                    <c:v>5.377370870356093E-3</c:v>
                  </c:pt>
                  <c:pt idx="5">
                    <c:v>5.4022906839144959E-3</c:v>
                  </c:pt>
                </c:numCache>
              </c:numRef>
            </c:minus>
            <c:spPr>
              <a:noFill/>
              <a:ln w="9525" cap="flat" cmpd="sng" algn="ctr">
                <a:solidFill>
                  <a:schemeClr val="tx1">
                    <a:lumMod val="65000"/>
                    <a:lumOff val="35000"/>
                  </a:schemeClr>
                </a:solidFill>
                <a:round/>
              </a:ln>
              <a:effectLst/>
            </c:spPr>
          </c:errBars>
          <c:cat>
            <c:strRef>
              <c:f>'~10,12.13,14~'!$H$73:$H$78</c:f>
              <c:strCache>
                <c:ptCount val="6"/>
                <c:pt idx="0">
                  <c:v>岩手県</c:v>
                </c:pt>
                <c:pt idx="1">
                  <c:v>宮城県</c:v>
                </c:pt>
                <c:pt idx="2">
                  <c:v>福島県</c:v>
                </c:pt>
                <c:pt idx="3">
                  <c:v>青森県</c:v>
                </c:pt>
                <c:pt idx="4">
                  <c:v>秋田県</c:v>
                </c:pt>
                <c:pt idx="5">
                  <c:v>山形県</c:v>
                </c:pt>
              </c:strCache>
            </c:strRef>
          </c:cat>
          <c:val>
            <c:numRef>
              <c:f>'~10,12.13,14~'!$I$73:$I$78</c:f>
              <c:numCache>
                <c:formatCode>0.000_ </c:formatCode>
                <c:ptCount val="6"/>
                <c:pt idx="0">
                  <c:v>3.1480489951806988E-2</c:v>
                </c:pt>
                <c:pt idx="1">
                  <c:v>-2.0249526445087706E-3</c:v>
                </c:pt>
                <c:pt idx="2">
                  <c:v>7.8000047631955113E-3</c:v>
                </c:pt>
                <c:pt idx="3">
                  <c:v>2.4275223799474242E-2</c:v>
                </c:pt>
                <c:pt idx="4">
                  <c:v>8.0107717518374463E-2</c:v>
                </c:pt>
                <c:pt idx="5">
                  <c:v>1.7485230295054645E-2</c:v>
                </c:pt>
              </c:numCache>
            </c:numRef>
          </c:val>
          <c:extLst>
            <c:ext xmlns:c16="http://schemas.microsoft.com/office/drawing/2014/chart" uri="{C3380CC4-5D6E-409C-BE32-E72D297353CC}">
              <c16:uniqueId val="{00000000-81A8-46BC-B893-FA8158EC0190}"/>
            </c:ext>
          </c:extLst>
        </c:ser>
        <c:ser>
          <c:idx val="1"/>
          <c:order val="1"/>
          <c:tx>
            <c:strRef>
              <c:f>'~10,12.13,14~'!$J$72</c:f>
              <c:strCache>
                <c:ptCount val="1"/>
                <c:pt idx="0">
                  <c:v>12.13平均値</c:v>
                </c:pt>
              </c:strCache>
            </c:strRef>
          </c:tx>
          <c:spPr>
            <a:solidFill>
              <a:schemeClr val="accent2"/>
            </a:solidFill>
            <a:ln>
              <a:noFill/>
            </a:ln>
            <a:effectLst/>
          </c:spPr>
          <c:invertIfNegative val="0"/>
          <c:errBars>
            <c:errBarType val="both"/>
            <c:errValType val="cust"/>
            <c:noEndCap val="0"/>
            <c:plus>
              <c:numRef>
                <c:f>'~10,12.13,14~'!$C$73:$C$78</c:f>
                <c:numCache>
                  <c:formatCode>General</c:formatCode>
                  <c:ptCount val="6"/>
                  <c:pt idx="0">
                    <c:v>5.6411101234472771E-3</c:v>
                  </c:pt>
                  <c:pt idx="1">
                    <c:v>1.0613313908145919E-2</c:v>
                  </c:pt>
                  <c:pt idx="2">
                    <c:v>4.6823443712406258E-4</c:v>
                  </c:pt>
                  <c:pt idx="3">
                    <c:v>7.357969726235431E-3</c:v>
                  </c:pt>
                  <c:pt idx="4">
                    <c:v>1.9621252603294628E-2</c:v>
                  </c:pt>
                  <c:pt idx="5">
                    <c:v>1.0613313908145919E-2</c:v>
                  </c:pt>
                </c:numCache>
              </c:numRef>
            </c:plus>
            <c:minus>
              <c:numRef>
                <c:f>'~10,12.13,14~'!$C$73:$C$78</c:f>
                <c:numCache>
                  <c:formatCode>General</c:formatCode>
                  <c:ptCount val="6"/>
                  <c:pt idx="0">
                    <c:v>5.6411101234472771E-3</c:v>
                  </c:pt>
                  <c:pt idx="1">
                    <c:v>1.0613313908145919E-2</c:v>
                  </c:pt>
                  <c:pt idx="2">
                    <c:v>4.6823443712406258E-4</c:v>
                  </c:pt>
                  <c:pt idx="3">
                    <c:v>7.357969726235431E-3</c:v>
                  </c:pt>
                  <c:pt idx="4">
                    <c:v>1.9621252603294628E-2</c:v>
                  </c:pt>
                  <c:pt idx="5">
                    <c:v>1.0613313908145919E-2</c:v>
                  </c:pt>
                </c:numCache>
              </c:numRef>
            </c:minus>
            <c:spPr>
              <a:noFill/>
              <a:ln w="9525" cap="flat" cmpd="sng" algn="ctr">
                <a:solidFill>
                  <a:schemeClr val="tx1">
                    <a:lumMod val="65000"/>
                    <a:lumOff val="35000"/>
                  </a:schemeClr>
                </a:solidFill>
                <a:round/>
              </a:ln>
              <a:effectLst/>
            </c:spPr>
          </c:errBars>
          <c:cat>
            <c:strRef>
              <c:f>'~10,12.13,14~'!$H$73:$H$78</c:f>
              <c:strCache>
                <c:ptCount val="6"/>
                <c:pt idx="0">
                  <c:v>岩手県</c:v>
                </c:pt>
                <c:pt idx="1">
                  <c:v>宮城県</c:v>
                </c:pt>
                <c:pt idx="2">
                  <c:v>福島県</c:v>
                </c:pt>
                <c:pt idx="3">
                  <c:v>青森県</c:v>
                </c:pt>
                <c:pt idx="4">
                  <c:v>秋田県</c:v>
                </c:pt>
                <c:pt idx="5">
                  <c:v>山形県</c:v>
                </c:pt>
              </c:strCache>
            </c:strRef>
          </c:cat>
          <c:val>
            <c:numRef>
              <c:f>'~10,12.13,14~'!$J$73:$J$78</c:f>
              <c:numCache>
                <c:formatCode>0.000_ </c:formatCode>
                <c:ptCount val="6"/>
                <c:pt idx="0">
                  <c:v>2.5590408577223944E-2</c:v>
                </c:pt>
                <c:pt idx="1">
                  <c:v>8.6206896551724865E-3</c:v>
                </c:pt>
                <c:pt idx="2">
                  <c:v>-2.9792089249492892E-2</c:v>
                </c:pt>
                <c:pt idx="3">
                  <c:v>3.1838597507968691E-2</c:v>
                </c:pt>
                <c:pt idx="4">
                  <c:v>8.4902926687916547E-2</c:v>
                </c:pt>
                <c:pt idx="5">
                  <c:v>8.6206896551724865E-3</c:v>
                </c:pt>
              </c:numCache>
            </c:numRef>
          </c:val>
          <c:extLst>
            <c:ext xmlns:c16="http://schemas.microsoft.com/office/drawing/2014/chart" uri="{C3380CC4-5D6E-409C-BE32-E72D297353CC}">
              <c16:uniqueId val="{00000001-81A8-46BC-B893-FA8158EC0190}"/>
            </c:ext>
          </c:extLst>
        </c:ser>
        <c:ser>
          <c:idx val="2"/>
          <c:order val="2"/>
          <c:tx>
            <c:strRef>
              <c:f>'~10,12.13,14~'!$K$72</c:f>
              <c:strCache>
                <c:ptCount val="1"/>
                <c:pt idx="0">
                  <c:v>14~ 平均値</c:v>
                </c:pt>
              </c:strCache>
            </c:strRef>
          </c:tx>
          <c:spPr>
            <a:solidFill>
              <a:schemeClr val="accent3"/>
            </a:solidFill>
            <a:ln>
              <a:noFill/>
            </a:ln>
            <a:effectLst/>
          </c:spPr>
          <c:invertIfNegative val="0"/>
          <c:errBars>
            <c:errBarType val="both"/>
            <c:errValType val="cust"/>
            <c:noEndCap val="0"/>
            <c:plus>
              <c:numRef>
                <c:f>'~10,12.13,14~'!$D$73:$D$78</c:f>
                <c:numCache>
                  <c:formatCode>General</c:formatCode>
                  <c:ptCount val="6"/>
                  <c:pt idx="0">
                    <c:v>8.8547873035317234E-3</c:v>
                  </c:pt>
                  <c:pt idx="1">
                    <c:v>1.9953888117335262E-3</c:v>
                  </c:pt>
                  <c:pt idx="2">
                    <c:v>4.7147312219061816E-3</c:v>
                  </c:pt>
                  <c:pt idx="3">
                    <c:v>7.5078206270112616E-3</c:v>
                  </c:pt>
                  <c:pt idx="4">
                    <c:v>1.4886861529116136E-3</c:v>
                  </c:pt>
                  <c:pt idx="5">
                    <c:v>3.7416772296640908E-3</c:v>
                  </c:pt>
                </c:numCache>
              </c:numRef>
            </c:plus>
            <c:minus>
              <c:numRef>
                <c:f>'~10,12.13,14~'!$D$73:$D$78</c:f>
                <c:numCache>
                  <c:formatCode>General</c:formatCode>
                  <c:ptCount val="6"/>
                  <c:pt idx="0">
                    <c:v>8.8547873035317234E-3</c:v>
                  </c:pt>
                  <c:pt idx="1">
                    <c:v>1.9953888117335262E-3</c:v>
                  </c:pt>
                  <c:pt idx="2">
                    <c:v>4.7147312219061816E-3</c:v>
                  </c:pt>
                  <c:pt idx="3">
                    <c:v>7.5078206270112616E-3</c:v>
                  </c:pt>
                  <c:pt idx="4">
                    <c:v>1.4886861529116136E-3</c:v>
                  </c:pt>
                  <c:pt idx="5">
                    <c:v>3.7416772296640908E-3</c:v>
                  </c:pt>
                </c:numCache>
              </c:numRef>
            </c:minus>
            <c:spPr>
              <a:noFill/>
              <a:ln w="9525" cap="flat" cmpd="sng" algn="ctr">
                <a:solidFill>
                  <a:schemeClr val="tx1">
                    <a:lumMod val="65000"/>
                    <a:lumOff val="35000"/>
                  </a:schemeClr>
                </a:solidFill>
                <a:round/>
              </a:ln>
              <a:effectLst/>
            </c:spPr>
          </c:errBars>
          <c:cat>
            <c:strRef>
              <c:f>'~10,12.13,14~'!$H$73:$H$78</c:f>
              <c:strCache>
                <c:ptCount val="6"/>
                <c:pt idx="0">
                  <c:v>岩手県</c:v>
                </c:pt>
                <c:pt idx="1">
                  <c:v>宮城県</c:v>
                </c:pt>
                <c:pt idx="2">
                  <c:v>福島県</c:v>
                </c:pt>
                <c:pt idx="3">
                  <c:v>青森県</c:v>
                </c:pt>
                <c:pt idx="4">
                  <c:v>秋田県</c:v>
                </c:pt>
                <c:pt idx="5">
                  <c:v>山形県</c:v>
                </c:pt>
              </c:strCache>
            </c:strRef>
          </c:cat>
          <c:val>
            <c:numRef>
              <c:f>'~10,12.13,14~'!$K$73:$K$78</c:f>
              <c:numCache>
                <c:formatCode>0.000_ </c:formatCode>
                <c:ptCount val="6"/>
                <c:pt idx="0">
                  <c:v>5.7618210069083485E-2</c:v>
                </c:pt>
                <c:pt idx="1">
                  <c:v>2.0670299900649242E-2</c:v>
                </c:pt>
                <c:pt idx="2">
                  <c:v>-2.0605317575841536E-2</c:v>
                </c:pt>
                <c:pt idx="3">
                  <c:v>2.5153849264111388E-2</c:v>
                </c:pt>
                <c:pt idx="4">
                  <c:v>8.2590339871999222E-2</c:v>
                </c:pt>
                <c:pt idx="5">
                  <c:v>2.0663686144035614E-2</c:v>
                </c:pt>
              </c:numCache>
            </c:numRef>
          </c:val>
          <c:extLst>
            <c:ext xmlns:c16="http://schemas.microsoft.com/office/drawing/2014/chart" uri="{C3380CC4-5D6E-409C-BE32-E72D297353CC}">
              <c16:uniqueId val="{00000002-81A8-46BC-B893-FA8158EC0190}"/>
            </c:ext>
          </c:extLst>
        </c:ser>
        <c:dLbls>
          <c:showLegendKey val="0"/>
          <c:showVal val="0"/>
          <c:showCatName val="0"/>
          <c:showSerName val="0"/>
          <c:showPercent val="0"/>
          <c:showBubbleSize val="0"/>
        </c:dLbls>
        <c:gapWidth val="219"/>
        <c:overlap val="-27"/>
        <c:axId val="2084811472"/>
        <c:axId val="2084788592"/>
      </c:barChart>
      <c:catAx>
        <c:axId val="2084811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084788592"/>
        <c:crosses val="autoZero"/>
        <c:auto val="1"/>
        <c:lblAlgn val="ctr"/>
        <c:lblOffset val="100"/>
        <c:noMultiLvlLbl val="0"/>
      </c:catAx>
      <c:valAx>
        <c:axId val="2084788592"/>
        <c:scaling>
          <c:orientation val="minMax"/>
        </c:scaling>
        <c:delete val="0"/>
        <c:axPos val="l"/>
        <c:majorGridlines>
          <c:spPr>
            <a:ln w="9525" cap="flat" cmpd="sng" algn="ctr">
              <a:solidFill>
                <a:schemeClr val="tx1">
                  <a:lumMod val="15000"/>
                  <a:lumOff val="85000"/>
                </a:schemeClr>
              </a:solidFill>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084811472"/>
        <c:crosses val="autoZero"/>
        <c:crossBetween val="between"/>
      </c:valAx>
      <c:spPr>
        <a:noFill/>
        <a:ln>
          <a:noFill/>
        </a:ln>
        <a:effectLst/>
      </c:spPr>
    </c:plotArea>
    <c:legend>
      <c:legendPos val="b"/>
      <c:layout>
        <c:manualLayout>
          <c:xMode val="edge"/>
          <c:yMode val="edge"/>
          <c:x val="0.80305658551114556"/>
          <c:y val="0.15654215828701937"/>
          <c:w val="0.16844380891286723"/>
          <c:h val="0.490429922112389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222222222226E-2"/>
          <c:y val="3.4654861111111109E-2"/>
          <c:w val="0.86934988888888887"/>
          <c:h val="0.76671979683960367"/>
        </c:manualLayout>
      </c:layout>
      <c:lineChart>
        <c:grouping val="standard"/>
        <c:varyColors val="0"/>
        <c:ser>
          <c:idx val="0"/>
          <c:order val="0"/>
          <c:tx>
            <c:strRef>
              <c:f>Figure1!$G$2</c:f>
              <c:strCache>
                <c:ptCount val="1"/>
                <c:pt idx="0">
                  <c:v>Doctor</c:v>
                </c:pt>
              </c:strCache>
            </c:strRef>
          </c:tx>
          <c:spPr>
            <a:ln w="19050" cap="rnd">
              <a:solidFill>
                <a:srgbClr val="0070C0"/>
              </a:solidFill>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Figure1!$G$4:$G$14</c:f>
              <c:numCache>
                <c:formatCode>General</c:formatCode>
                <c:ptCount val="11"/>
                <c:pt idx="0">
                  <c:v>1.0684358761626132</c:v>
                </c:pt>
                <c:pt idx="1">
                  <c:v>1.0891991616086631</c:v>
                </c:pt>
                <c:pt idx="2">
                  <c:v>1.0714270119208769</c:v>
                </c:pt>
                <c:pt idx="3">
                  <c:v>1.1129754159207021</c:v>
                </c:pt>
                <c:pt idx="4">
                  <c:v>1.0754879699576438</c:v>
                </c:pt>
                <c:pt idx="5">
                  <c:v>1.0488766866075718</c:v>
                </c:pt>
                <c:pt idx="6">
                  <c:v>1.02090520064626</c:v>
                </c:pt>
                <c:pt idx="7">
                  <c:v>1.0437644644338675</c:v>
                </c:pt>
                <c:pt idx="8">
                  <c:v>1.0114951312169775</c:v>
                </c:pt>
                <c:pt idx="9">
                  <c:v>0.58294397624557881</c:v>
                </c:pt>
                <c:pt idx="10">
                  <c:v>1</c:v>
                </c:pt>
              </c:numCache>
            </c:numRef>
          </c:val>
          <c:smooth val="0"/>
          <c:extLst>
            <c:ext xmlns:c16="http://schemas.microsoft.com/office/drawing/2014/chart" uri="{C3380CC4-5D6E-409C-BE32-E72D297353CC}">
              <c16:uniqueId val="{00000000-FB4A-4647-998C-82E2DE540E7B}"/>
            </c:ext>
          </c:extLst>
        </c:ser>
        <c:ser>
          <c:idx val="1"/>
          <c:order val="1"/>
          <c:tx>
            <c:strRef>
              <c:f>Figure1!$H$2</c:f>
              <c:strCache>
                <c:ptCount val="1"/>
                <c:pt idx="0">
                  <c:v>Nurse</c:v>
                </c:pt>
              </c:strCache>
            </c:strRef>
          </c:tx>
          <c:spPr>
            <a:ln w="22225" cap="rnd">
              <a:solidFill>
                <a:srgbClr val="FF0000"/>
              </a:solidFill>
              <a:prstDash val="solid"/>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Figure1!$H$4:$H$14</c:f>
              <c:numCache>
                <c:formatCode>General</c:formatCode>
                <c:ptCount val="11"/>
                <c:pt idx="0">
                  <c:v>0.85849711927430239</c:v>
                </c:pt>
                <c:pt idx="1">
                  <c:v>0.85892207739141102</c:v>
                </c:pt>
                <c:pt idx="2">
                  <c:v>0.86109590160585148</c:v>
                </c:pt>
                <c:pt idx="3">
                  <c:v>0.83228047235729186</c:v>
                </c:pt>
                <c:pt idx="4">
                  <c:v>0.82234299023413571</c:v>
                </c:pt>
                <c:pt idx="5">
                  <c:v>0.83160217382421453</c:v>
                </c:pt>
                <c:pt idx="6">
                  <c:v>0.82510521799534187</c:v>
                </c:pt>
                <c:pt idx="7">
                  <c:v>0.83847505414129864</c:v>
                </c:pt>
                <c:pt idx="8">
                  <c:v>0.84520900584317427</c:v>
                </c:pt>
                <c:pt idx="9">
                  <c:v>0.47562620030237412</c:v>
                </c:pt>
                <c:pt idx="10">
                  <c:v>1</c:v>
                </c:pt>
              </c:numCache>
            </c:numRef>
          </c:val>
          <c:smooth val="0"/>
          <c:extLst>
            <c:ext xmlns:c16="http://schemas.microsoft.com/office/drawing/2014/chart" uri="{C3380CC4-5D6E-409C-BE32-E72D297353CC}">
              <c16:uniqueId val="{00000001-FB4A-4647-998C-82E2DE540E7B}"/>
            </c:ext>
          </c:extLst>
        </c:ser>
        <c:ser>
          <c:idx val="2"/>
          <c:order val="2"/>
          <c:tx>
            <c:strRef>
              <c:f>Figure1!$I$2</c:f>
              <c:strCache>
                <c:ptCount val="1"/>
                <c:pt idx="0">
                  <c:v>Clerk</c:v>
                </c:pt>
              </c:strCache>
            </c:strRef>
          </c:tx>
          <c:spPr>
            <a:ln w="22225" cap="rnd">
              <a:solidFill>
                <a:srgbClr val="FFC000"/>
              </a:solidFill>
              <a:prstDash val="solid"/>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Figure1!$I$4:$I$14</c:f>
              <c:numCache>
                <c:formatCode>General</c:formatCode>
                <c:ptCount val="11"/>
                <c:pt idx="0">
                  <c:v>0.78552278820375332</c:v>
                </c:pt>
                <c:pt idx="1">
                  <c:v>0.84718498659517427</c:v>
                </c:pt>
                <c:pt idx="2">
                  <c:v>0.76407506702412864</c:v>
                </c:pt>
                <c:pt idx="3">
                  <c:v>0.74262734584450407</c:v>
                </c:pt>
                <c:pt idx="4">
                  <c:v>0.70509383378016088</c:v>
                </c:pt>
                <c:pt idx="5">
                  <c:v>0.60053619302949057</c:v>
                </c:pt>
                <c:pt idx="6">
                  <c:v>0.56836461126005366</c:v>
                </c:pt>
                <c:pt idx="7">
                  <c:v>0.53351206434316356</c:v>
                </c:pt>
                <c:pt idx="8">
                  <c:v>0.59249329758713132</c:v>
                </c:pt>
                <c:pt idx="9">
                  <c:v>0.37533512064343161</c:v>
                </c:pt>
                <c:pt idx="10">
                  <c:v>1</c:v>
                </c:pt>
              </c:numCache>
            </c:numRef>
          </c:val>
          <c:smooth val="0"/>
          <c:extLst>
            <c:ext xmlns:c16="http://schemas.microsoft.com/office/drawing/2014/chart" uri="{C3380CC4-5D6E-409C-BE32-E72D297353CC}">
              <c16:uniqueId val="{00000002-FB4A-4647-998C-82E2DE540E7B}"/>
            </c:ext>
          </c:extLst>
        </c:ser>
        <c:ser>
          <c:idx val="3"/>
          <c:order val="3"/>
          <c:tx>
            <c:strRef>
              <c:f>Figure1!$J$2</c:f>
              <c:strCache>
                <c:ptCount val="1"/>
                <c:pt idx="0">
                  <c:v>OCS</c:v>
                </c:pt>
              </c:strCache>
            </c:strRef>
          </c:tx>
          <c:spPr>
            <a:ln w="25400" cap="rnd" cmpd="dbl">
              <a:solidFill>
                <a:srgbClr val="00B050"/>
              </a:solidFill>
              <a:prstDash val="solid"/>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Figure1!$J$4:$J$14</c:f>
              <c:numCache>
                <c:formatCode>General</c:formatCode>
                <c:ptCount val="11"/>
                <c:pt idx="0">
                  <c:v>0.87244897959183676</c:v>
                </c:pt>
                <c:pt idx="1">
                  <c:v>0.86734693877551017</c:v>
                </c:pt>
                <c:pt idx="2">
                  <c:v>0.84183673469387754</c:v>
                </c:pt>
                <c:pt idx="3">
                  <c:v>0.81632653061224492</c:v>
                </c:pt>
                <c:pt idx="4">
                  <c:v>0.75</c:v>
                </c:pt>
                <c:pt idx="5">
                  <c:v>0.72959183673469385</c:v>
                </c:pt>
                <c:pt idx="6">
                  <c:v>0.70408163265306123</c:v>
                </c:pt>
                <c:pt idx="7">
                  <c:v>0.71938775510204078</c:v>
                </c:pt>
                <c:pt idx="8">
                  <c:v>0.7142857142857143</c:v>
                </c:pt>
                <c:pt idx="9">
                  <c:v>0.56632653061224492</c:v>
                </c:pt>
                <c:pt idx="10">
                  <c:v>1</c:v>
                </c:pt>
              </c:numCache>
            </c:numRef>
          </c:val>
          <c:smooth val="0"/>
          <c:extLst>
            <c:ext xmlns:c16="http://schemas.microsoft.com/office/drawing/2014/chart" uri="{C3380CC4-5D6E-409C-BE32-E72D297353CC}">
              <c16:uniqueId val="{00000003-FB4A-4647-998C-82E2DE540E7B}"/>
            </c:ext>
          </c:extLst>
        </c:ser>
        <c:ser>
          <c:idx val="4"/>
          <c:order val="4"/>
          <c:tx>
            <c:strRef>
              <c:f>Figure1!$K$2</c:f>
              <c:strCache>
                <c:ptCount val="1"/>
                <c:pt idx="0">
                  <c:v>Total</c:v>
                </c:pt>
              </c:strCache>
            </c:strRef>
          </c:tx>
          <c:spPr>
            <a:ln w="38100" cap="rnd">
              <a:solidFill>
                <a:schemeClr val="tx1"/>
              </a:solidFill>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Figure1!$K$4:$K$14</c:f>
              <c:numCache>
                <c:formatCode>General</c:formatCode>
                <c:ptCount val="11"/>
                <c:pt idx="0">
                  <c:v>0.85436829874201226</c:v>
                </c:pt>
                <c:pt idx="1">
                  <c:v>0.87335717749281083</c:v>
                </c:pt>
                <c:pt idx="2">
                  <c:v>0.84483063495094812</c:v>
                </c:pt>
                <c:pt idx="3">
                  <c:v>0.823749694481971</c:v>
                </c:pt>
                <c:pt idx="4">
                  <c:v>0.79505339787131535</c:v>
                </c:pt>
                <c:pt idx="5">
                  <c:v>0.76379609392744108</c:v>
                </c:pt>
                <c:pt idx="6">
                  <c:v>0.74529816594874831</c:v>
                </c:pt>
                <c:pt idx="7">
                  <c:v>0.74551350212860601</c:v>
                </c:pt>
                <c:pt idx="8">
                  <c:v>0.76293215574307094</c:v>
                </c:pt>
                <c:pt idx="9">
                  <c:v>0.46792394703358692</c:v>
                </c:pt>
                <c:pt idx="10">
                  <c:v>1</c:v>
                </c:pt>
              </c:numCache>
            </c:numRef>
          </c:val>
          <c:smooth val="0"/>
          <c:extLst>
            <c:ext xmlns:c16="http://schemas.microsoft.com/office/drawing/2014/chart" uri="{C3380CC4-5D6E-409C-BE32-E72D297353CC}">
              <c16:uniqueId val="{00000004-FB4A-4647-998C-82E2DE540E7B}"/>
            </c:ext>
          </c:extLst>
        </c:ser>
        <c:dLbls>
          <c:showLegendKey val="0"/>
          <c:showVal val="0"/>
          <c:showCatName val="0"/>
          <c:showSerName val="0"/>
          <c:showPercent val="0"/>
          <c:showBubbleSize val="0"/>
        </c:dLbls>
        <c:smooth val="0"/>
        <c:axId val="304325688"/>
        <c:axId val="304322944"/>
      </c:lineChart>
      <c:dateAx>
        <c:axId val="304325688"/>
        <c:scaling>
          <c:orientation val="minMax"/>
        </c:scaling>
        <c:delete val="0"/>
        <c:axPos val="b"/>
        <c:numFmt formatCode="m/d;@" sourceLinked="0"/>
        <c:majorTickMark val="none"/>
        <c:minorTickMark val="none"/>
        <c:tickLblPos val="nextTo"/>
        <c:spPr>
          <a:noFill/>
          <a:ln w="9525" cap="flat" cmpd="sng" algn="ctr">
            <a:solidFill>
              <a:schemeClr val="tx1">
                <a:alpha val="99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04322944"/>
        <c:crosses val="autoZero"/>
        <c:auto val="0"/>
        <c:lblOffset val="100"/>
        <c:baseTimeUnit val="days"/>
        <c:majorUnit val="2"/>
        <c:majorTimeUnit val="months"/>
      </c:dateAx>
      <c:valAx>
        <c:axId val="304322944"/>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04325688"/>
        <c:crosses val="autoZero"/>
        <c:crossBetween val="between"/>
        <c:majorUnit val="0.2"/>
      </c:valAx>
      <c:spPr>
        <a:noFill/>
        <a:ln>
          <a:noFill/>
        </a:ln>
        <a:effectLst/>
      </c:spPr>
    </c:plotArea>
    <c:legend>
      <c:legendPos val="b"/>
      <c:layout>
        <c:manualLayout>
          <c:xMode val="edge"/>
          <c:yMode val="edge"/>
          <c:x val="0.20939544444444444"/>
          <c:y val="0.89799192026213781"/>
          <c:w val="0.6009646666666667"/>
          <c:h val="7.61647555085835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legend>
    <c:plotVisOnly val="1"/>
    <c:dispBlanksAs val="gap"/>
    <c:showDLblsOverMax val="0"/>
  </c:chart>
  <c:spPr>
    <a:noFill/>
    <a:ln>
      <a:noFill/>
    </a:ln>
    <a:effectLst/>
  </c:spPr>
  <c:txPr>
    <a:bodyPr/>
    <a:lstStyle/>
    <a:p>
      <a:pPr>
        <a:defRPr sz="16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222222222226E-2"/>
          <c:y val="3.4654861111111109E-2"/>
          <c:w val="0.86934988888888887"/>
          <c:h val="0.76671979683960367"/>
        </c:manualLayout>
      </c:layout>
      <c:lineChart>
        <c:grouping val="standard"/>
        <c:varyColors val="0"/>
        <c:ser>
          <c:idx val="4"/>
          <c:order val="0"/>
          <c:tx>
            <c:strRef>
              <c:f>Figure1!$K$2</c:f>
              <c:strCache>
                <c:ptCount val="1"/>
                <c:pt idx="0">
                  <c:v>Total</c:v>
                </c:pt>
              </c:strCache>
            </c:strRef>
          </c:tx>
          <c:spPr>
            <a:ln w="38100" cap="rnd">
              <a:solidFill>
                <a:schemeClr val="tx1"/>
              </a:solidFill>
              <a:round/>
            </a:ln>
            <a:effectLst/>
          </c:spPr>
          <c:marker>
            <c:symbol val="none"/>
          </c:marker>
          <c:cat>
            <c:numRef>
              <c:f>Figure1!$A$4:$A$14</c:f>
              <c:numCache>
                <c:formatCode>m/d/yyyy</c:formatCode>
                <c:ptCount val="11"/>
                <c:pt idx="0">
                  <c:v>41183</c:v>
                </c:pt>
                <c:pt idx="1">
                  <c:v>41091</c:v>
                </c:pt>
                <c:pt idx="2">
                  <c:v>41000</c:v>
                </c:pt>
                <c:pt idx="3">
                  <c:v>40969</c:v>
                </c:pt>
                <c:pt idx="4">
                  <c:v>40909</c:v>
                </c:pt>
                <c:pt idx="5">
                  <c:v>40848</c:v>
                </c:pt>
                <c:pt idx="6">
                  <c:v>40787</c:v>
                </c:pt>
                <c:pt idx="7">
                  <c:v>40725</c:v>
                </c:pt>
                <c:pt idx="8">
                  <c:v>40695</c:v>
                </c:pt>
                <c:pt idx="9">
                  <c:v>40613</c:v>
                </c:pt>
                <c:pt idx="10">
                  <c:v>40603</c:v>
                </c:pt>
              </c:numCache>
            </c:numRef>
          </c:cat>
          <c:val>
            <c:numRef>
              <c:f>Figure1!$K$4:$K$14</c:f>
              <c:numCache>
                <c:formatCode>General</c:formatCode>
                <c:ptCount val="11"/>
                <c:pt idx="0">
                  <c:v>0.85436829874201226</c:v>
                </c:pt>
                <c:pt idx="1">
                  <c:v>0.87335717749281083</c:v>
                </c:pt>
                <c:pt idx="2">
                  <c:v>0.84483063495094812</c:v>
                </c:pt>
                <c:pt idx="3">
                  <c:v>0.823749694481971</c:v>
                </c:pt>
                <c:pt idx="4">
                  <c:v>0.79505339787131535</c:v>
                </c:pt>
                <c:pt idx="5">
                  <c:v>0.76379609392744108</c:v>
                </c:pt>
                <c:pt idx="6">
                  <c:v>0.74529816594874831</c:v>
                </c:pt>
                <c:pt idx="7">
                  <c:v>0.74551350212860601</c:v>
                </c:pt>
                <c:pt idx="8">
                  <c:v>0.76293215574307094</c:v>
                </c:pt>
                <c:pt idx="9">
                  <c:v>0.46792394703358692</c:v>
                </c:pt>
                <c:pt idx="10">
                  <c:v>1</c:v>
                </c:pt>
              </c:numCache>
            </c:numRef>
          </c:val>
          <c:smooth val="0"/>
          <c:extLst>
            <c:ext xmlns:c16="http://schemas.microsoft.com/office/drawing/2014/chart" uri="{C3380CC4-5D6E-409C-BE32-E72D297353CC}">
              <c16:uniqueId val="{00000000-617F-4F19-A260-D8903FED0389}"/>
            </c:ext>
          </c:extLst>
        </c:ser>
        <c:dLbls>
          <c:showLegendKey val="0"/>
          <c:showVal val="0"/>
          <c:showCatName val="0"/>
          <c:showSerName val="0"/>
          <c:showPercent val="0"/>
          <c:showBubbleSize val="0"/>
        </c:dLbls>
        <c:smooth val="0"/>
        <c:axId val="306194848"/>
        <c:axId val="306190144"/>
      </c:lineChart>
      <c:dateAx>
        <c:axId val="306194848"/>
        <c:scaling>
          <c:orientation val="minMax"/>
        </c:scaling>
        <c:delete val="0"/>
        <c:axPos val="b"/>
        <c:numFmt formatCode="m/d;@" sourceLinked="0"/>
        <c:majorTickMark val="none"/>
        <c:minorTickMark val="none"/>
        <c:tickLblPos val="nextTo"/>
        <c:spPr>
          <a:noFill/>
          <a:ln w="9525" cap="flat" cmpd="sng" algn="ctr">
            <a:solidFill>
              <a:schemeClr val="tx1">
                <a:alpha val="99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06190144"/>
        <c:crosses val="autoZero"/>
        <c:auto val="0"/>
        <c:lblOffset val="100"/>
        <c:baseTimeUnit val="days"/>
        <c:majorUnit val="2"/>
        <c:majorTimeUnit val="months"/>
      </c:dateAx>
      <c:valAx>
        <c:axId val="306190144"/>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3061948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6781323387208"/>
          <c:y val="5.0056882821387941E-2"/>
          <c:w val="0.78590702477979724"/>
          <c:h val="0.77536905448443938"/>
        </c:manualLayout>
      </c:layout>
      <c:lineChart>
        <c:grouping val="standard"/>
        <c:varyColors val="0"/>
        <c:ser>
          <c:idx val="0"/>
          <c:order val="0"/>
          <c:tx>
            <c:strRef>
              <c:f>LCA_EORA!$L$205:$L$206</c:f>
              <c:strCache>
                <c:ptCount val="2"/>
                <c:pt idx="0">
                  <c:v>Class1</c:v>
                </c:pt>
                <c:pt idx="1">
                  <c:v>EORA</c:v>
                </c:pt>
              </c:strCache>
            </c:strRef>
          </c:tx>
          <c:spPr>
            <a:ln w="19050" cap="rnd">
              <a:solidFill>
                <a:schemeClr val="tx1"/>
              </a:solidFill>
              <a:round/>
            </a:ln>
            <a:effectLst/>
          </c:spPr>
          <c:marker>
            <c:symbol val="none"/>
          </c:marker>
          <c:errBars>
            <c:errDir val="y"/>
            <c:errBarType val="both"/>
            <c:errValType val="cust"/>
            <c:noEndCap val="0"/>
            <c:plus>
              <c:numRef>
                <c:f>LCA_EORA!$L$219:$L$222</c:f>
                <c:numCache>
                  <c:formatCode>General</c:formatCode>
                  <c:ptCount val="4"/>
                  <c:pt idx="0">
                    <c:v>0.37625446814266866</c:v>
                  </c:pt>
                  <c:pt idx="1">
                    <c:v>0.22075924920442258</c:v>
                  </c:pt>
                  <c:pt idx="2">
                    <c:v>0.15530752724035429</c:v>
                  </c:pt>
                  <c:pt idx="3">
                    <c:v>0.1331289263289166</c:v>
                  </c:pt>
                </c:numCache>
              </c:numRef>
            </c:plus>
            <c:minus>
              <c:numRef>
                <c:f>LCA_EORA!$L$219:$L$222</c:f>
                <c:numCache>
                  <c:formatCode>General</c:formatCode>
                  <c:ptCount val="4"/>
                  <c:pt idx="0">
                    <c:v>0.37625446814266866</c:v>
                  </c:pt>
                  <c:pt idx="1">
                    <c:v>0.22075924920442258</c:v>
                  </c:pt>
                  <c:pt idx="2">
                    <c:v>0.15530752724035429</c:v>
                  </c:pt>
                  <c:pt idx="3">
                    <c:v>0.1331289263289166</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LCA_EORA!$L$207:$L$210</c:f>
              <c:numCache>
                <c:formatCode>General</c:formatCode>
                <c:ptCount val="4"/>
                <c:pt idx="0">
                  <c:v>24.37218</c:v>
                </c:pt>
                <c:pt idx="1">
                  <c:v>10.92151</c:v>
                </c:pt>
                <c:pt idx="2">
                  <c:v>5.167897</c:v>
                </c:pt>
                <c:pt idx="3">
                  <c:v>4.0746029999999998</c:v>
                </c:pt>
              </c:numCache>
            </c:numRef>
          </c:val>
          <c:smooth val="0"/>
          <c:extLst>
            <c:ext xmlns:c16="http://schemas.microsoft.com/office/drawing/2014/chart" uri="{C3380CC4-5D6E-409C-BE32-E72D297353CC}">
              <c16:uniqueId val="{00000000-643C-47F9-B180-7588B3F1751C}"/>
            </c:ext>
          </c:extLst>
        </c:ser>
        <c:ser>
          <c:idx val="1"/>
          <c:order val="1"/>
          <c:tx>
            <c:strRef>
              <c:f>LCA_EORA!$M$205:$M$206</c:f>
              <c:strCache>
                <c:ptCount val="2"/>
                <c:pt idx="0">
                  <c:v>Class1</c:v>
                </c:pt>
                <c:pt idx="1">
                  <c:v>Non-EORA</c:v>
                </c:pt>
              </c:strCache>
            </c:strRef>
          </c:tx>
          <c:spPr>
            <a:ln w="19050" cap="rnd">
              <a:solidFill>
                <a:schemeClr val="tx1"/>
              </a:solidFill>
              <a:prstDash val="sysDash"/>
              <a:round/>
            </a:ln>
            <a:effectLst/>
          </c:spPr>
          <c:marker>
            <c:symbol val="none"/>
          </c:marker>
          <c:errBars>
            <c:errDir val="y"/>
            <c:errBarType val="both"/>
            <c:errValType val="cust"/>
            <c:noEndCap val="0"/>
            <c:plus>
              <c:numRef>
                <c:f>LCA_EORA!$M$219:$M$222</c:f>
                <c:numCache>
                  <c:formatCode>General</c:formatCode>
                  <c:ptCount val="4"/>
                  <c:pt idx="0">
                    <c:v>0.43276694756680956</c:v>
                  </c:pt>
                  <c:pt idx="1">
                    <c:v>0.26023462498886007</c:v>
                  </c:pt>
                  <c:pt idx="2">
                    <c:v>0.17697126241546909</c:v>
                  </c:pt>
                  <c:pt idx="3">
                    <c:v>0.17754709866355997</c:v>
                  </c:pt>
                </c:numCache>
              </c:numRef>
            </c:plus>
            <c:minus>
              <c:numRef>
                <c:f>LCA_EORA!$M$219:$M$222</c:f>
                <c:numCache>
                  <c:formatCode>General</c:formatCode>
                  <c:ptCount val="4"/>
                  <c:pt idx="0">
                    <c:v>0.43276694756680956</c:v>
                  </c:pt>
                  <c:pt idx="1">
                    <c:v>0.26023462498886007</c:v>
                  </c:pt>
                  <c:pt idx="2">
                    <c:v>0.17697126241546909</c:v>
                  </c:pt>
                  <c:pt idx="3">
                    <c:v>0.17754709866355997</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LCA_EORA!$M$207:$M$210</c:f>
              <c:numCache>
                <c:formatCode>General</c:formatCode>
                <c:ptCount val="4"/>
                <c:pt idx="0">
                  <c:v>22.560680000000001</c:v>
                </c:pt>
                <c:pt idx="1">
                  <c:v>10.517340000000001</c:v>
                </c:pt>
                <c:pt idx="2">
                  <c:v>5.4609639999999997</c:v>
                </c:pt>
                <c:pt idx="3">
                  <c:v>4.8170869999999999</c:v>
                </c:pt>
              </c:numCache>
            </c:numRef>
          </c:val>
          <c:smooth val="0"/>
          <c:extLst>
            <c:ext xmlns:c16="http://schemas.microsoft.com/office/drawing/2014/chart" uri="{C3380CC4-5D6E-409C-BE32-E72D297353CC}">
              <c16:uniqueId val="{00000001-643C-47F9-B180-7588B3F1751C}"/>
            </c:ext>
          </c:extLst>
        </c:ser>
        <c:dLbls>
          <c:showLegendKey val="0"/>
          <c:showVal val="0"/>
          <c:showCatName val="0"/>
          <c:showSerName val="0"/>
          <c:showPercent val="0"/>
          <c:showBubbleSize val="0"/>
        </c:dLbls>
        <c:smooth val="0"/>
        <c:axId val="701672944"/>
        <c:axId val="701674544"/>
      </c:lineChart>
      <c:dateAx>
        <c:axId val="701672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4544"/>
        <c:crosses val="autoZero"/>
        <c:auto val="0"/>
        <c:lblOffset val="100"/>
        <c:baseTimeUnit val="days"/>
        <c:majorUnit val="10"/>
        <c:majorTimeUnit val="days"/>
      </c:dateAx>
      <c:valAx>
        <c:axId val="701674544"/>
        <c:scaling>
          <c:logBase val="10"/>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CDAI</a:t>
                </a:r>
                <a:r>
                  <a:rPr lang="en-US" baseline="0" dirty="0"/>
                  <a:t> (log)</a:t>
                </a:r>
                <a:endParaRPr lang="ja-JP"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29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0950078608595"/>
          <c:y val="5.0056882821387941E-2"/>
          <c:w val="0.7792236496753695"/>
          <c:h val="0.77536905448443938"/>
        </c:manualLayout>
      </c:layout>
      <c:lineChart>
        <c:grouping val="standard"/>
        <c:varyColors val="0"/>
        <c:ser>
          <c:idx val="4"/>
          <c:order val="0"/>
          <c:tx>
            <c:strRef>
              <c:f>LCA_EORA!$P$205:$P$206</c:f>
              <c:strCache>
                <c:ptCount val="2"/>
                <c:pt idx="0">
                  <c:v>Class3</c:v>
                </c:pt>
                <c:pt idx="1">
                  <c:v>EORA</c:v>
                </c:pt>
              </c:strCache>
            </c:strRef>
          </c:tx>
          <c:spPr>
            <a:ln w="19050" cap="rnd">
              <a:solidFill>
                <a:schemeClr val="tx1"/>
              </a:solidFill>
              <a:round/>
            </a:ln>
            <a:effectLst/>
          </c:spPr>
          <c:marker>
            <c:symbol val="none"/>
          </c:marker>
          <c:errBars>
            <c:errDir val="y"/>
            <c:errBarType val="both"/>
            <c:errValType val="cust"/>
            <c:noEndCap val="0"/>
            <c:plus>
              <c:numRef>
                <c:f>LCA_EORA!$N$219:$N$222</c:f>
                <c:numCache>
                  <c:formatCode>General</c:formatCode>
                  <c:ptCount val="4"/>
                  <c:pt idx="0">
                    <c:v>1.1548298648395499</c:v>
                  </c:pt>
                  <c:pt idx="1">
                    <c:v>0.96458302071693813</c:v>
                  </c:pt>
                  <c:pt idx="2">
                    <c:v>1.1917017624310762</c:v>
                  </c:pt>
                  <c:pt idx="3">
                    <c:v>0.69081968887475498</c:v>
                  </c:pt>
                </c:numCache>
              </c:numRef>
            </c:plus>
            <c:minus>
              <c:numRef>
                <c:f>LCA_EORA!$N$219:$N$222</c:f>
                <c:numCache>
                  <c:formatCode>General</c:formatCode>
                  <c:ptCount val="4"/>
                  <c:pt idx="0">
                    <c:v>1.1548298648395499</c:v>
                  </c:pt>
                  <c:pt idx="1">
                    <c:v>0.96458302071693813</c:v>
                  </c:pt>
                  <c:pt idx="2">
                    <c:v>1.1917017624310762</c:v>
                  </c:pt>
                  <c:pt idx="3">
                    <c:v>0.69081968887475498</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LCA_EORA!$P$207:$P$210</c:f>
              <c:numCache>
                <c:formatCode>General</c:formatCode>
                <c:ptCount val="4"/>
                <c:pt idx="0">
                  <c:v>45.047519999999999</c:v>
                </c:pt>
                <c:pt idx="1">
                  <c:v>35.971330000000002</c:v>
                </c:pt>
                <c:pt idx="2">
                  <c:v>11.237679999999999</c:v>
                </c:pt>
                <c:pt idx="3">
                  <c:v>7.4274190000000004</c:v>
                </c:pt>
              </c:numCache>
            </c:numRef>
          </c:val>
          <c:smooth val="0"/>
          <c:extLst>
            <c:ext xmlns:c16="http://schemas.microsoft.com/office/drawing/2014/chart" uri="{C3380CC4-5D6E-409C-BE32-E72D297353CC}">
              <c16:uniqueId val="{00000000-9523-4FEB-BA22-4589D6DC6CAF}"/>
            </c:ext>
          </c:extLst>
        </c:ser>
        <c:ser>
          <c:idx val="5"/>
          <c:order val="1"/>
          <c:tx>
            <c:strRef>
              <c:f>LCA_EORA!$Q$205:$Q$206</c:f>
              <c:strCache>
                <c:ptCount val="2"/>
                <c:pt idx="0">
                  <c:v>Class3</c:v>
                </c:pt>
                <c:pt idx="1">
                  <c:v>Non-EORA</c:v>
                </c:pt>
              </c:strCache>
            </c:strRef>
          </c:tx>
          <c:spPr>
            <a:ln w="19050" cap="rnd">
              <a:solidFill>
                <a:schemeClr val="tx1"/>
              </a:solidFill>
              <a:prstDash val="sysDash"/>
              <a:round/>
            </a:ln>
            <a:effectLst/>
          </c:spPr>
          <c:marker>
            <c:symbol val="none"/>
          </c:marker>
          <c:errBars>
            <c:errDir val="y"/>
            <c:errBarType val="both"/>
            <c:errValType val="cust"/>
            <c:noEndCap val="0"/>
            <c:plus>
              <c:numRef>
                <c:f>LCA_EORA!$O$219:$O$222</c:f>
                <c:numCache>
                  <c:formatCode>General</c:formatCode>
                  <c:ptCount val="4"/>
                  <c:pt idx="0">
                    <c:v>1.4484529584536827</c:v>
                  </c:pt>
                  <c:pt idx="1">
                    <c:v>0.89198285198329796</c:v>
                  </c:pt>
                  <c:pt idx="2">
                    <c:v>0.90001548301593304</c:v>
                  </c:pt>
                  <c:pt idx="3">
                    <c:v>1.0685739885745227</c:v>
                  </c:pt>
                </c:numCache>
              </c:numRef>
            </c:plus>
            <c:minus>
              <c:numRef>
                <c:f>LCA_EORA!$O$219:$O$222</c:f>
                <c:numCache>
                  <c:formatCode>General</c:formatCode>
                  <c:ptCount val="4"/>
                  <c:pt idx="0">
                    <c:v>1.4484529584536827</c:v>
                  </c:pt>
                  <c:pt idx="1">
                    <c:v>0.89198285198329796</c:v>
                  </c:pt>
                  <c:pt idx="2">
                    <c:v>0.90001548301593304</c:v>
                  </c:pt>
                  <c:pt idx="3">
                    <c:v>1.0685739885745227</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LCA_EORA!$Q$207:$Q$210</c:f>
              <c:numCache>
                <c:formatCode>General</c:formatCode>
                <c:ptCount val="4"/>
                <c:pt idx="0">
                  <c:v>47.580599999999997</c:v>
                </c:pt>
                <c:pt idx="1">
                  <c:v>36.13843</c:v>
                </c:pt>
                <c:pt idx="2">
                  <c:v>10.45</c:v>
                </c:pt>
                <c:pt idx="3">
                  <c:v>8.3090910000000004</c:v>
                </c:pt>
              </c:numCache>
            </c:numRef>
          </c:val>
          <c:smooth val="0"/>
          <c:extLst>
            <c:ext xmlns:c16="http://schemas.microsoft.com/office/drawing/2014/chart" uri="{C3380CC4-5D6E-409C-BE32-E72D297353CC}">
              <c16:uniqueId val="{00000001-9523-4FEB-BA22-4589D6DC6CAF}"/>
            </c:ext>
          </c:extLst>
        </c:ser>
        <c:dLbls>
          <c:showLegendKey val="0"/>
          <c:showVal val="0"/>
          <c:showCatName val="0"/>
          <c:showSerName val="0"/>
          <c:showPercent val="0"/>
          <c:showBubbleSize val="0"/>
        </c:dLbls>
        <c:smooth val="0"/>
        <c:axId val="701672944"/>
        <c:axId val="701674544"/>
      </c:lineChart>
      <c:dateAx>
        <c:axId val="701672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4544"/>
        <c:crosses val="autoZero"/>
        <c:auto val="0"/>
        <c:lblOffset val="100"/>
        <c:baseTimeUnit val="days"/>
        <c:majorUnit val="10"/>
        <c:majorTimeUnit val="days"/>
      </c:dateAx>
      <c:valAx>
        <c:axId val="701674544"/>
        <c:scaling>
          <c:logBase val="10"/>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CDAI (log)</a:t>
                </a:r>
                <a:endParaRPr lang="ja-JP"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29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4562784915043"/>
          <c:y val="5.0056882821387941E-2"/>
          <c:w val="0.77387089771673279"/>
          <c:h val="0.77536905448443938"/>
        </c:manualLayout>
      </c:layout>
      <c:lineChart>
        <c:grouping val="standard"/>
        <c:varyColors val="0"/>
        <c:ser>
          <c:idx val="2"/>
          <c:order val="0"/>
          <c:tx>
            <c:strRef>
              <c:f>LCA_EORA!$N$205:$N$206</c:f>
              <c:strCache>
                <c:ptCount val="2"/>
                <c:pt idx="0">
                  <c:v>Class2</c:v>
                </c:pt>
                <c:pt idx="1">
                  <c:v>EORA</c:v>
                </c:pt>
              </c:strCache>
            </c:strRef>
          </c:tx>
          <c:spPr>
            <a:ln w="19050" cap="rnd">
              <a:solidFill>
                <a:schemeClr val="tx1"/>
              </a:solidFill>
              <a:round/>
            </a:ln>
            <a:effectLst/>
          </c:spPr>
          <c:marker>
            <c:symbol val="none"/>
          </c:marker>
          <c:errBars>
            <c:errDir val="y"/>
            <c:errBarType val="both"/>
            <c:errValType val="cust"/>
            <c:noEndCap val="0"/>
            <c:plus>
              <c:numRef>
                <c:f>LCA_EORA!$P$219:$P$222</c:f>
                <c:numCache>
                  <c:formatCode>General</c:formatCode>
                  <c:ptCount val="4"/>
                  <c:pt idx="0">
                    <c:v>1.0690042747814388</c:v>
                  </c:pt>
                  <c:pt idx="1">
                    <c:v>0.90230141564564148</c:v>
                  </c:pt>
                  <c:pt idx="2">
                    <c:v>0.8031354122469998</c:v>
                  </c:pt>
                  <c:pt idx="3">
                    <c:v>0.49334202600280719</c:v>
                  </c:pt>
                </c:numCache>
              </c:numRef>
            </c:plus>
            <c:minus>
              <c:numRef>
                <c:f>LCA_EORA!$P$219:$P$222</c:f>
                <c:numCache>
                  <c:formatCode>General</c:formatCode>
                  <c:ptCount val="4"/>
                  <c:pt idx="0">
                    <c:v>1.0690042747814388</c:v>
                  </c:pt>
                  <c:pt idx="1">
                    <c:v>0.90230141564564148</c:v>
                  </c:pt>
                  <c:pt idx="2">
                    <c:v>0.8031354122469998</c:v>
                  </c:pt>
                  <c:pt idx="3">
                    <c:v>0.49334202600280719</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LCA_EORA!$N$207:$N$210</c:f>
              <c:numCache>
                <c:formatCode>General</c:formatCode>
                <c:ptCount val="4"/>
                <c:pt idx="0">
                  <c:v>30.76267</c:v>
                </c:pt>
                <c:pt idx="1">
                  <c:v>20.21857</c:v>
                </c:pt>
                <c:pt idx="2">
                  <c:v>20.840160000000001</c:v>
                </c:pt>
                <c:pt idx="3">
                  <c:v>21.315380000000001</c:v>
                </c:pt>
              </c:numCache>
            </c:numRef>
          </c:val>
          <c:smooth val="0"/>
          <c:extLst>
            <c:ext xmlns:c16="http://schemas.microsoft.com/office/drawing/2014/chart" uri="{C3380CC4-5D6E-409C-BE32-E72D297353CC}">
              <c16:uniqueId val="{00000000-D354-4A8A-96DC-51C2FBD275E0}"/>
            </c:ext>
          </c:extLst>
        </c:ser>
        <c:ser>
          <c:idx val="3"/>
          <c:order val="1"/>
          <c:tx>
            <c:strRef>
              <c:f>LCA_EORA!$O$205:$O$206</c:f>
              <c:strCache>
                <c:ptCount val="2"/>
                <c:pt idx="0">
                  <c:v>Class2</c:v>
                </c:pt>
                <c:pt idx="1">
                  <c:v>Non-EORA</c:v>
                </c:pt>
              </c:strCache>
            </c:strRef>
          </c:tx>
          <c:spPr>
            <a:ln w="19050" cap="rnd">
              <a:solidFill>
                <a:schemeClr val="tx1"/>
              </a:solidFill>
              <a:prstDash val="sysDash"/>
              <a:round/>
            </a:ln>
            <a:effectLst/>
          </c:spPr>
          <c:marker>
            <c:symbol val="none"/>
          </c:marker>
          <c:errBars>
            <c:errDir val="y"/>
            <c:errBarType val="both"/>
            <c:errValType val="cust"/>
            <c:noEndCap val="0"/>
            <c:plus>
              <c:numRef>
                <c:f>LCA_EORA!$Q$219:$Q$222</c:f>
                <c:numCache>
                  <c:formatCode>General</c:formatCode>
                  <c:ptCount val="4"/>
                  <c:pt idx="0">
                    <c:v>1.396948954881059</c:v>
                  </c:pt>
                  <c:pt idx="1">
                    <c:v>1.2451082175739381</c:v>
                  </c:pt>
                  <c:pt idx="2">
                    <c:v>0.67085990708545207</c:v>
                  </c:pt>
                  <c:pt idx="3">
                    <c:v>0.60674355014559778</c:v>
                  </c:pt>
                </c:numCache>
              </c:numRef>
            </c:plus>
            <c:minus>
              <c:numRef>
                <c:f>LCA_EORA!$Q$219:$Q$222</c:f>
                <c:numCache>
                  <c:formatCode>General</c:formatCode>
                  <c:ptCount val="4"/>
                  <c:pt idx="0">
                    <c:v>1.396948954881059</c:v>
                  </c:pt>
                  <c:pt idx="1">
                    <c:v>1.2451082175739381</c:v>
                  </c:pt>
                  <c:pt idx="2">
                    <c:v>0.67085990708545207</c:v>
                  </c:pt>
                  <c:pt idx="3">
                    <c:v>0.60674355014559778</c:v>
                  </c:pt>
                </c:numCache>
              </c:numRef>
            </c:minus>
            <c:spPr>
              <a:noFill/>
              <a:ln w="9525" cap="flat" cmpd="sng" algn="ctr">
                <a:solidFill>
                  <a:schemeClr val="tx1">
                    <a:lumMod val="65000"/>
                    <a:lumOff val="35000"/>
                  </a:schemeClr>
                </a:solidFill>
                <a:round/>
              </a:ln>
              <a:effectLst/>
            </c:spPr>
          </c:errBars>
          <c:cat>
            <c:numRef>
              <c:f>LCA_EORA!$K$207:$K$210</c:f>
              <c:numCache>
                <c:formatCode>General</c:formatCode>
                <c:ptCount val="4"/>
                <c:pt idx="0">
                  <c:v>0</c:v>
                </c:pt>
                <c:pt idx="1">
                  <c:v>2</c:v>
                </c:pt>
                <c:pt idx="2">
                  <c:v>22</c:v>
                </c:pt>
                <c:pt idx="3">
                  <c:v>54</c:v>
                </c:pt>
              </c:numCache>
            </c:numRef>
          </c:cat>
          <c:val>
            <c:numRef>
              <c:f>LCA_EORA!$O$207:$O$210</c:f>
              <c:numCache>
                <c:formatCode>General</c:formatCode>
                <c:ptCount val="4"/>
                <c:pt idx="0">
                  <c:v>34.220970000000001</c:v>
                </c:pt>
                <c:pt idx="1">
                  <c:v>20.088460000000001</c:v>
                </c:pt>
                <c:pt idx="2">
                  <c:v>21.31091</c:v>
                </c:pt>
                <c:pt idx="3">
                  <c:v>22.03171</c:v>
                </c:pt>
              </c:numCache>
            </c:numRef>
          </c:val>
          <c:smooth val="0"/>
          <c:extLst>
            <c:ext xmlns:c16="http://schemas.microsoft.com/office/drawing/2014/chart" uri="{C3380CC4-5D6E-409C-BE32-E72D297353CC}">
              <c16:uniqueId val="{00000001-D354-4A8A-96DC-51C2FBD275E0}"/>
            </c:ext>
          </c:extLst>
        </c:ser>
        <c:dLbls>
          <c:showLegendKey val="0"/>
          <c:showVal val="0"/>
          <c:showCatName val="0"/>
          <c:showSerName val="0"/>
          <c:showPercent val="0"/>
          <c:showBubbleSize val="0"/>
        </c:dLbls>
        <c:smooth val="0"/>
        <c:axId val="701672944"/>
        <c:axId val="701674544"/>
      </c:lineChart>
      <c:dateAx>
        <c:axId val="701672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4544"/>
        <c:crosses val="autoZero"/>
        <c:auto val="0"/>
        <c:lblOffset val="100"/>
        <c:baseTimeUnit val="days"/>
        <c:majorUnit val="10"/>
        <c:majorTimeUnit val="days"/>
      </c:dateAx>
      <c:valAx>
        <c:axId val="701674544"/>
        <c:scaling>
          <c:logBase val="10"/>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CDAI (log)</a:t>
                </a:r>
                <a:endParaRPr lang="ja-JP"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016729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0.21661</cdr:x>
      <cdr:y>0.27789</cdr:y>
    </cdr:from>
    <cdr:to>
      <cdr:x>0.38747</cdr:x>
      <cdr:y>0.36945</cdr:y>
    </cdr:to>
    <cdr:sp macro="" textlink="">
      <cdr:nvSpPr>
        <cdr:cNvPr id="2" name="テキスト ボックス 1">
          <a:extLst xmlns:a="http://schemas.openxmlformats.org/drawingml/2006/main">
            <a:ext uri="{FF2B5EF4-FFF2-40B4-BE49-F238E27FC236}">
              <a16:creationId xmlns:a16="http://schemas.microsoft.com/office/drawing/2014/main" id="{BAE5DD10-03FB-614F-4A49-BCC03B8510D2}"/>
            </a:ext>
          </a:extLst>
        </cdr:cNvPr>
        <cdr:cNvSpPr txBox="1"/>
      </cdr:nvSpPr>
      <cdr:spPr>
        <a:xfrm xmlns:a="http://schemas.openxmlformats.org/drawingml/2006/main">
          <a:off x="1842567" y="1202810"/>
          <a:ext cx="1453424" cy="396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i="1" u="sng" dirty="0">
              <a:solidFill>
                <a:schemeClr val="tx2">
                  <a:lumMod val="60000"/>
                  <a:lumOff val="40000"/>
                </a:schemeClr>
              </a:solidFill>
            </a:rPr>
            <a:t>福島県</a:t>
          </a:r>
        </a:p>
      </cdr:txBody>
    </cdr:sp>
  </cdr:relSizeAnchor>
  <cdr:relSizeAnchor xmlns:cdr="http://schemas.openxmlformats.org/drawingml/2006/chartDrawing">
    <cdr:from>
      <cdr:x>0.55057</cdr:x>
      <cdr:y>0.21979</cdr:y>
    </cdr:from>
    <cdr:to>
      <cdr:x>0.81275</cdr:x>
      <cdr:y>0.36271</cdr:y>
    </cdr:to>
    <cdr:sp macro="" textlink="">
      <cdr:nvSpPr>
        <cdr:cNvPr id="3" name="テキスト ボックス 2">
          <a:extLst xmlns:a="http://schemas.openxmlformats.org/drawingml/2006/main">
            <a:ext uri="{FF2B5EF4-FFF2-40B4-BE49-F238E27FC236}">
              <a16:creationId xmlns:a16="http://schemas.microsoft.com/office/drawing/2014/main" id="{7D6CF0B1-8041-AF20-3AEF-99DBFD95D872}"/>
            </a:ext>
          </a:extLst>
        </cdr:cNvPr>
        <cdr:cNvSpPr txBox="1"/>
      </cdr:nvSpPr>
      <cdr:spPr>
        <a:xfrm xmlns:a="http://schemas.openxmlformats.org/drawingml/2006/main">
          <a:off x="3295061" y="967672"/>
          <a:ext cx="1569041" cy="629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0.55724</cdr:x>
      <cdr:y>0.26669</cdr:y>
    </cdr:from>
    <cdr:to>
      <cdr:x>0.75956</cdr:x>
      <cdr:y>0.36271</cdr:y>
    </cdr:to>
    <cdr:sp macro="" textlink="">
      <cdr:nvSpPr>
        <cdr:cNvPr id="4" name="テキスト ボックス 3">
          <a:extLst xmlns:a="http://schemas.openxmlformats.org/drawingml/2006/main">
            <a:ext uri="{FF2B5EF4-FFF2-40B4-BE49-F238E27FC236}">
              <a16:creationId xmlns:a16="http://schemas.microsoft.com/office/drawing/2014/main" id="{F3B8D8BC-25AD-06E4-68D9-6BC348AA5F29}"/>
            </a:ext>
          </a:extLst>
        </cdr:cNvPr>
        <cdr:cNvSpPr txBox="1"/>
      </cdr:nvSpPr>
      <cdr:spPr>
        <a:xfrm xmlns:a="http://schemas.openxmlformats.org/drawingml/2006/main">
          <a:off x="3334959" y="1174168"/>
          <a:ext cx="1210840" cy="422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b="1" i="1" u="sng" dirty="0">
              <a:solidFill>
                <a:schemeClr val="accent4">
                  <a:lumMod val="75000"/>
                </a:schemeClr>
              </a:solidFill>
            </a:rPr>
            <a:t>宮城県</a:t>
          </a:r>
        </a:p>
      </cdr:txBody>
    </cdr:sp>
  </cdr:relSizeAnchor>
</c:userShapes>
</file>

<file path=ppt/drawings/drawing2.xml><?xml version="1.0" encoding="utf-8"?>
<c:userShapes xmlns:c="http://schemas.openxmlformats.org/drawingml/2006/chart">
  <cdr:relSizeAnchor xmlns:cdr="http://schemas.openxmlformats.org/drawingml/2006/chartDrawing">
    <cdr:from>
      <cdr:x>0.08944</cdr:x>
      <cdr:y>0.18585</cdr:y>
    </cdr:from>
    <cdr:to>
      <cdr:x>0.96951</cdr:x>
      <cdr:y>0.59245</cdr:y>
    </cdr:to>
    <cdr:sp macro="" textlink="">
      <cdr:nvSpPr>
        <cdr:cNvPr id="3" name="フリーフォーム 2"/>
        <cdr:cNvSpPr/>
      </cdr:nvSpPr>
      <cdr:spPr>
        <a:xfrm xmlns:a="http://schemas.openxmlformats.org/drawingml/2006/main">
          <a:off x="794657" y="701276"/>
          <a:ext cx="7818991" cy="1534242"/>
        </a:xfrm>
        <a:custGeom xmlns:a="http://schemas.openxmlformats.org/drawingml/2006/main">
          <a:avLst/>
          <a:gdLst>
            <a:gd name="connsiteX0" fmla="*/ 0 w 7834745"/>
            <a:gd name="connsiteY0" fmla="*/ 0 h 1756063"/>
            <a:gd name="connsiteX1" fmla="*/ 166254 w 7834745"/>
            <a:gd name="connsiteY1" fmla="*/ 1756063 h 1756063"/>
            <a:gd name="connsiteX2" fmla="*/ 1246909 w 7834745"/>
            <a:gd name="connsiteY2" fmla="*/ 768927 h 1756063"/>
            <a:gd name="connsiteX3" fmla="*/ 1600200 w 7834745"/>
            <a:gd name="connsiteY3" fmla="*/ 831272 h 1756063"/>
            <a:gd name="connsiteX4" fmla="*/ 2524991 w 7834745"/>
            <a:gd name="connsiteY4" fmla="*/ 831272 h 1756063"/>
            <a:gd name="connsiteX5" fmla="*/ 4322618 w 7834745"/>
            <a:gd name="connsiteY5" fmla="*/ 644236 h 1756063"/>
            <a:gd name="connsiteX6" fmla="*/ 5538354 w 7834745"/>
            <a:gd name="connsiteY6" fmla="*/ 498763 h 1756063"/>
            <a:gd name="connsiteX7" fmla="*/ 6577445 w 7834745"/>
            <a:gd name="connsiteY7" fmla="*/ 405245 h 1756063"/>
            <a:gd name="connsiteX8" fmla="*/ 7834745 w 7834745"/>
            <a:gd name="connsiteY8" fmla="*/ 488372 h 1756063"/>
            <a:gd name="connsiteX9" fmla="*/ 7813963 w 7834745"/>
            <a:gd name="connsiteY9" fmla="*/ 0 h 1756063"/>
            <a:gd name="connsiteX0" fmla="*/ 0 w 7834745"/>
            <a:gd name="connsiteY0" fmla="*/ 0 h 1756063"/>
            <a:gd name="connsiteX1" fmla="*/ 166254 w 7834745"/>
            <a:gd name="connsiteY1" fmla="*/ 1756063 h 1756063"/>
            <a:gd name="connsiteX2" fmla="*/ 1246909 w 7834745"/>
            <a:gd name="connsiteY2" fmla="*/ 768927 h 1756063"/>
            <a:gd name="connsiteX3" fmla="*/ 1600200 w 7834745"/>
            <a:gd name="connsiteY3" fmla="*/ 831272 h 1756063"/>
            <a:gd name="connsiteX4" fmla="*/ 2524991 w 7834745"/>
            <a:gd name="connsiteY4" fmla="*/ 831272 h 1756063"/>
            <a:gd name="connsiteX5" fmla="*/ 3384253 w 7834745"/>
            <a:gd name="connsiteY5" fmla="*/ 798799 h 1756063"/>
            <a:gd name="connsiteX6" fmla="*/ 4322618 w 7834745"/>
            <a:gd name="connsiteY6" fmla="*/ 644236 h 1756063"/>
            <a:gd name="connsiteX7" fmla="*/ 5538354 w 7834745"/>
            <a:gd name="connsiteY7" fmla="*/ 498763 h 1756063"/>
            <a:gd name="connsiteX8" fmla="*/ 6577445 w 7834745"/>
            <a:gd name="connsiteY8" fmla="*/ 405245 h 1756063"/>
            <a:gd name="connsiteX9" fmla="*/ 7834745 w 7834745"/>
            <a:gd name="connsiteY9" fmla="*/ 488372 h 1756063"/>
            <a:gd name="connsiteX10" fmla="*/ 7813963 w 7834745"/>
            <a:gd name="connsiteY10" fmla="*/ 0 h 17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34745" h="1756063">
              <a:moveTo>
                <a:pt x="0" y="0"/>
              </a:moveTo>
              <a:lnTo>
                <a:pt x="166254" y="1756063"/>
              </a:lnTo>
              <a:lnTo>
                <a:pt x="1246909" y="768927"/>
              </a:lnTo>
              <a:lnTo>
                <a:pt x="1600200" y="831272"/>
              </a:lnTo>
              <a:lnTo>
                <a:pt x="2524991" y="831272"/>
              </a:lnTo>
              <a:cubicBezTo>
                <a:pt x="2811412" y="806599"/>
                <a:pt x="3097832" y="823472"/>
                <a:pt x="3384253" y="798799"/>
              </a:cubicBezTo>
              <a:cubicBezTo>
                <a:pt x="3697041" y="747278"/>
                <a:pt x="3963601" y="694242"/>
                <a:pt x="4322618" y="644236"/>
              </a:cubicBezTo>
              <a:cubicBezTo>
                <a:pt x="4681635" y="594230"/>
                <a:pt x="5133109" y="547254"/>
                <a:pt x="5538354" y="498763"/>
              </a:cubicBezTo>
              <a:lnTo>
                <a:pt x="6577445" y="405245"/>
              </a:lnTo>
              <a:lnTo>
                <a:pt x="7834745" y="488372"/>
              </a:lnTo>
              <a:lnTo>
                <a:pt x="7813963" y="0"/>
              </a:lnTo>
            </a:path>
          </a:pathLst>
        </a:cu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t>人員不足</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41442" cy="345684"/>
          </a:xfrm>
          <a:prstGeom prst="rect">
            <a:avLst/>
          </a:prstGeom>
        </p:spPr>
        <p:txBody>
          <a:bodyPr vert="horz" lIns="92446" tIns="46223" rIns="92446" bIns="4622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3" y="1"/>
            <a:ext cx="4341442" cy="345684"/>
          </a:xfrm>
          <a:prstGeom prst="rect">
            <a:avLst/>
          </a:prstGeom>
        </p:spPr>
        <p:txBody>
          <a:bodyPr vert="horz" lIns="92446" tIns="46223" rIns="92446" bIns="46223" rtlCol="0"/>
          <a:lstStyle>
            <a:lvl1pPr algn="r">
              <a:defRPr sz="1200"/>
            </a:lvl1pPr>
          </a:lstStyle>
          <a:p>
            <a:fld id="{58FC4F4F-F797-4AFD-8701-E3860157E58D}" type="datetimeFigureOut">
              <a:rPr kumimoji="1" lang="ja-JP" altLang="en-US" smtClean="0"/>
              <a:t>2024/8/30</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2263" cy="2325688"/>
          </a:xfrm>
          <a:prstGeom prst="rect">
            <a:avLst/>
          </a:prstGeom>
          <a:noFill/>
          <a:ln w="12700">
            <a:solidFill>
              <a:prstClr val="black"/>
            </a:solidFill>
          </a:ln>
        </p:spPr>
        <p:txBody>
          <a:bodyPr vert="horz" lIns="92446" tIns="46223" rIns="92446" bIns="46223" rtlCol="0" anchor="ctr"/>
          <a:lstStyle/>
          <a:p>
            <a:endParaRPr lang="ja-JP" altLang="en-US"/>
          </a:p>
        </p:txBody>
      </p:sp>
      <p:sp>
        <p:nvSpPr>
          <p:cNvPr id="5" name="ノート プレースホルダー 4"/>
          <p:cNvSpPr>
            <a:spLocks noGrp="1"/>
          </p:cNvSpPr>
          <p:nvPr>
            <p:ph type="body" sz="quarter" idx="3"/>
          </p:nvPr>
        </p:nvSpPr>
        <p:spPr>
          <a:xfrm>
            <a:off x="1001872" y="3315692"/>
            <a:ext cx="8014970" cy="2712840"/>
          </a:xfrm>
          <a:prstGeom prst="rect">
            <a:avLst/>
          </a:prstGeom>
        </p:spPr>
        <p:txBody>
          <a:bodyPr vert="horz" lIns="92446" tIns="46223" rIns="92446" bIns="462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44068"/>
            <a:ext cx="4341442" cy="345683"/>
          </a:xfrm>
          <a:prstGeom prst="rect">
            <a:avLst/>
          </a:prstGeom>
        </p:spPr>
        <p:txBody>
          <a:bodyPr vert="horz" lIns="92446" tIns="46223" rIns="92446" bIns="462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3" y="6544068"/>
            <a:ext cx="4341442" cy="345683"/>
          </a:xfrm>
          <a:prstGeom prst="rect">
            <a:avLst/>
          </a:prstGeom>
        </p:spPr>
        <p:txBody>
          <a:bodyPr vert="horz" lIns="92446" tIns="46223" rIns="92446" bIns="46223" rtlCol="0" anchor="b"/>
          <a:lstStyle>
            <a:lvl1pPr algn="r">
              <a:defRPr sz="1200"/>
            </a:lvl1pPr>
          </a:lstStyle>
          <a:p>
            <a:fld id="{70AA453A-8E3D-4B2C-9F83-AC9BF8F94051}" type="slidenum">
              <a:rPr kumimoji="1" lang="ja-JP" altLang="en-US" smtClean="0"/>
              <a:t>‹#›</a:t>
            </a:fld>
            <a:endParaRPr kumimoji="1" lang="ja-JP" altLang="en-US"/>
          </a:p>
        </p:txBody>
      </p:sp>
    </p:spTree>
    <p:extLst>
      <p:ext uri="{BB962C8B-B14F-4D97-AF65-F5344CB8AC3E}">
        <p14:creationId xmlns:p14="http://schemas.microsoft.com/office/powerpoint/2010/main" val="2038404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33D638-582A-41E7-B904-ACDD7E0C7E13}" type="slidenum">
              <a:rPr kumimoji="1" lang="ja-JP" altLang="en-US" smtClean="0"/>
              <a:t>18</a:t>
            </a:fld>
            <a:endParaRPr kumimoji="1" lang="ja-JP" altLang="en-US"/>
          </a:p>
        </p:txBody>
      </p:sp>
    </p:spTree>
    <p:extLst>
      <p:ext uri="{BB962C8B-B14F-4D97-AF65-F5344CB8AC3E}">
        <p14:creationId xmlns:p14="http://schemas.microsoft.com/office/powerpoint/2010/main" val="30885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C5760-78B8-4DA8-9BC1-6CAD5A1C685B}"/>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7B139D4-1C20-4A0E-B501-9779BD915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0500AB-5275-48F6-B8BF-652FA60EDC57}"/>
              </a:ext>
            </a:extLst>
          </p:cNvPr>
          <p:cNvSpPr>
            <a:spLocks noGrp="1"/>
          </p:cNvSpPr>
          <p:nvPr>
            <p:ph type="dt" sz="half" idx="10"/>
          </p:nvPr>
        </p:nvSpPr>
        <p:spPr/>
        <p:txBody>
          <a:bodyPr/>
          <a:lstStyle/>
          <a:p>
            <a:fld id="{650BCB3A-15D7-4809-8784-A128806D19ED}"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F01FD13D-3849-4169-B88C-CAD270392BAA}"/>
              </a:ext>
            </a:extLst>
          </p:cNvPr>
          <p:cNvSpPr>
            <a:spLocks noGrp="1"/>
          </p:cNvSpPr>
          <p:nvPr>
            <p:ph type="ftr" sz="quarter" idx="11"/>
          </p:nvPr>
        </p:nvSpPr>
        <p:spPr/>
        <p:txBody>
          <a:bodyPr/>
          <a:lstStyle/>
          <a:p>
            <a:r>
              <a:rPr kumimoji="1" lang="en-US" altLang="ja-JP"/>
              <a:t>/67</a:t>
            </a:r>
            <a:endParaRPr kumimoji="1" lang="ja-JP" altLang="en-US"/>
          </a:p>
        </p:txBody>
      </p:sp>
      <p:sp>
        <p:nvSpPr>
          <p:cNvPr id="6" name="スライド番号プレースホルダー 5">
            <a:extLst>
              <a:ext uri="{FF2B5EF4-FFF2-40B4-BE49-F238E27FC236}">
                <a16:creationId xmlns:a16="http://schemas.microsoft.com/office/drawing/2014/main" id="{5127198C-B976-47E6-BFD5-ABED4169CBB9}"/>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366696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6FF49-90BA-4C57-ADE8-DB6F32F0235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DCE8A7-517B-48E9-A3EF-DDC6D24D649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850FFB-7CE8-4172-8EC4-227EFCEF7572}"/>
              </a:ext>
            </a:extLst>
          </p:cNvPr>
          <p:cNvSpPr>
            <a:spLocks noGrp="1"/>
          </p:cNvSpPr>
          <p:nvPr>
            <p:ph type="dt" sz="half" idx="10"/>
          </p:nvPr>
        </p:nvSpPr>
        <p:spPr/>
        <p:txBody>
          <a:bodyPr/>
          <a:lstStyle/>
          <a:p>
            <a:fld id="{3F4D8018-DB41-4D99-8D93-08407410E0A5}"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7D589793-F562-437F-807B-C44A0EDC0D93}"/>
              </a:ext>
            </a:extLst>
          </p:cNvPr>
          <p:cNvSpPr>
            <a:spLocks noGrp="1"/>
          </p:cNvSpPr>
          <p:nvPr>
            <p:ph type="ftr" sz="quarter" idx="11"/>
          </p:nvPr>
        </p:nvSpPr>
        <p:spPr/>
        <p:txBody>
          <a:bodyPr/>
          <a:lstStyle/>
          <a:p>
            <a:r>
              <a:rPr kumimoji="1" lang="en-US" altLang="ja-JP"/>
              <a:t>/67</a:t>
            </a:r>
            <a:endParaRPr kumimoji="1" lang="ja-JP" altLang="en-US"/>
          </a:p>
        </p:txBody>
      </p:sp>
      <p:sp>
        <p:nvSpPr>
          <p:cNvPr id="6" name="スライド番号プレースホルダー 5">
            <a:extLst>
              <a:ext uri="{FF2B5EF4-FFF2-40B4-BE49-F238E27FC236}">
                <a16:creationId xmlns:a16="http://schemas.microsoft.com/office/drawing/2014/main" id="{DF228905-D9F0-45A7-B8FC-FDFF252204BB}"/>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13896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1DDF09-695D-4688-9A49-20B052C6EC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AF89FF-7132-4DDA-8C9E-C8B815BD4A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471AB7-9F42-4934-A6AA-B055441D05A9}"/>
              </a:ext>
            </a:extLst>
          </p:cNvPr>
          <p:cNvSpPr>
            <a:spLocks noGrp="1"/>
          </p:cNvSpPr>
          <p:nvPr>
            <p:ph type="dt" sz="half" idx="10"/>
          </p:nvPr>
        </p:nvSpPr>
        <p:spPr/>
        <p:txBody>
          <a:bodyPr/>
          <a:lstStyle/>
          <a:p>
            <a:fld id="{E4614BE6-F23F-4DCE-AF2F-FEAE50568C7A}"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8528172A-A685-4557-AC7E-CC81C57E3ADC}"/>
              </a:ext>
            </a:extLst>
          </p:cNvPr>
          <p:cNvSpPr>
            <a:spLocks noGrp="1"/>
          </p:cNvSpPr>
          <p:nvPr>
            <p:ph type="ftr" sz="quarter" idx="11"/>
          </p:nvPr>
        </p:nvSpPr>
        <p:spPr/>
        <p:txBody>
          <a:bodyPr/>
          <a:lstStyle/>
          <a:p>
            <a:r>
              <a:rPr kumimoji="1" lang="en-US" altLang="ja-JP"/>
              <a:t>/67</a:t>
            </a:r>
            <a:endParaRPr kumimoji="1" lang="ja-JP" altLang="en-US"/>
          </a:p>
        </p:txBody>
      </p:sp>
      <p:sp>
        <p:nvSpPr>
          <p:cNvPr id="6" name="スライド番号プレースホルダー 5">
            <a:extLst>
              <a:ext uri="{FF2B5EF4-FFF2-40B4-BE49-F238E27FC236}">
                <a16:creationId xmlns:a16="http://schemas.microsoft.com/office/drawing/2014/main" id="{A7F75CC4-047A-490C-853F-4AFD9F82BC7C}"/>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8443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259C1-E9F8-4913-933C-33514B263B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F8747F-737D-40BD-9460-2AA6CD7C04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E356B1-1E75-4325-AD3D-613B43434B5F}"/>
              </a:ext>
            </a:extLst>
          </p:cNvPr>
          <p:cNvSpPr>
            <a:spLocks noGrp="1"/>
          </p:cNvSpPr>
          <p:nvPr>
            <p:ph type="dt" sz="half" idx="10"/>
          </p:nvPr>
        </p:nvSpPr>
        <p:spPr/>
        <p:txBody>
          <a:bodyPr/>
          <a:lstStyle/>
          <a:p>
            <a:fld id="{CC3953C0-3D16-49DD-9EED-F0A998C13D4B}"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F7CD655C-E8EB-4D53-90B3-9088FD0FBC30}"/>
              </a:ext>
            </a:extLst>
          </p:cNvPr>
          <p:cNvSpPr>
            <a:spLocks noGrp="1"/>
          </p:cNvSpPr>
          <p:nvPr>
            <p:ph type="ftr" sz="quarter" idx="11"/>
          </p:nvPr>
        </p:nvSpPr>
        <p:spPr/>
        <p:txBody>
          <a:bodyPr/>
          <a:lstStyle/>
          <a:p>
            <a:r>
              <a:rPr kumimoji="1" lang="en-US" altLang="ja-JP"/>
              <a:t>/67</a:t>
            </a:r>
            <a:endParaRPr kumimoji="1" lang="ja-JP" altLang="en-US"/>
          </a:p>
        </p:txBody>
      </p:sp>
      <p:sp>
        <p:nvSpPr>
          <p:cNvPr id="6" name="スライド番号プレースホルダー 5">
            <a:extLst>
              <a:ext uri="{FF2B5EF4-FFF2-40B4-BE49-F238E27FC236}">
                <a16:creationId xmlns:a16="http://schemas.microsoft.com/office/drawing/2014/main" id="{B018992B-90DF-4FEB-AC93-A648762DF689}"/>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52398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DE829-C4FF-4AE1-A220-918A5C34F7A8}"/>
              </a:ext>
            </a:extLst>
          </p:cNvPr>
          <p:cNvSpPr>
            <a:spLocks noGrp="1"/>
          </p:cNvSpPr>
          <p:nvPr>
            <p:ph type="title"/>
          </p:nvPr>
        </p:nvSpPr>
        <p:spPr>
          <a:xfrm>
            <a:off x="831850" y="1709738"/>
            <a:ext cx="10515600" cy="2852737"/>
          </a:xfrm>
        </p:spPr>
        <p:txBody>
          <a:bodyPr anchor="b">
            <a:normAutofit/>
          </a:bodyPr>
          <a:lstStyle>
            <a:lvl1pPr>
              <a:defRPr sz="4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8291C8-578A-44AB-B5FD-22267FEDB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BF1D2F6-4678-4E23-A3A9-53976D86D45B}"/>
              </a:ext>
            </a:extLst>
          </p:cNvPr>
          <p:cNvSpPr>
            <a:spLocks noGrp="1"/>
          </p:cNvSpPr>
          <p:nvPr>
            <p:ph type="dt" sz="half" idx="10"/>
          </p:nvPr>
        </p:nvSpPr>
        <p:spPr/>
        <p:txBody>
          <a:bodyPr/>
          <a:lstStyle/>
          <a:p>
            <a:fld id="{14D92A9F-EC1D-42DB-A991-3BDE13F1856C}"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47B538E1-5758-4A03-856A-D2554E6F891B}"/>
              </a:ext>
            </a:extLst>
          </p:cNvPr>
          <p:cNvSpPr>
            <a:spLocks noGrp="1"/>
          </p:cNvSpPr>
          <p:nvPr>
            <p:ph type="ftr" sz="quarter" idx="11"/>
          </p:nvPr>
        </p:nvSpPr>
        <p:spPr/>
        <p:txBody>
          <a:bodyPr/>
          <a:lstStyle/>
          <a:p>
            <a:r>
              <a:rPr kumimoji="1" lang="en-US" altLang="ja-JP"/>
              <a:t>/67</a:t>
            </a:r>
            <a:endParaRPr kumimoji="1" lang="ja-JP" altLang="en-US"/>
          </a:p>
        </p:txBody>
      </p:sp>
      <p:sp>
        <p:nvSpPr>
          <p:cNvPr id="6" name="スライド番号プレースホルダー 5">
            <a:extLst>
              <a:ext uri="{FF2B5EF4-FFF2-40B4-BE49-F238E27FC236}">
                <a16:creationId xmlns:a16="http://schemas.microsoft.com/office/drawing/2014/main" id="{20D3D318-0902-47E2-B2DF-37A53D1707D7}"/>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362210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2B744-67A5-464F-9E1D-8C26CAD64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844161-827A-455D-A211-371E78100719}"/>
              </a:ext>
            </a:extLst>
          </p:cNvPr>
          <p:cNvSpPr>
            <a:spLocks noGrp="1"/>
          </p:cNvSpPr>
          <p:nvPr>
            <p:ph sz="half" idx="1"/>
          </p:nvPr>
        </p:nvSpPr>
        <p:spPr>
          <a:xfrm>
            <a:off x="838200" y="1013125"/>
            <a:ext cx="5181600" cy="5163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706861-A9A3-48DF-8CCB-8547A7925A01}"/>
              </a:ext>
            </a:extLst>
          </p:cNvPr>
          <p:cNvSpPr>
            <a:spLocks noGrp="1"/>
          </p:cNvSpPr>
          <p:nvPr>
            <p:ph sz="half" idx="2"/>
          </p:nvPr>
        </p:nvSpPr>
        <p:spPr>
          <a:xfrm>
            <a:off x="6172200" y="1013125"/>
            <a:ext cx="5181600" cy="5163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DA9A996-4808-4EAF-A7E2-D70936ECE0E1}"/>
              </a:ext>
            </a:extLst>
          </p:cNvPr>
          <p:cNvSpPr>
            <a:spLocks noGrp="1"/>
          </p:cNvSpPr>
          <p:nvPr>
            <p:ph type="dt" sz="half" idx="10"/>
          </p:nvPr>
        </p:nvSpPr>
        <p:spPr/>
        <p:txBody>
          <a:bodyPr/>
          <a:lstStyle/>
          <a:p>
            <a:fld id="{53C9D32E-0263-47DA-BEE9-1042D5B69108}" type="datetime1">
              <a:rPr kumimoji="1" lang="ja-JP" altLang="en-US" smtClean="0"/>
              <a:t>2024/8/30</a:t>
            </a:fld>
            <a:endParaRPr kumimoji="1" lang="ja-JP" altLang="en-US"/>
          </a:p>
        </p:txBody>
      </p:sp>
      <p:sp>
        <p:nvSpPr>
          <p:cNvPr id="6" name="フッター プレースホルダー 5">
            <a:extLst>
              <a:ext uri="{FF2B5EF4-FFF2-40B4-BE49-F238E27FC236}">
                <a16:creationId xmlns:a16="http://schemas.microsoft.com/office/drawing/2014/main" id="{F84C721E-1D12-403F-A0CF-10A9C101386E}"/>
              </a:ext>
            </a:extLst>
          </p:cNvPr>
          <p:cNvSpPr>
            <a:spLocks noGrp="1"/>
          </p:cNvSpPr>
          <p:nvPr>
            <p:ph type="ftr" sz="quarter" idx="11"/>
          </p:nvPr>
        </p:nvSpPr>
        <p:spPr/>
        <p:txBody>
          <a:bodyPr/>
          <a:lstStyle/>
          <a:p>
            <a:r>
              <a:rPr kumimoji="1" lang="en-US" altLang="ja-JP"/>
              <a:t>/67</a:t>
            </a:r>
            <a:endParaRPr kumimoji="1" lang="ja-JP" altLang="en-US"/>
          </a:p>
        </p:txBody>
      </p:sp>
      <p:sp>
        <p:nvSpPr>
          <p:cNvPr id="7" name="スライド番号プレースホルダー 6">
            <a:extLst>
              <a:ext uri="{FF2B5EF4-FFF2-40B4-BE49-F238E27FC236}">
                <a16:creationId xmlns:a16="http://schemas.microsoft.com/office/drawing/2014/main" id="{63FCE616-016A-4983-A3F8-B5AD601220DE}"/>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36886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989839-2E90-4F14-BA4A-0A35FC8B068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FB50F5-1C09-404E-A772-F0CDE472D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673754C-A29F-42D8-B9B2-45B88D31D62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5500369-FA37-45D7-9F38-75773C8BE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4FCBF12-A7BD-487B-81C6-AFD226F9A4E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8A76BC-16D1-456E-96AD-904BEC667860}"/>
              </a:ext>
            </a:extLst>
          </p:cNvPr>
          <p:cNvSpPr>
            <a:spLocks noGrp="1"/>
          </p:cNvSpPr>
          <p:nvPr>
            <p:ph type="dt" sz="half" idx="10"/>
          </p:nvPr>
        </p:nvSpPr>
        <p:spPr/>
        <p:txBody>
          <a:bodyPr/>
          <a:lstStyle/>
          <a:p>
            <a:fld id="{B6FE10E6-E994-4C56-8CA5-8379B98ADF79}" type="datetime1">
              <a:rPr kumimoji="1" lang="ja-JP" altLang="en-US" smtClean="0"/>
              <a:t>2024/8/30</a:t>
            </a:fld>
            <a:endParaRPr kumimoji="1" lang="ja-JP" altLang="en-US"/>
          </a:p>
        </p:txBody>
      </p:sp>
      <p:sp>
        <p:nvSpPr>
          <p:cNvPr id="8" name="フッター プレースホルダー 7">
            <a:extLst>
              <a:ext uri="{FF2B5EF4-FFF2-40B4-BE49-F238E27FC236}">
                <a16:creationId xmlns:a16="http://schemas.microsoft.com/office/drawing/2014/main" id="{398102BD-F078-49BD-BA25-AB9FE44C71EF}"/>
              </a:ext>
            </a:extLst>
          </p:cNvPr>
          <p:cNvSpPr>
            <a:spLocks noGrp="1"/>
          </p:cNvSpPr>
          <p:nvPr>
            <p:ph type="ftr" sz="quarter" idx="11"/>
          </p:nvPr>
        </p:nvSpPr>
        <p:spPr/>
        <p:txBody>
          <a:bodyPr/>
          <a:lstStyle/>
          <a:p>
            <a:r>
              <a:rPr kumimoji="1" lang="en-US" altLang="ja-JP"/>
              <a:t>/67</a:t>
            </a:r>
            <a:endParaRPr kumimoji="1" lang="ja-JP" altLang="en-US"/>
          </a:p>
        </p:txBody>
      </p:sp>
      <p:sp>
        <p:nvSpPr>
          <p:cNvPr id="9" name="スライド番号プレースホルダー 8">
            <a:extLst>
              <a:ext uri="{FF2B5EF4-FFF2-40B4-BE49-F238E27FC236}">
                <a16:creationId xmlns:a16="http://schemas.microsoft.com/office/drawing/2014/main" id="{665D388C-73A2-4C0C-AED8-3264CF298C67}"/>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45339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B842E-61D0-4976-A873-C160E68B70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7D00E9-34EF-4180-B51B-7B661E37E173}"/>
              </a:ext>
            </a:extLst>
          </p:cNvPr>
          <p:cNvSpPr>
            <a:spLocks noGrp="1"/>
          </p:cNvSpPr>
          <p:nvPr>
            <p:ph type="dt" sz="half" idx="10"/>
          </p:nvPr>
        </p:nvSpPr>
        <p:spPr/>
        <p:txBody>
          <a:bodyPr/>
          <a:lstStyle/>
          <a:p>
            <a:fld id="{0D6F1015-D011-4F32-AF06-BDCB4128C54C}" type="datetime1">
              <a:rPr kumimoji="1" lang="ja-JP" altLang="en-US" smtClean="0"/>
              <a:t>2024/8/30</a:t>
            </a:fld>
            <a:endParaRPr kumimoji="1" lang="ja-JP" altLang="en-US"/>
          </a:p>
        </p:txBody>
      </p:sp>
      <p:sp>
        <p:nvSpPr>
          <p:cNvPr id="4" name="フッター プレースホルダー 3">
            <a:extLst>
              <a:ext uri="{FF2B5EF4-FFF2-40B4-BE49-F238E27FC236}">
                <a16:creationId xmlns:a16="http://schemas.microsoft.com/office/drawing/2014/main" id="{F7F834EB-7C61-48DA-B89B-384761F29073}"/>
              </a:ext>
            </a:extLst>
          </p:cNvPr>
          <p:cNvSpPr>
            <a:spLocks noGrp="1"/>
          </p:cNvSpPr>
          <p:nvPr>
            <p:ph type="ftr" sz="quarter" idx="11"/>
          </p:nvPr>
        </p:nvSpPr>
        <p:spPr/>
        <p:txBody>
          <a:bodyPr/>
          <a:lstStyle/>
          <a:p>
            <a:r>
              <a:rPr kumimoji="1" lang="en-US" altLang="ja-JP"/>
              <a:t>/67</a:t>
            </a:r>
            <a:endParaRPr kumimoji="1" lang="ja-JP" altLang="en-US"/>
          </a:p>
        </p:txBody>
      </p:sp>
      <p:sp>
        <p:nvSpPr>
          <p:cNvPr id="5" name="スライド番号プレースホルダー 4">
            <a:extLst>
              <a:ext uri="{FF2B5EF4-FFF2-40B4-BE49-F238E27FC236}">
                <a16:creationId xmlns:a16="http://schemas.microsoft.com/office/drawing/2014/main" id="{3C8B3D81-AB13-4214-A538-E166CCB26270}"/>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9962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D6E009-558F-4A50-8488-81CE440F5DEA}"/>
              </a:ext>
            </a:extLst>
          </p:cNvPr>
          <p:cNvSpPr>
            <a:spLocks noGrp="1"/>
          </p:cNvSpPr>
          <p:nvPr>
            <p:ph type="dt" sz="half" idx="10"/>
          </p:nvPr>
        </p:nvSpPr>
        <p:spPr/>
        <p:txBody>
          <a:bodyPr/>
          <a:lstStyle/>
          <a:p>
            <a:fld id="{C8746E40-ACFB-4828-BF9F-BF4A4A73689D}" type="datetime1">
              <a:rPr kumimoji="1" lang="ja-JP" altLang="en-US" smtClean="0"/>
              <a:t>2024/8/30</a:t>
            </a:fld>
            <a:endParaRPr kumimoji="1" lang="ja-JP" altLang="en-US"/>
          </a:p>
        </p:txBody>
      </p:sp>
      <p:sp>
        <p:nvSpPr>
          <p:cNvPr id="3" name="フッター プレースホルダー 2">
            <a:extLst>
              <a:ext uri="{FF2B5EF4-FFF2-40B4-BE49-F238E27FC236}">
                <a16:creationId xmlns:a16="http://schemas.microsoft.com/office/drawing/2014/main" id="{F596EB66-97AD-46BD-9873-E5C99565852C}"/>
              </a:ext>
            </a:extLst>
          </p:cNvPr>
          <p:cNvSpPr>
            <a:spLocks noGrp="1"/>
          </p:cNvSpPr>
          <p:nvPr>
            <p:ph type="ftr" sz="quarter" idx="11"/>
          </p:nvPr>
        </p:nvSpPr>
        <p:spPr/>
        <p:txBody>
          <a:bodyPr/>
          <a:lstStyle/>
          <a:p>
            <a:r>
              <a:rPr kumimoji="1" lang="en-US" altLang="ja-JP"/>
              <a:t>/67</a:t>
            </a:r>
            <a:endParaRPr kumimoji="1" lang="ja-JP" altLang="en-US"/>
          </a:p>
        </p:txBody>
      </p:sp>
      <p:sp>
        <p:nvSpPr>
          <p:cNvPr id="4" name="スライド番号プレースホルダー 3">
            <a:extLst>
              <a:ext uri="{FF2B5EF4-FFF2-40B4-BE49-F238E27FC236}">
                <a16:creationId xmlns:a16="http://schemas.microsoft.com/office/drawing/2014/main" id="{5CC825B9-9B19-4DB4-BE45-0AB4E0E42421}"/>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09582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6E30B-CAD9-44F4-B5DA-C04F505AE8D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74539B-6A68-4039-8EC4-23BBDB7F1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D4300A-1C21-40EE-876C-E37B91548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24695C-645A-40DD-AF9B-1DDF7A9515F6}"/>
              </a:ext>
            </a:extLst>
          </p:cNvPr>
          <p:cNvSpPr>
            <a:spLocks noGrp="1"/>
          </p:cNvSpPr>
          <p:nvPr>
            <p:ph type="dt" sz="half" idx="10"/>
          </p:nvPr>
        </p:nvSpPr>
        <p:spPr/>
        <p:txBody>
          <a:bodyPr/>
          <a:lstStyle/>
          <a:p>
            <a:fld id="{F19B0718-59D1-4EC1-91F3-9FC5869F9ED2}" type="datetime1">
              <a:rPr kumimoji="1" lang="ja-JP" altLang="en-US" smtClean="0"/>
              <a:t>2024/8/30</a:t>
            </a:fld>
            <a:endParaRPr kumimoji="1" lang="ja-JP" altLang="en-US"/>
          </a:p>
        </p:txBody>
      </p:sp>
      <p:sp>
        <p:nvSpPr>
          <p:cNvPr id="6" name="フッター プレースホルダー 5">
            <a:extLst>
              <a:ext uri="{FF2B5EF4-FFF2-40B4-BE49-F238E27FC236}">
                <a16:creationId xmlns:a16="http://schemas.microsoft.com/office/drawing/2014/main" id="{C3DE325C-EC41-46C1-BBD8-5E16A7C98BBD}"/>
              </a:ext>
            </a:extLst>
          </p:cNvPr>
          <p:cNvSpPr>
            <a:spLocks noGrp="1"/>
          </p:cNvSpPr>
          <p:nvPr>
            <p:ph type="ftr" sz="quarter" idx="11"/>
          </p:nvPr>
        </p:nvSpPr>
        <p:spPr/>
        <p:txBody>
          <a:bodyPr/>
          <a:lstStyle/>
          <a:p>
            <a:r>
              <a:rPr kumimoji="1" lang="en-US" altLang="ja-JP"/>
              <a:t>/67</a:t>
            </a:r>
            <a:endParaRPr kumimoji="1" lang="ja-JP" altLang="en-US"/>
          </a:p>
        </p:txBody>
      </p:sp>
      <p:sp>
        <p:nvSpPr>
          <p:cNvPr id="7" name="スライド番号プレースホルダー 6">
            <a:extLst>
              <a:ext uri="{FF2B5EF4-FFF2-40B4-BE49-F238E27FC236}">
                <a16:creationId xmlns:a16="http://schemas.microsoft.com/office/drawing/2014/main" id="{EB759119-F3CE-4782-AAC9-8C23EE38A70C}"/>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173443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6F9C9D-10B5-40FB-9DF6-9A0FE864F5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71DFE6-9BF2-49D1-80BE-686BA879B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E6EEB9-7FFF-4BAC-84D4-6C2D0384D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636F9B-3BF4-4529-A1BB-7C86E0C3649C}"/>
              </a:ext>
            </a:extLst>
          </p:cNvPr>
          <p:cNvSpPr>
            <a:spLocks noGrp="1"/>
          </p:cNvSpPr>
          <p:nvPr>
            <p:ph type="dt" sz="half" idx="10"/>
          </p:nvPr>
        </p:nvSpPr>
        <p:spPr/>
        <p:txBody>
          <a:bodyPr/>
          <a:lstStyle/>
          <a:p>
            <a:fld id="{C42B9EC4-20D1-46AD-AAF4-F0DF5F8F51B9}" type="datetime1">
              <a:rPr kumimoji="1" lang="ja-JP" altLang="en-US" smtClean="0"/>
              <a:t>2024/8/30</a:t>
            </a:fld>
            <a:endParaRPr kumimoji="1" lang="ja-JP" altLang="en-US"/>
          </a:p>
        </p:txBody>
      </p:sp>
      <p:sp>
        <p:nvSpPr>
          <p:cNvPr id="6" name="フッター プレースホルダー 5">
            <a:extLst>
              <a:ext uri="{FF2B5EF4-FFF2-40B4-BE49-F238E27FC236}">
                <a16:creationId xmlns:a16="http://schemas.microsoft.com/office/drawing/2014/main" id="{BC833666-9D08-49F7-9DFB-6813512F2FDF}"/>
              </a:ext>
            </a:extLst>
          </p:cNvPr>
          <p:cNvSpPr>
            <a:spLocks noGrp="1"/>
          </p:cNvSpPr>
          <p:nvPr>
            <p:ph type="ftr" sz="quarter" idx="11"/>
          </p:nvPr>
        </p:nvSpPr>
        <p:spPr/>
        <p:txBody>
          <a:bodyPr/>
          <a:lstStyle/>
          <a:p>
            <a:r>
              <a:rPr kumimoji="1" lang="en-US" altLang="ja-JP"/>
              <a:t>/67</a:t>
            </a:r>
            <a:endParaRPr kumimoji="1" lang="ja-JP" altLang="en-US"/>
          </a:p>
        </p:txBody>
      </p:sp>
      <p:sp>
        <p:nvSpPr>
          <p:cNvPr id="7" name="スライド番号プレースホルダー 6">
            <a:extLst>
              <a:ext uri="{FF2B5EF4-FFF2-40B4-BE49-F238E27FC236}">
                <a16:creationId xmlns:a16="http://schemas.microsoft.com/office/drawing/2014/main" id="{5A06EC9C-F734-4230-9D89-A0BF7F275981}"/>
              </a:ext>
            </a:extLst>
          </p:cNvPr>
          <p:cNvSpPr>
            <a:spLocks noGrp="1"/>
          </p:cNvSpPr>
          <p:nvPr>
            <p:ph type="sldNum" sz="quarter" idx="12"/>
          </p:nvPr>
        </p:nvSpPr>
        <p:spPr/>
        <p:txBody>
          <a:bodyPr/>
          <a:lstStyle/>
          <a:p>
            <a:fld id="{AC4633CD-C271-4A9B-9F5A-80CE91DFE489}" type="slidenum">
              <a:rPr kumimoji="1" lang="ja-JP" altLang="en-US" smtClean="0"/>
              <a:t>‹#›</a:t>
            </a:fld>
            <a:endParaRPr kumimoji="1" lang="ja-JP" altLang="en-US"/>
          </a:p>
        </p:txBody>
      </p:sp>
    </p:spTree>
    <p:extLst>
      <p:ext uri="{BB962C8B-B14F-4D97-AF65-F5344CB8AC3E}">
        <p14:creationId xmlns:p14="http://schemas.microsoft.com/office/powerpoint/2010/main" val="21352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E39622-13FD-428E-AECB-AFA649234AF4}"/>
              </a:ext>
            </a:extLst>
          </p:cNvPr>
          <p:cNvSpPr>
            <a:spLocks noGrp="1"/>
          </p:cNvSpPr>
          <p:nvPr>
            <p:ph type="title"/>
          </p:nvPr>
        </p:nvSpPr>
        <p:spPr>
          <a:xfrm>
            <a:off x="838200" y="365125"/>
            <a:ext cx="10515600" cy="648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35418BC-0C3E-499E-AAF8-33A4080EEEF8}"/>
              </a:ext>
            </a:extLst>
          </p:cNvPr>
          <p:cNvSpPr>
            <a:spLocks noGrp="1"/>
          </p:cNvSpPr>
          <p:nvPr>
            <p:ph type="body" idx="1"/>
          </p:nvPr>
        </p:nvSpPr>
        <p:spPr>
          <a:xfrm>
            <a:off x="838200" y="10131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C6E68B-1C2D-4EAA-B57D-2E7C91EFE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A39D4-4A07-419A-BAE5-00D5AC41BFE5}" type="datetime1">
              <a:rPr kumimoji="1" lang="ja-JP" altLang="en-US" smtClean="0"/>
              <a:t>2024/8/30</a:t>
            </a:fld>
            <a:endParaRPr kumimoji="1" lang="ja-JP" altLang="en-US"/>
          </a:p>
        </p:txBody>
      </p:sp>
      <p:sp>
        <p:nvSpPr>
          <p:cNvPr id="5" name="フッター プレースホルダー 4">
            <a:extLst>
              <a:ext uri="{FF2B5EF4-FFF2-40B4-BE49-F238E27FC236}">
                <a16:creationId xmlns:a16="http://schemas.microsoft.com/office/drawing/2014/main" id="{D351563F-BA1B-43F8-AC84-21ECE2F2BBF4}"/>
              </a:ext>
            </a:extLst>
          </p:cNvPr>
          <p:cNvSpPr>
            <a:spLocks noGrp="1"/>
          </p:cNvSpPr>
          <p:nvPr>
            <p:ph type="ftr" sz="quarter" idx="3"/>
          </p:nvPr>
        </p:nvSpPr>
        <p:spPr>
          <a:xfrm>
            <a:off x="7602196" y="6356349"/>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altLang="ja-JP"/>
              <a:t>/67</a:t>
            </a:r>
            <a:endParaRPr lang="ja-JP" altLang="en-US"/>
          </a:p>
        </p:txBody>
      </p:sp>
      <p:sp>
        <p:nvSpPr>
          <p:cNvPr id="6" name="スライド番号プレースホルダー 5">
            <a:extLst>
              <a:ext uri="{FF2B5EF4-FFF2-40B4-BE49-F238E27FC236}">
                <a16:creationId xmlns:a16="http://schemas.microsoft.com/office/drawing/2014/main" id="{1EEFFA49-A3B7-4F56-8B89-35AAA4930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C4633CD-C271-4A9B-9F5A-80CE91DFE489}" type="slidenum">
              <a:rPr lang="ja-JP" altLang="en-US" smtClean="0"/>
              <a:pPr/>
              <a:t>‹#›</a:t>
            </a:fld>
            <a:endParaRPr lang="ja-JP" altLang="en-US"/>
          </a:p>
        </p:txBody>
      </p:sp>
    </p:spTree>
    <p:extLst>
      <p:ext uri="{BB962C8B-B14F-4D97-AF65-F5344CB8AC3E}">
        <p14:creationId xmlns:p14="http://schemas.microsoft.com/office/powerpoint/2010/main" val="314288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www.m3.com/news/iryoishin/7618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3197D-FB5C-450D-AFFF-D78745FC023D}"/>
              </a:ext>
            </a:extLst>
          </p:cNvPr>
          <p:cNvSpPr>
            <a:spLocks noGrp="1"/>
          </p:cNvSpPr>
          <p:nvPr>
            <p:ph type="ctrTitle"/>
          </p:nvPr>
        </p:nvSpPr>
        <p:spPr/>
        <p:txBody>
          <a:bodyPr>
            <a:normAutofit/>
          </a:bodyPr>
          <a:lstStyle/>
          <a:p>
            <a:r>
              <a:rPr kumimoji="1" lang="ja-JP" altLang="en-US" sz="4400" dirty="0"/>
              <a:t>データで社会を読み解くには</a:t>
            </a:r>
          </a:p>
        </p:txBody>
      </p:sp>
      <p:sp>
        <p:nvSpPr>
          <p:cNvPr id="3" name="字幕 2">
            <a:extLst>
              <a:ext uri="{FF2B5EF4-FFF2-40B4-BE49-F238E27FC236}">
                <a16:creationId xmlns:a16="http://schemas.microsoft.com/office/drawing/2014/main" id="{3C68059E-C9DC-46FA-A513-FE173D8C4928}"/>
              </a:ext>
            </a:extLst>
          </p:cNvPr>
          <p:cNvSpPr>
            <a:spLocks noGrp="1"/>
          </p:cNvSpPr>
          <p:nvPr>
            <p:ph type="subTitle" idx="1"/>
          </p:nvPr>
        </p:nvSpPr>
        <p:spPr>
          <a:xfrm>
            <a:off x="1524000" y="3821502"/>
            <a:ext cx="9144000" cy="1436298"/>
          </a:xfrm>
        </p:spPr>
        <p:txBody>
          <a:bodyPr/>
          <a:lstStyle/>
          <a:p>
            <a:r>
              <a:rPr kumimoji="1" lang="ja-JP" altLang="en-US" dirty="0"/>
              <a:t>越智　小枝</a:t>
            </a:r>
            <a:endParaRPr kumimoji="1" lang="en-US" altLang="ja-JP" dirty="0"/>
          </a:p>
          <a:p>
            <a:r>
              <a:rPr lang="ja-JP" altLang="en-US" dirty="0"/>
              <a:t>東京慈恵会医科大学</a:t>
            </a:r>
            <a:endParaRPr kumimoji="1" lang="en-US" altLang="ja-JP" dirty="0"/>
          </a:p>
        </p:txBody>
      </p:sp>
      <p:sp>
        <p:nvSpPr>
          <p:cNvPr id="4" name="スライド番号プレースホルダー 3">
            <a:extLst>
              <a:ext uri="{FF2B5EF4-FFF2-40B4-BE49-F238E27FC236}">
                <a16:creationId xmlns:a16="http://schemas.microsoft.com/office/drawing/2014/main" id="{78B8B49D-DEDB-A72F-F055-D61D0D53F892}"/>
              </a:ext>
            </a:extLst>
          </p:cNvPr>
          <p:cNvSpPr>
            <a:spLocks noGrp="1"/>
          </p:cNvSpPr>
          <p:nvPr>
            <p:ph type="sldNum" sz="quarter" idx="12"/>
          </p:nvPr>
        </p:nvSpPr>
        <p:spPr/>
        <p:txBody>
          <a:bodyPr/>
          <a:lstStyle/>
          <a:p>
            <a:fld id="{AC4633CD-C271-4A9B-9F5A-80CE91DFE489}" type="slidenum">
              <a:rPr kumimoji="1" lang="ja-JP" altLang="en-US" smtClean="0"/>
              <a:t>1</a:t>
            </a:fld>
            <a:endParaRPr kumimoji="1" lang="ja-JP" altLang="en-US"/>
          </a:p>
        </p:txBody>
      </p:sp>
    </p:spTree>
    <p:extLst>
      <p:ext uri="{BB962C8B-B14F-4D97-AF65-F5344CB8AC3E}">
        <p14:creationId xmlns:p14="http://schemas.microsoft.com/office/powerpoint/2010/main" val="419263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7A867-6468-4BB6-BB90-C6F3A3AD28AA}"/>
              </a:ext>
            </a:extLst>
          </p:cNvPr>
          <p:cNvSpPr>
            <a:spLocks noGrp="1"/>
          </p:cNvSpPr>
          <p:nvPr>
            <p:ph type="title"/>
          </p:nvPr>
        </p:nvSpPr>
        <p:spPr>
          <a:xfrm>
            <a:off x="838200" y="365125"/>
            <a:ext cx="11123762" cy="1080000"/>
          </a:xfrm>
        </p:spPr>
        <p:txBody>
          <a:bodyPr>
            <a:normAutofit/>
          </a:bodyPr>
          <a:lstStyle/>
          <a:p>
            <a:r>
              <a:rPr lang="ja-JP" altLang="en-US" dirty="0"/>
              <a:t>たとえば</a:t>
            </a:r>
            <a:endParaRPr kumimoji="1" lang="ja-JP" altLang="en-US" dirty="0"/>
          </a:p>
        </p:txBody>
      </p:sp>
      <p:sp>
        <p:nvSpPr>
          <p:cNvPr id="3" name="コンテンツ プレースホルダー 2">
            <a:extLst>
              <a:ext uri="{FF2B5EF4-FFF2-40B4-BE49-F238E27FC236}">
                <a16:creationId xmlns:a16="http://schemas.microsoft.com/office/drawing/2014/main" id="{FAFE8913-27D4-4781-961D-0DA88C98FFF3}"/>
              </a:ext>
            </a:extLst>
          </p:cNvPr>
          <p:cNvSpPr>
            <a:spLocks noGrp="1"/>
          </p:cNvSpPr>
          <p:nvPr>
            <p:ph idx="1"/>
          </p:nvPr>
        </p:nvSpPr>
        <p:spPr>
          <a:xfrm>
            <a:off x="838200" y="3428999"/>
            <a:ext cx="10515600" cy="990601"/>
          </a:xfrm>
        </p:spPr>
        <p:txBody>
          <a:bodyPr/>
          <a:lstStyle/>
          <a:p>
            <a:pPr marL="0" indent="0">
              <a:buNone/>
            </a:pPr>
            <a:r>
              <a:rPr kumimoji="1" lang="ja-JP" altLang="en-US" dirty="0"/>
              <a:t>南相馬市に通院していたリウマチ患者さんの血液データを、</a:t>
            </a:r>
            <a:endParaRPr kumimoji="1" lang="en-GB" altLang="ja-JP" dirty="0"/>
          </a:p>
          <a:p>
            <a:pPr marL="0" indent="0">
              <a:buNone/>
            </a:pPr>
            <a:r>
              <a:rPr kumimoji="1" lang="ja-JP" altLang="en-US" dirty="0"/>
              <a:t>災害前後で調べてみよう。</a:t>
            </a:r>
            <a:endParaRPr kumimoji="1" lang="en-US" altLang="ja-JP" dirty="0"/>
          </a:p>
        </p:txBody>
      </p:sp>
      <p:sp>
        <p:nvSpPr>
          <p:cNvPr id="4" name="正方形/長方形 3">
            <a:extLst>
              <a:ext uri="{FF2B5EF4-FFF2-40B4-BE49-F238E27FC236}">
                <a16:creationId xmlns:a16="http://schemas.microsoft.com/office/drawing/2014/main" id="{E4ADD4BD-0EDE-4F57-B42E-F275A6338991}"/>
              </a:ext>
            </a:extLst>
          </p:cNvPr>
          <p:cNvSpPr/>
          <p:nvPr/>
        </p:nvSpPr>
        <p:spPr>
          <a:xfrm>
            <a:off x="838200" y="1440000"/>
            <a:ext cx="10798834" cy="72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関節</a:t>
            </a:r>
            <a:r>
              <a:rPr kumimoji="1" lang="ja-JP" altLang="en-US" sz="2800" dirty="0">
                <a:solidFill>
                  <a:schemeClr val="tx1"/>
                </a:solidFill>
              </a:rPr>
              <a:t>リウマチはストレスや感染症などでも悪化することがある</a:t>
            </a:r>
            <a:endParaRPr kumimoji="1" lang="en-US" altLang="ja-JP" sz="2800" dirty="0">
              <a:solidFill>
                <a:schemeClr val="tx1"/>
              </a:solidFill>
            </a:endParaRPr>
          </a:p>
        </p:txBody>
      </p:sp>
      <p:sp>
        <p:nvSpPr>
          <p:cNvPr id="5" name="正方形/長方形 4">
            <a:extLst>
              <a:ext uri="{FF2B5EF4-FFF2-40B4-BE49-F238E27FC236}">
                <a16:creationId xmlns:a16="http://schemas.microsoft.com/office/drawing/2014/main" id="{F91FEC6E-27FA-4B63-B463-E24EA48A68B9}"/>
              </a:ext>
            </a:extLst>
          </p:cNvPr>
          <p:cNvSpPr/>
          <p:nvPr/>
        </p:nvSpPr>
        <p:spPr>
          <a:xfrm>
            <a:off x="838200" y="2418077"/>
            <a:ext cx="10798834" cy="7200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東日本大震災の前後で、関節リウマチ患者の状況はどうだったんだろう</a:t>
            </a:r>
          </a:p>
        </p:txBody>
      </p:sp>
      <p:sp>
        <p:nvSpPr>
          <p:cNvPr id="6" name="スライド番号プレースホルダー 5">
            <a:extLst>
              <a:ext uri="{FF2B5EF4-FFF2-40B4-BE49-F238E27FC236}">
                <a16:creationId xmlns:a16="http://schemas.microsoft.com/office/drawing/2014/main" id="{C45B9888-9FA1-4D7C-B1D9-184629E55736}"/>
              </a:ext>
            </a:extLst>
          </p:cNvPr>
          <p:cNvSpPr>
            <a:spLocks noGrp="1"/>
          </p:cNvSpPr>
          <p:nvPr>
            <p:ph type="sldNum" sz="quarter" idx="12"/>
          </p:nvPr>
        </p:nvSpPr>
        <p:spPr/>
        <p:txBody>
          <a:bodyPr/>
          <a:lstStyle/>
          <a:p>
            <a:fld id="{AC4633CD-C271-4A9B-9F5A-80CE91DFE489}" type="slidenum">
              <a:rPr kumimoji="1" lang="ja-JP" altLang="en-US" smtClean="0"/>
              <a:t>10</a:t>
            </a:fld>
            <a:endParaRPr kumimoji="1" lang="ja-JP" altLang="en-US"/>
          </a:p>
        </p:txBody>
      </p:sp>
      <p:pic>
        <p:nvPicPr>
          <p:cNvPr id="10" name="図 9">
            <a:extLst>
              <a:ext uri="{FF2B5EF4-FFF2-40B4-BE49-F238E27FC236}">
                <a16:creationId xmlns:a16="http://schemas.microsoft.com/office/drawing/2014/main" id="{AFC52E6B-7750-E8CA-EDBA-E367262FF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07076"/>
            <a:ext cx="4285343" cy="2375330"/>
          </a:xfrm>
          <a:prstGeom prst="rect">
            <a:avLst/>
          </a:prstGeom>
        </p:spPr>
      </p:pic>
      <p:sp>
        <p:nvSpPr>
          <p:cNvPr id="11" name="テキスト ボックス 10">
            <a:extLst>
              <a:ext uri="{FF2B5EF4-FFF2-40B4-BE49-F238E27FC236}">
                <a16:creationId xmlns:a16="http://schemas.microsoft.com/office/drawing/2014/main" id="{6069707E-CD2C-E027-480C-DFF6355FC846}"/>
              </a:ext>
            </a:extLst>
          </p:cNvPr>
          <p:cNvSpPr txBox="1"/>
          <p:nvPr/>
        </p:nvSpPr>
        <p:spPr>
          <a:xfrm>
            <a:off x="3846285" y="6323598"/>
            <a:ext cx="6937828" cy="338554"/>
          </a:xfrm>
          <a:prstGeom prst="rect">
            <a:avLst/>
          </a:prstGeom>
          <a:noFill/>
        </p:spPr>
        <p:txBody>
          <a:bodyPr wrap="square">
            <a:spAutoFit/>
          </a:bodyPr>
          <a:lstStyle/>
          <a:p>
            <a:pPr algn="r"/>
            <a:r>
              <a:rPr lang="en-US" altLang="ja-JP" sz="1600" dirty="0">
                <a:latin typeface="Times" panose="02020603050405020304" pitchFamily="18" charset="0"/>
                <a:cs typeface="Times" panose="02020603050405020304" pitchFamily="18" charset="0"/>
              </a:rPr>
              <a:t>Ochi S, et al. I</a:t>
            </a:r>
            <a:r>
              <a:rPr lang="de-DE" sz="1600" dirty="0">
                <a:latin typeface="Times" panose="02020603050405020304" pitchFamily="18" charset="0"/>
                <a:cs typeface="Times" panose="02020603050405020304" pitchFamily="18" charset="0"/>
              </a:rPr>
              <a:t>nt J Rheum Dis. 2018 Jun;21(6):1254-1262. </a:t>
            </a:r>
            <a:endParaRPr lang="en-GB" sz="1600" dirty="0">
              <a:latin typeface="Times" panose="02020603050405020304" pitchFamily="18" charset="0"/>
              <a:cs typeface="Times" panose="02020603050405020304" pitchFamily="18" charset="0"/>
            </a:endParaRPr>
          </a:p>
        </p:txBody>
      </p:sp>
    </p:spTree>
    <p:custDataLst>
      <p:tags r:id="rId1"/>
    </p:custDataLst>
    <p:extLst>
      <p:ext uri="{BB962C8B-B14F-4D97-AF65-F5344CB8AC3E}">
        <p14:creationId xmlns:p14="http://schemas.microsoft.com/office/powerpoint/2010/main" val="33761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9D4E6-B446-BFFD-B7E9-A9BAEF21E8FD}"/>
              </a:ext>
            </a:extLst>
          </p:cNvPr>
          <p:cNvSpPr>
            <a:spLocks noGrp="1"/>
          </p:cNvSpPr>
          <p:nvPr>
            <p:ph type="title"/>
          </p:nvPr>
        </p:nvSpPr>
        <p:spPr/>
        <p:txBody>
          <a:bodyPr/>
          <a:lstStyle/>
          <a:p>
            <a:r>
              <a:rPr lang="ja-JP" altLang="en-US" dirty="0"/>
              <a:t>問題点</a:t>
            </a:r>
            <a:endParaRPr lang="en-GB" dirty="0"/>
          </a:p>
        </p:txBody>
      </p:sp>
      <p:sp>
        <p:nvSpPr>
          <p:cNvPr id="3" name="コンテンツ プレースホルダー 2">
            <a:extLst>
              <a:ext uri="{FF2B5EF4-FFF2-40B4-BE49-F238E27FC236}">
                <a16:creationId xmlns:a16="http://schemas.microsoft.com/office/drawing/2014/main" id="{CD5B438D-379F-4589-87B0-CC7C5FD88DB3}"/>
              </a:ext>
            </a:extLst>
          </p:cNvPr>
          <p:cNvSpPr>
            <a:spLocks noGrp="1"/>
          </p:cNvSpPr>
          <p:nvPr>
            <p:ph idx="1"/>
          </p:nvPr>
        </p:nvSpPr>
        <p:spPr>
          <a:xfrm>
            <a:off x="838200" y="1445125"/>
            <a:ext cx="10515600" cy="703847"/>
          </a:xfrm>
        </p:spPr>
        <p:txBody>
          <a:bodyPr/>
          <a:lstStyle/>
          <a:p>
            <a:r>
              <a:rPr lang="ja-JP" altLang="en-US" dirty="0"/>
              <a:t>災害がなくても年月と共に悪化するかもしれない</a:t>
            </a:r>
            <a:endParaRPr lang="en-GB" altLang="ja-JP" dirty="0"/>
          </a:p>
        </p:txBody>
      </p:sp>
      <p:sp>
        <p:nvSpPr>
          <p:cNvPr id="5" name="スライド番号プレースホルダー 4">
            <a:extLst>
              <a:ext uri="{FF2B5EF4-FFF2-40B4-BE49-F238E27FC236}">
                <a16:creationId xmlns:a16="http://schemas.microsoft.com/office/drawing/2014/main" id="{BF4B72BA-D7DA-D1D9-C173-7035F49417A9}"/>
              </a:ext>
            </a:extLst>
          </p:cNvPr>
          <p:cNvSpPr>
            <a:spLocks noGrp="1"/>
          </p:cNvSpPr>
          <p:nvPr>
            <p:ph type="sldNum" sz="quarter" idx="12"/>
          </p:nvPr>
        </p:nvSpPr>
        <p:spPr/>
        <p:txBody>
          <a:bodyPr/>
          <a:lstStyle/>
          <a:p>
            <a:fld id="{AC4633CD-C271-4A9B-9F5A-80CE91DFE489}" type="slidenum">
              <a:rPr kumimoji="1" lang="ja-JP" altLang="en-US" smtClean="0"/>
              <a:t>11</a:t>
            </a:fld>
            <a:endParaRPr kumimoji="1" lang="ja-JP" altLang="en-US"/>
          </a:p>
        </p:txBody>
      </p:sp>
      <p:pic>
        <p:nvPicPr>
          <p:cNvPr id="7" name="図 6">
            <a:extLst>
              <a:ext uri="{FF2B5EF4-FFF2-40B4-BE49-F238E27FC236}">
                <a16:creationId xmlns:a16="http://schemas.microsoft.com/office/drawing/2014/main" id="{F11B5099-3D2F-1C76-0310-5BF81D76A3F4}"/>
              </a:ext>
            </a:extLst>
          </p:cNvPr>
          <p:cNvPicPr>
            <a:picLocks noChangeAspect="1"/>
          </p:cNvPicPr>
          <p:nvPr/>
        </p:nvPicPr>
        <p:blipFill>
          <a:blip r:embed="rId2"/>
          <a:stretch>
            <a:fillRect/>
          </a:stretch>
        </p:blipFill>
        <p:spPr>
          <a:xfrm>
            <a:off x="3175548" y="2415687"/>
            <a:ext cx="4829175" cy="1943100"/>
          </a:xfrm>
          <a:prstGeom prst="rect">
            <a:avLst/>
          </a:prstGeom>
        </p:spPr>
      </p:pic>
      <p:sp>
        <p:nvSpPr>
          <p:cNvPr id="9" name="テキスト ボックス 8">
            <a:extLst>
              <a:ext uri="{FF2B5EF4-FFF2-40B4-BE49-F238E27FC236}">
                <a16:creationId xmlns:a16="http://schemas.microsoft.com/office/drawing/2014/main" id="{22897201-1FE9-C95C-957D-725D7DD7CD9A}"/>
              </a:ext>
            </a:extLst>
          </p:cNvPr>
          <p:cNvSpPr txBox="1"/>
          <p:nvPr/>
        </p:nvSpPr>
        <p:spPr>
          <a:xfrm>
            <a:off x="3846285" y="6323598"/>
            <a:ext cx="6937828" cy="338554"/>
          </a:xfrm>
          <a:prstGeom prst="rect">
            <a:avLst/>
          </a:prstGeom>
          <a:noFill/>
        </p:spPr>
        <p:txBody>
          <a:bodyPr wrap="square">
            <a:spAutoFit/>
          </a:bodyPr>
          <a:lstStyle/>
          <a:p>
            <a:pPr algn="r"/>
            <a:r>
              <a:rPr lang="en-US" altLang="ja-JP" sz="1600" dirty="0">
                <a:latin typeface="Times" panose="02020603050405020304" pitchFamily="18" charset="0"/>
                <a:cs typeface="Times" panose="02020603050405020304" pitchFamily="18" charset="0"/>
              </a:rPr>
              <a:t>Ochi S, et al. I</a:t>
            </a:r>
            <a:r>
              <a:rPr lang="de-DE" sz="1600" dirty="0">
                <a:latin typeface="Times" panose="02020603050405020304" pitchFamily="18" charset="0"/>
                <a:cs typeface="Times" panose="02020603050405020304" pitchFamily="18" charset="0"/>
              </a:rPr>
              <a:t>nt J Rheum Dis. 2018 Jun;21(6):1254-1262. </a:t>
            </a:r>
            <a:endParaRPr lang="en-GB" sz="1600" dirty="0">
              <a:latin typeface="Times" panose="02020603050405020304" pitchFamily="18" charset="0"/>
              <a:cs typeface="Times" panose="02020603050405020304" pitchFamily="18" charset="0"/>
            </a:endParaRPr>
          </a:p>
        </p:txBody>
      </p:sp>
      <p:sp>
        <p:nvSpPr>
          <p:cNvPr id="10" name="テキスト ボックス 9">
            <a:extLst>
              <a:ext uri="{FF2B5EF4-FFF2-40B4-BE49-F238E27FC236}">
                <a16:creationId xmlns:a16="http://schemas.microsoft.com/office/drawing/2014/main" id="{F372FFF9-92A7-1322-FDF0-845D79E8BA8B}"/>
              </a:ext>
            </a:extLst>
          </p:cNvPr>
          <p:cNvSpPr txBox="1"/>
          <p:nvPr/>
        </p:nvSpPr>
        <p:spPr>
          <a:xfrm>
            <a:off x="847853" y="1978729"/>
            <a:ext cx="10515600" cy="523220"/>
          </a:xfrm>
          <a:prstGeom prst="rect">
            <a:avLst/>
          </a:prstGeom>
          <a:solidFill>
            <a:schemeClr val="accent5">
              <a:lumMod val="20000"/>
              <a:lumOff val="80000"/>
            </a:schemeClr>
          </a:solidFill>
          <a:ln>
            <a:noFill/>
          </a:ln>
        </p:spPr>
        <p:txBody>
          <a:bodyPr wrap="square" rtlCol="0">
            <a:spAutoFit/>
          </a:bodyPr>
          <a:lstStyle/>
          <a:p>
            <a:pPr algn="ctr"/>
            <a:r>
              <a:rPr lang="ja-JP" altLang="en-US" sz="2800" dirty="0">
                <a:latin typeface="+mn-ea"/>
              </a:rPr>
              <a:t>災害</a:t>
            </a:r>
            <a:r>
              <a:rPr lang="en-US" altLang="ja-JP" sz="2800" dirty="0">
                <a:latin typeface="+mn-ea"/>
              </a:rPr>
              <a:t>2</a:t>
            </a:r>
            <a:r>
              <a:rPr lang="ja-JP" altLang="en-US" sz="2800" dirty="0">
                <a:latin typeface="+mn-ea"/>
              </a:rPr>
              <a:t>回前～１回前までの変化と、災害前～災害後までの変化を比較</a:t>
            </a:r>
            <a:endParaRPr lang="en-GB" sz="2800" dirty="0">
              <a:latin typeface="+mn-ea"/>
            </a:endParaRPr>
          </a:p>
        </p:txBody>
      </p:sp>
      <p:sp>
        <p:nvSpPr>
          <p:cNvPr id="11" name="テキスト ボックス 10">
            <a:extLst>
              <a:ext uri="{FF2B5EF4-FFF2-40B4-BE49-F238E27FC236}">
                <a16:creationId xmlns:a16="http://schemas.microsoft.com/office/drawing/2014/main" id="{C8E9B31A-A233-CCBE-77D0-4E7940D6E067}"/>
              </a:ext>
            </a:extLst>
          </p:cNvPr>
          <p:cNvSpPr txBox="1"/>
          <p:nvPr/>
        </p:nvSpPr>
        <p:spPr>
          <a:xfrm>
            <a:off x="847853" y="4941704"/>
            <a:ext cx="10515600" cy="523220"/>
          </a:xfrm>
          <a:prstGeom prst="rect">
            <a:avLst/>
          </a:prstGeom>
          <a:solidFill>
            <a:schemeClr val="accent5">
              <a:lumMod val="20000"/>
              <a:lumOff val="80000"/>
            </a:schemeClr>
          </a:solidFill>
          <a:ln>
            <a:noFill/>
          </a:ln>
        </p:spPr>
        <p:txBody>
          <a:bodyPr wrap="square" rtlCol="0">
            <a:spAutoFit/>
          </a:bodyPr>
          <a:lstStyle/>
          <a:p>
            <a:pPr algn="ctr"/>
            <a:r>
              <a:rPr lang="ja-JP" altLang="en-US" sz="2800" dirty="0">
                <a:latin typeface="+mn-ea"/>
              </a:rPr>
              <a:t>避難の有無も含めた「多変量解析」</a:t>
            </a:r>
            <a:endParaRPr lang="en-GB" altLang="ja-JP" sz="2800" dirty="0">
              <a:latin typeface="+mn-ea"/>
            </a:endParaRPr>
          </a:p>
        </p:txBody>
      </p:sp>
      <p:sp>
        <p:nvSpPr>
          <p:cNvPr id="8" name="テキスト ボックス 7">
            <a:extLst>
              <a:ext uri="{FF2B5EF4-FFF2-40B4-BE49-F238E27FC236}">
                <a16:creationId xmlns:a16="http://schemas.microsoft.com/office/drawing/2014/main" id="{3FB8BDBD-81D7-B0B4-27A7-61BF3C1550D2}"/>
              </a:ext>
            </a:extLst>
          </p:cNvPr>
          <p:cNvSpPr txBox="1"/>
          <p:nvPr/>
        </p:nvSpPr>
        <p:spPr>
          <a:xfrm>
            <a:off x="847852" y="4322826"/>
            <a:ext cx="10176705" cy="523220"/>
          </a:xfrm>
          <a:prstGeom prst="rect">
            <a:avLst/>
          </a:prstGeom>
          <a:noFill/>
        </p:spPr>
        <p:txBody>
          <a:bodyPr wrap="square">
            <a:spAutoFit/>
          </a:bodyPr>
          <a:lstStyle/>
          <a:p>
            <a:pPr marL="457200" indent="-457200">
              <a:buFont typeface="Arial" panose="020B0604020202020204" pitchFamily="34" charset="0"/>
              <a:buChar char="•"/>
            </a:pPr>
            <a:r>
              <a:rPr lang="ja-JP" altLang="en-US" sz="2800" dirty="0"/>
              <a:t>同じ場所にいても被災の規模が違うかもしれない</a:t>
            </a:r>
            <a:endParaRPr lang="en-GB" sz="2800" dirty="0"/>
          </a:p>
        </p:txBody>
      </p:sp>
      <p:sp>
        <p:nvSpPr>
          <p:cNvPr id="12" name="四角形: 角を丸くする 11">
            <a:extLst>
              <a:ext uri="{FF2B5EF4-FFF2-40B4-BE49-F238E27FC236}">
                <a16:creationId xmlns:a16="http://schemas.microsoft.com/office/drawing/2014/main" id="{4266C506-885C-2728-80F0-A561818DAEF1}"/>
              </a:ext>
            </a:extLst>
          </p:cNvPr>
          <p:cNvSpPr/>
          <p:nvPr/>
        </p:nvSpPr>
        <p:spPr>
          <a:xfrm>
            <a:off x="838200" y="5580000"/>
            <a:ext cx="10515600" cy="720000"/>
          </a:xfrm>
          <a:prstGeom prst="round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b="1" dirty="0">
                <a:latin typeface="+mn-ea"/>
              </a:rPr>
              <a:t>データの質と限界を理解する必要</a:t>
            </a:r>
            <a:endParaRPr kumimoji="1" lang="en-GB" altLang="ja-JP" sz="3200" b="1" dirty="0">
              <a:latin typeface="+mn-ea"/>
            </a:endParaRPr>
          </a:p>
        </p:txBody>
      </p:sp>
    </p:spTree>
    <p:extLst>
      <p:ext uri="{BB962C8B-B14F-4D97-AF65-F5344CB8AC3E}">
        <p14:creationId xmlns:p14="http://schemas.microsoft.com/office/powerpoint/2010/main" val="99814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E632F-6E9B-0093-3992-1780E0DB96E7}"/>
              </a:ext>
            </a:extLst>
          </p:cNvPr>
          <p:cNvSpPr>
            <a:spLocks noGrp="1"/>
          </p:cNvSpPr>
          <p:nvPr>
            <p:ph type="title"/>
          </p:nvPr>
        </p:nvSpPr>
        <p:spPr/>
        <p:txBody>
          <a:bodyPr>
            <a:normAutofit/>
          </a:bodyPr>
          <a:lstStyle/>
          <a:p>
            <a:r>
              <a:rPr lang="ja-JP" altLang="en-US" dirty="0"/>
              <a:t>結果：</a:t>
            </a:r>
            <a:r>
              <a:rPr lang="en-US" altLang="ja-JP" dirty="0"/>
              <a:t>Pre</a:t>
            </a:r>
            <a:r>
              <a:rPr lang="ja-JP" altLang="en-US" dirty="0"/>
              <a:t>より</a:t>
            </a:r>
            <a:r>
              <a:rPr lang="en-US" altLang="ja-JP" dirty="0"/>
              <a:t>Post</a:t>
            </a:r>
            <a:r>
              <a:rPr lang="ja-JP" altLang="en-US" dirty="0"/>
              <a:t>の方が悪化の割合が高かった</a:t>
            </a:r>
            <a:endParaRPr lang="en-GB" dirty="0"/>
          </a:p>
        </p:txBody>
      </p:sp>
      <p:sp>
        <p:nvSpPr>
          <p:cNvPr id="5" name="スライド番号プレースホルダー 4">
            <a:extLst>
              <a:ext uri="{FF2B5EF4-FFF2-40B4-BE49-F238E27FC236}">
                <a16:creationId xmlns:a16="http://schemas.microsoft.com/office/drawing/2014/main" id="{27A16EF8-7037-2D46-050D-C4DFFE6AF04C}"/>
              </a:ext>
            </a:extLst>
          </p:cNvPr>
          <p:cNvSpPr>
            <a:spLocks noGrp="1"/>
          </p:cNvSpPr>
          <p:nvPr>
            <p:ph type="sldNum" sz="quarter" idx="12"/>
          </p:nvPr>
        </p:nvSpPr>
        <p:spPr/>
        <p:txBody>
          <a:bodyPr/>
          <a:lstStyle/>
          <a:p>
            <a:fld id="{AC4633CD-C271-4A9B-9F5A-80CE91DFE489}" type="slidenum">
              <a:rPr kumimoji="1" lang="ja-JP" altLang="en-US" smtClean="0"/>
              <a:t>12</a:t>
            </a:fld>
            <a:endParaRPr kumimoji="1" lang="ja-JP" altLang="en-US" dirty="0"/>
          </a:p>
        </p:txBody>
      </p:sp>
      <p:pic>
        <p:nvPicPr>
          <p:cNvPr id="7" name="図 6">
            <a:extLst>
              <a:ext uri="{FF2B5EF4-FFF2-40B4-BE49-F238E27FC236}">
                <a16:creationId xmlns:a16="http://schemas.microsoft.com/office/drawing/2014/main" id="{7D51B58F-0C38-010B-E413-AA3B90B4C471}"/>
              </a:ext>
            </a:extLst>
          </p:cNvPr>
          <p:cNvPicPr>
            <a:picLocks noChangeAspect="1"/>
          </p:cNvPicPr>
          <p:nvPr/>
        </p:nvPicPr>
        <p:blipFill>
          <a:blip r:embed="rId2"/>
          <a:stretch>
            <a:fillRect/>
          </a:stretch>
        </p:blipFill>
        <p:spPr>
          <a:xfrm>
            <a:off x="838200" y="1684336"/>
            <a:ext cx="10735383" cy="3549515"/>
          </a:xfrm>
          <a:prstGeom prst="rect">
            <a:avLst/>
          </a:prstGeom>
        </p:spPr>
      </p:pic>
      <p:sp>
        <p:nvSpPr>
          <p:cNvPr id="8" name="テキスト ボックス 7">
            <a:extLst>
              <a:ext uri="{FF2B5EF4-FFF2-40B4-BE49-F238E27FC236}">
                <a16:creationId xmlns:a16="http://schemas.microsoft.com/office/drawing/2014/main" id="{11F96998-1436-2273-682B-0DC90EC076BE}"/>
              </a:ext>
            </a:extLst>
          </p:cNvPr>
          <p:cNvSpPr txBox="1"/>
          <p:nvPr/>
        </p:nvSpPr>
        <p:spPr>
          <a:xfrm>
            <a:off x="3868057" y="6382921"/>
            <a:ext cx="6937828" cy="338554"/>
          </a:xfrm>
          <a:prstGeom prst="rect">
            <a:avLst/>
          </a:prstGeom>
          <a:noFill/>
        </p:spPr>
        <p:txBody>
          <a:bodyPr wrap="square">
            <a:spAutoFit/>
          </a:bodyPr>
          <a:lstStyle/>
          <a:p>
            <a:pPr algn="r"/>
            <a:r>
              <a:rPr lang="en-US" altLang="ja-JP" sz="1600" dirty="0">
                <a:latin typeface="Times" panose="02020603050405020304" pitchFamily="18" charset="0"/>
                <a:cs typeface="Times" panose="02020603050405020304" pitchFamily="18" charset="0"/>
              </a:rPr>
              <a:t>Ochi S, et al. I</a:t>
            </a:r>
            <a:r>
              <a:rPr lang="de-DE" sz="1600" dirty="0">
                <a:latin typeface="Times" panose="02020603050405020304" pitchFamily="18" charset="0"/>
                <a:cs typeface="Times" panose="02020603050405020304" pitchFamily="18" charset="0"/>
              </a:rPr>
              <a:t>nt J Rheum Dis. 2018 Jun;21(6):1254-1262. </a:t>
            </a:r>
            <a:endParaRPr lang="en-GB" sz="1600" dirty="0">
              <a:latin typeface="Times" panose="02020603050405020304" pitchFamily="18" charset="0"/>
              <a:cs typeface="Times" panose="02020603050405020304" pitchFamily="18" charset="0"/>
            </a:endParaRPr>
          </a:p>
        </p:txBody>
      </p:sp>
      <p:sp>
        <p:nvSpPr>
          <p:cNvPr id="10" name="四角形: 角を丸くする 9">
            <a:extLst>
              <a:ext uri="{FF2B5EF4-FFF2-40B4-BE49-F238E27FC236}">
                <a16:creationId xmlns:a16="http://schemas.microsoft.com/office/drawing/2014/main" id="{D30CFEC9-C89B-A02D-1B40-BB3D44589857}"/>
              </a:ext>
            </a:extLst>
          </p:cNvPr>
          <p:cNvSpPr/>
          <p:nvPr/>
        </p:nvSpPr>
        <p:spPr>
          <a:xfrm>
            <a:off x="6679473" y="1623650"/>
            <a:ext cx="3971109" cy="3714703"/>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995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8F0299-A6FB-9DB2-2411-464703E55CB3}"/>
              </a:ext>
            </a:extLst>
          </p:cNvPr>
          <p:cNvSpPr>
            <a:spLocks noGrp="1"/>
          </p:cNvSpPr>
          <p:nvPr>
            <p:ph type="title"/>
          </p:nvPr>
        </p:nvSpPr>
        <p:spPr/>
        <p:txBody>
          <a:bodyPr/>
          <a:lstStyle/>
          <a:p>
            <a:r>
              <a:rPr lang="ja-JP" altLang="en-US" dirty="0"/>
              <a:t>データの限界を乗り越える戦略</a:t>
            </a:r>
            <a:endParaRPr kumimoji="1" lang="ja-JP" altLang="en-US" dirty="0"/>
          </a:p>
        </p:txBody>
      </p:sp>
      <p:sp>
        <p:nvSpPr>
          <p:cNvPr id="3" name="コンテンツ プレースホルダー 2">
            <a:extLst>
              <a:ext uri="{FF2B5EF4-FFF2-40B4-BE49-F238E27FC236}">
                <a16:creationId xmlns:a16="http://schemas.microsoft.com/office/drawing/2014/main" id="{5E8B3648-E32A-F058-4B98-02BA7DFAEF55}"/>
              </a:ext>
            </a:extLst>
          </p:cNvPr>
          <p:cNvSpPr>
            <a:spLocks noGrp="1"/>
          </p:cNvSpPr>
          <p:nvPr>
            <p:ph idx="1"/>
          </p:nvPr>
        </p:nvSpPr>
        <p:spPr>
          <a:xfrm>
            <a:off x="838200" y="1013125"/>
            <a:ext cx="10515600" cy="2960998"/>
          </a:xfrm>
        </p:spPr>
        <p:txBody>
          <a:bodyPr/>
          <a:lstStyle/>
          <a:p>
            <a:r>
              <a:rPr kumimoji="1" lang="ja-JP" altLang="en-US" dirty="0"/>
              <a:t>追加調査を行う：現場負担、選択バイアス</a:t>
            </a:r>
            <a:endParaRPr kumimoji="1" lang="en-US" altLang="ja-JP" dirty="0"/>
          </a:p>
          <a:p>
            <a:r>
              <a:rPr lang="ja-JP" altLang="en-US" dirty="0"/>
              <a:t>リサーチクエスチョンで調整：仮説を狭める</a:t>
            </a:r>
            <a:endParaRPr lang="en-US" altLang="ja-JP" dirty="0"/>
          </a:p>
          <a:p>
            <a:r>
              <a:rPr kumimoji="1" lang="ja-JP" altLang="en-US" dirty="0"/>
              <a:t>解析方法</a:t>
            </a:r>
            <a:r>
              <a:rPr lang="ja-JP" altLang="en-US" dirty="0"/>
              <a:t>で</a:t>
            </a:r>
            <a:r>
              <a:rPr kumimoji="1" lang="ja-JP" altLang="en-US" dirty="0"/>
              <a:t>調整：サンプル数を狭める、過剰な調整</a:t>
            </a:r>
            <a:endParaRPr kumimoji="1" lang="en-US" altLang="ja-JP" dirty="0"/>
          </a:p>
          <a:p>
            <a:r>
              <a:rPr lang="ja-JP" altLang="en-US" dirty="0"/>
              <a:t>ロジックや既報で補填：報告バイアス</a:t>
            </a:r>
            <a:endParaRPr kumimoji="1" lang="en-US" altLang="ja-JP" dirty="0"/>
          </a:p>
          <a:p>
            <a:r>
              <a:rPr kumimoji="1" lang="en-US" altLang="ja-JP" dirty="0"/>
              <a:t>Limitation</a:t>
            </a:r>
            <a:r>
              <a:rPr kumimoji="1" lang="ja-JP" altLang="en-US" dirty="0"/>
              <a:t>の議論で調整：言い訳、居直りと見られる可能性</a:t>
            </a:r>
          </a:p>
        </p:txBody>
      </p:sp>
      <p:sp>
        <p:nvSpPr>
          <p:cNvPr id="4" name="四角形: 角を丸くする 3">
            <a:extLst>
              <a:ext uri="{FF2B5EF4-FFF2-40B4-BE49-F238E27FC236}">
                <a16:creationId xmlns:a16="http://schemas.microsoft.com/office/drawing/2014/main" id="{B928CA71-FAA2-4A55-9A37-D8950ED7DBEF}"/>
              </a:ext>
            </a:extLst>
          </p:cNvPr>
          <p:cNvSpPr/>
          <p:nvPr/>
        </p:nvSpPr>
        <p:spPr>
          <a:xfrm>
            <a:off x="838200" y="4296588"/>
            <a:ext cx="9478108" cy="838959"/>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spc="-100" dirty="0">
                <a:solidFill>
                  <a:schemeClr val="tx1"/>
                </a:solidFill>
              </a:rPr>
              <a:t>データを解析する前に決めておく必要がある</a:t>
            </a:r>
          </a:p>
        </p:txBody>
      </p:sp>
      <p:sp>
        <p:nvSpPr>
          <p:cNvPr id="5" name="四角形: 角を丸くする 4">
            <a:extLst>
              <a:ext uri="{FF2B5EF4-FFF2-40B4-BE49-F238E27FC236}">
                <a16:creationId xmlns:a16="http://schemas.microsoft.com/office/drawing/2014/main" id="{6DE9BE01-3443-EAAF-ACD2-20EF62CD277D}"/>
              </a:ext>
            </a:extLst>
          </p:cNvPr>
          <p:cNvSpPr/>
          <p:nvPr/>
        </p:nvSpPr>
        <p:spPr>
          <a:xfrm>
            <a:off x="838200" y="3036277"/>
            <a:ext cx="4202723" cy="5509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85D26F4-D059-0F26-C47C-B69433E542AC}"/>
              </a:ext>
            </a:extLst>
          </p:cNvPr>
          <p:cNvSpPr/>
          <p:nvPr/>
        </p:nvSpPr>
        <p:spPr>
          <a:xfrm>
            <a:off x="838200" y="1473715"/>
            <a:ext cx="4026878" cy="5509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0114E9B-5235-C160-63F9-2CAE175FA9C5}"/>
              </a:ext>
            </a:extLst>
          </p:cNvPr>
          <p:cNvSpPr txBox="1"/>
          <p:nvPr/>
        </p:nvSpPr>
        <p:spPr>
          <a:xfrm>
            <a:off x="2520462" y="5844875"/>
            <a:ext cx="5720862" cy="523220"/>
          </a:xfrm>
          <a:prstGeom prst="rect">
            <a:avLst/>
          </a:prstGeom>
          <a:noFill/>
          <a:ln>
            <a:solidFill>
              <a:srgbClr val="FF0000"/>
            </a:solidFill>
          </a:ln>
        </p:spPr>
        <p:txBody>
          <a:bodyPr wrap="square" rtlCol="0">
            <a:spAutoFit/>
          </a:bodyPr>
          <a:lstStyle/>
          <a:p>
            <a:pPr algn="ctr"/>
            <a:r>
              <a:rPr lang="ja-JP" altLang="en-US" sz="2800" dirty="0"/>
              <a:t>臨床現場視点でしか行えない</a:t>
            </a:r>
            <a:endParaRPr kumimoji="1" lang="ja-JP" altLang="en-US" sz="2800" dirty="0"/>
          </a:p>
        </p:txBody>
      </p:sp>
      <p:cxnSp>
        <p:nvCxnSpPr>
          <p:cNvPr id="9" name="直線コネクタ 8">
            <a:extLst>
              <a:ext uri="{FF2B5EF4-FFF2-40B4-BE49-F238E27FC236}">
                <a16:creationId xmlns:a16="http://schemas.microsoft.com/office/drawing/2014/main" id="{944677E6-1021-FC3B-59AD-BEC9BAF95FBE}"/>
              </a:ext>
            </a:extLst>
          </p:cNvPr>
          <p:cNvCxnSpPr>
            <a:cxnSpLocks/>
            <a:stCxn id="5" idx="2"/>
            <a:endCxn id="7" idx="0"/>
          </p:cNvCxnSpPr>
          <p:nvPr/>
        </p:nvCxnSpPr>
        <p:spPr>
          <a:xfrm>
            <a:off x="2939562" y="3587262"/>
            <a:ext cx="2441331" cy="2257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B779571-1A41-D6B2-7CCC-577D0A43D868}"/>
              </a:ext>
            </a:extLst>
          </p:cNvPr>
          <p:cNvCxnSpPr>
            <a:cxnSpLocks/>
            <a:stCxn id="6" idx="2"/>
            <a:endCxn id="7" idx="0"/>
          </p:cNvCxnSpPr>
          <p:nvPr/>
        </p:nvCxnSpPr>
        <p:spPr>
          <a:xfrm>
            <a:off x="2851639" y="2024700"/>
            <a:ext cx="2529254" cy="3820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B9112697-9F46-CBDD-CA66-011310480C06}"/>
              </a:ext>
            </a:extLst>
          </p:cNvPr>
          <p:cNvSpPr>
            <a:spLocks noGrp="1"/>
          </p:cNvSpPr>
          <p:nvPr>
            <p:ph type="sldNum" sz="quarter" idx="12"/>
          </p:nvPr>
        </p:nvSpPr>
        <p:spPr/>
        <p:txBody>
          <a:bodyPr/>
          <a:lstStyle/>
          <a:p>
            <a:fld id="{AC4633CD-C271-4A9B-9F5A-80CE91DFE489}" type="slidenum">
              <a:rPr kumimoji="1" lang="ja-JP" altLang="en-US" smtClean="0"/>
              <a:t>13</a:t>
            </a:fld>
            <a:endParaRPr kumimoji="1" lang="ja-JP" altLang="en-US"/>
          </a:p>
        </p:txBody>
      </p:sp>
    </p:spTree>
    <p:extLst>
      <p:ext uri="{BB962C8B-B14F-4D97-AF65-F5344CB8AC3E}">
        <p14:creationId xmlns:p14="http://schemas.microsoft.com/office/powerpoint/2010/main" val="23256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95A96-241E-E926-6747-B7B74060691C}"/>
              </a:ext>
            </a:extLst>
          </p:cNvPr>
          <p:cNvSpPr>
            <a:spLocks noGrp="1"/>
          </p:cNvSpPr>
          <p:nvPr>
            <p:ph type="title"/>
          </p:nvPr>
        </p:nvSpPr>
        <p:spPr/>
        <p:txBody>
          <a:bodyPr/>
          <a:lstStyle/>
          <a:p>
            <a:r>
              <a:rPr kumimoji="1" lang="ja-JP" altLang="en-US" dirty="0"/>
              <a:t>リサーチクエスチョン不在の研究のリスク</a:t>
            </a:r>
          </a:p>
        </p:txBody>
      </p:sp>
      <p:sp>
        <p:nvSpPr>
          <p:cNvPr id="8" name="テキスト ボックス 7">
            <a:extLst>
              <a:ext uri="{FF2B5EF4-FFF2-40B4-BE49-F238E27FC236}">
                <a16:creationId xmlns:a16="http://schemas.microsoft.com/office/drawing/2014/main" id="{3571F169-BBF3-E0A2-1B87-ED64CA0550BF}"/>
              </a:ext>
            </a:extLst>
          </p:cNvPr>
          <p:cNvSpPr txBox="1"/>
          <p:nvPr/>
        </p:nvSpPr>
        <p:spPr>
          <a:xfrm>
            <a:off x="5609492" y="6256338"/>
            <a:ext cx="5562600" cy="369332"/>
          </a:xfrm>
          <a:prstGeom prst="rect">
            <a:avLst/>
          </a:prstGeom>
          <a:noFill/>
        </p:spPr>
        <p:txBody>
          <a:bodyPr wrap="square">
            <a:spAutoFit/>
          </a:bodyPr>
          <a:lstStyle/>
          <a:p>
            <a:pPr algn="r"/>
            <a:r>
              <a:rPr lang="ja-JP" altLang="en-US" dirty="0">
                <a:latin typeface="Times New Roman" panose="02020603050405020304" pitchFamily="18" charset="0"/>
                <a:cs typeface="Times New Roman" panose="02020603050405020304" pitchFamily="18" charset="0"/>
              </a:rPr>
              <a:t>https://ddnavi.com/review/572580/a/</a:t>
            </a:r>
          </a:p>
        </p:txBody>
      </p:sp>
      <p:pic>
        <p:nvPicPr>
          <p:cNvPr id="1028" name="Picture 4">
            <a:extLst>
              <a:ext uri="{FF2B5EF4-FFF2-40B4-BE49-F238E27FC236}">
                <a16:creationId xmlns:a16="http://schemas.microsoft.com/office/drawing/2014/main" id="{2B4B3EAD-4AC4-0957-B579-099990A6E3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96708" y="1359166"/>
            <a:ext cx="5359048" cy="3300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000C7F4-AB21-B565-8767-1E35E333C1E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38200" y="1359166"/>
            <a:ext cx="5058508" cy="4122684"/>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27B75B05-5DD1-EFF9-9AB6-85BA9386B301}"/>
              </a:ext>
            </a:extLst>
          </p:cNvPr>
          <p:cNvSpPr/>
          <p:nvPr/>
        </p:nvSpPr>
        <p:spPr>
          <a:xfrm>
            <a:off x="838200" y="5580000"/>
            <a:ext cx="10515600" cy="720000"/>
          </a:xfrm>
          <a:prstGeom prst="round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3200" b="1" spc="-100" dirty="0">
                <a:solidFill>
                  <a:schemeClr val="tx1"/>
                </a:solidFill>
              </a:rPr>
              <a:t>「予測できること」「</a:t>
            </a:r>
            <a:r>
              <a:rPr kumimoji="1" lang="ja-JP" altLang="en-US" sz="3200" b="1" spc="-100" dirty="0">
                <a:solidFill>
                  <a:schemeClr val="tx1"/>
                </a:solidFill>
              </a:rPr>
              <a:t>有意差が出ること」が目的となってしまう</a:t>
            </a:r>
          </a:p>
        </p:txBody>
      </p:sp>
      <p:sp>
        <p:nvSpPr>
          <p:cNvPr id="3" name="スライド番号プレースホルダー 2">
            <a:extLst>
              <a:ext uri="{FF2B5EF4-FFF2-40B4-BE49-F238E27FC236}">
                <a16:creationId xmlns:a16="http://schemas.microsoft.com/office/drawing/2014/main" id="{4327909D-5158-E330-A1AC-512EB499C3A0}"/>
              </a:ext>
            </a:extLst>
          </p:cNvPr>
          <p:cNvSpPr>
            <a:spLocks noGrp="1"/>
          </p:cNvSpPr>
          <p:nvPr>
            <p:ph type="sldNum" sz="quarter" idx="12"/>
          </p:nvPr>
        </p:nvSpPr>
        <p:spPr/>
        <p:txBody>
          <a:bodyPr/>
          <a:lstStyle/>
          <a:p>
            <a:fld id="{AC4633CD-C271-4A9B-9F5A-80CE91DFE489}" type="slidenum">
              <a:rPr kumimoji="1" lang="ja-JP" altLang="en-US" smtClean="0"/>
              <a:t>14</a:t>
            </a:fld>
            <a:endParaRPr kumimoji="1" lang="ja-JP" altLang="en-US"/>
          </a:p>
        </p:txBody>
      </p:sp>
    </p:spTree>
    <p:extLst>
      <p:ext uri="{BB962C8B-B14F-4D97-AF65-F5344CB8AC3E}">
        <p14:creationId xmlns:p14="http://schemas.microsoft.com/office/powerpoint/2010/main" val="22070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9EE51-7148-7429-17A3-0651D47F4442}"/>
              </a:ext>
            </a:extLst>
          </p:cNvPr>
          <p:cNvSpPr>
            <a:spLocks noGrp="1"/>
          </p:cNvSpPr>
          <p:nvPr>
            <p:ph type="title"/>
          </p:nvPr>
        </p:nvSpPr>
        <p:spPr/>
        <p:txBody>
          <a:bodyPr/>
          <a:lstStyle/>
          <a:p>
            <a:r>
              <a:rPr kumimoji="1" lang="ja-JP" altLang="en-US" dirty="0"/>
              <a:t>目的不在のリサーチクエスチョンのリスク</a:t>
            </a:r>
          </a:p>
        </p:txBody>
      </p:sp>
      <p:sp>
        <p:nvSpPr>
          <p:cNvPr id="3" name="コンテンツ プレースホルダー 2">
            <a:extLst>
              <a:ext uri="{FF2B5EF4-FFF2-40B4-BE49-F238E27FC236}">
                <a16:creationId xmlns:a16="http://schemas.microsoft.com/office/drawing/2014/main" id="{7E5F686C-42C1-AEBB-8DF3-204280EFD34D}"/>
              </a:ext>
            </a:extLst>
          </p:cNvPr>
          <p:cNvSpPr>
            <a:spLocks noGrp="1"/>
          </p:cNvSpPr>
          <p:nvPr>
            <p:ph idx="1"/>
          </p:nvPr>
        </p:nvSpPr>
        <p:spPr>
          <a:xfrm>
            <a:off x="838200" y="1436837"/>
            <a:ext cx="11072446" cy="4351338"/>
          </a:xfrm>
        </p:spPr>
        <p:txBody>
          <a:bodyPr/>
          <a:lstStyle/>
          <a:p>
            <a:r>
              <a:rPr kumimoji="1" lang="ja-JP" altLang="en-US" dirty="0"/>
              <a:t>「</a:t>
            </a:r>
            <a:r>
              <a:rPr kumimoji="1" lang="en-US" altLang="ja-JP" dirty="0" err="1"/>
              <a:t>GoTo</a:t>
            </a:r>
            <a:r>
              <a:rPr kumimoji="1" lang="ja-JP" altLang="en-US" dirty="0"/>
              <a:t>を活用した人の〇〇％がコロナに感染しました」</a:t>
            </a:r>
            <a:endParaRPr kumimoji="1" lang="en-US" altLang="ja-JP" dirty="0"/>
          </a:p>
          <a:p>
            <a:pPr lvl="1"/>
            <a:r>
              <a:rPr lang="en-US" altLang="ja-JP" dirty="0" err="1">
                <a:solidFill>
                  <a:schemeClr val="accent2">
                    <a:lumMod val="50000"/>
                  </a:schemeClr>
                </a:solidFill>
              </a:rPr>
              <a:t>GoTo</a:t>
            </a:r>
            <a:r>
              <a:rPr lang="ja-JP" altLang="en-US" dirty="0">
                <a:solidFill>
                  <a:schemeClr val="accent2">
                    <a:lumMod val="50000"/>
                  </a:schemeClr>
                </a:solidFill>
              </a:rPr>
              <a:t>を使用すべきでなかったと言いたい？（単なる政府批判）</a:t>
            </a:r>
            <a:endParaRPr lang="en-US" altLang="ja-JP" dirty="0">
              <a:solidFill>
                <a:schemeClr val="accent2">
                  <a:lumMod val="50000"/>
                </a:schemeClr>
              </a:solidFill>
            </a:endParaRPr>
          </a:p>
          <a:p>
            <a:pPr lvl="1">
              <a:spcAft>
                <a:spcPts val="1200"/>
              </a:spcAft>
            </a:pPr>
            <a:r>
              <a:rPr lang="ja-JP" altLang="en-US" dirty="0">
                <a:solidFill>
                  <a:schemeClr val="accent2">
                    <a:lumMod val="50000"/>
                  </a:schemeClr>
                </a:solidFill>
              </a:rPr>
              <a:t>感染リスクのみを比較することに意味があるのか？（外に出れば感染リスクは上がる）</a:t>
            </a:r>
            <a:endParaRPr kumimoji="1" lang="en-US" altLang="ja-JP" dirty="0">
              <a:solidFill>
                <a:schemeClr val="accent2">
                  <a:lumMod val="50000"/>
                </a:schemeClr>
              </a:solidFill>
            </a:endParaRPr>
          </a:p>
          <a:p>
            <a:r>
              <a:rPr lang="ja-JP" altLang="en-US" dirty="0"/>
              <a:t>「放射線を怖がっている人のうつ病リスクは</a:t>
            </a:r>
            <a:r>
              <a:rPr lang="en-US" altLang="ja-JP" dirty="0"/>
              <a:t>××</a:t>
            </a:r>
            <a:r>
              <a:rPr lang="ja-JP" altLang="en-US" dirty="0"/>
              <a:t>倍でした」</a:t>
            </a:r>
            <a:endParaRPr lang="en-US" altLang="ja-JP" dirty="0"/>
          </a:p>
          <a:p>
            <a:pPr lvl="1"/>
            <a:r>
              <a:rPr kumimoji="1" lang="ja-JP" altLang="en-US" dirty="0">
                <a:solidFill>
                  <a:schemeClr val="accent2">
                    <a:lumMod val="50000"/>
                  </a:schemeClr>
                </a:solidFill>
              </a:rPr>
              <a:t>それを知っても不安が消える訳ではない</a:t>
            </a:r>
            <a:endParaRPr kumimoji="1" lang="en-US" altLang="ja-JP" dirty="0">
              <a:solidFill>
                <a:schemeClr val="accent2">
                  <a:lumMod val="50000"/>
                </a:schemeClr>
              </a:solidFill>
            </a:endParaRPr>
          </a:p>
          <a:p>
            <a:pPr lvl="1">
              <a:spcAft>
                <a:spcPts val="1200"/>
              </a:spcAft>
            </a:pPr>
            <a:r>
              <a:rPr kumimoji="1" lang="ja-JP" altLang="en-US" dirty="0">
                <a:solidFill>
                  <a:schemeClr val="accent2">
                    <a:lumMod val="50000"/>
                  </a:schemeClr>
                </a:solidFill>
              </a:rPr>
              <a:t>怖がらないために何が必要なのか？</a:t>
            </a:r>
            <a:endParaRPr kumimoji="1" lang="en-US" altLang="ja-JP" dirty="0">
              <a:solidFill>
                <a:schemeClr val="accent2">
                  <a:lumMod val="50000"/>
                </a:schemeClr>
              </a:solidFill>
            </a:endParaRPr>
          </a:p>
          <a:p>
            <a:r>
              <a:rPr kumimoji="1" lang="ja-JP" altLang="en-US" dirty="0"/>
              <a:t>「転生したいデザートの一番人気はプリンでした」</a:t>
            </a:r>
            <a:endParaRPr kumimoji="1" lang="en-GB" altLang="ja-JP" dirty="0"/>
          </a:p>
          <a:p>
            <a:pPr lvl="1"/>
            <a:r>
              <a:rPr kumimoji="1" lang="en-GB" altLang="ja-JP" dirty="0">
                <a:solidFill>
                  <a:schemeClr val="accent2">
                    <a:lumMod val="50000"/>
                  </a:schemeClr>
                </a:solidFill>
              </a:rPr>
              <a:t>So what?</a:t>
            </a:r>
            <a:endParaRPr kumimoji="1" lang="en-US" altLang="ja-JP" dirty="0">
              <a:solidFill>
                <a:schemeClr val="accent2">
                  <a:lumMod val="50000"/>
                </a:schemeClr>
              </a:solidFill>
            </a:endParaRPr>
          </a:p>
          <a:p>
            <a:endParaRPr kumimoji="1" lang="en-US" altLang="ja-JP" dirty="0"/>
          </a:p>
          <a:p>
            <a:endParaRPr kumimoji="1" lang="ja-JP" altLang="en-US" dirty="0"/>
          </a:p>
        </p:txBody>
      </p:sp>
      <p:sp>
        <p:nvSpPr>
          <p:cNvPr id="4" name="四角形: 角を丸くする 3">
            <a:extLst>
              <a:ext uri="{FF2B5EF4-FFF2-40B4-BE49-F238E27FC236}">
                <a16:creationId xmlns:a16="http://schemas.microsoft.com/office/drawing/2014/main" id="{A93A2BAF-DDF5-B48E-4E16-4D0B407C4C81}"/>
              </a:ext>
            </a:extLst>
          </p:cNvPr>
          <p:cNvSpPr/>
          <p:nvPr/>
        </p:nvSpPr>
        <p:spPr>
          <a:xfrm>
            <a:off x="838200" y="5580000"/>
            <a:ext cx="10515600" cy="720000"/>
          </a:xfrm>
          <a:prstGeom prst="round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3200" b="1" spc="-100" dirty="0">
                <a:solidFill>
                  <a:schemeClr val="tx1"/>
                </a:solidFill>
              </a:rPr>
              <a:t>目新しさや話題性に踊らされないことも大切</a:t>
            </a:r>
            <a:endParaRPr lang="en-GB" altLang="ja-JP" sz="3200" b="1" spc="-100" dirty="0">
              <a:solidFill>
                <a:schemeClr val="tx1"/>
              </a:solidFill>
            </a:endParaRPr>
          </a:p>
        </p:txBody>
      </p:sp>
      <p:pic>
        <p:nvPicPr>
          <p:cNvPr id="3074" name="Picture 2" descr="プリンのキャラクター | かわいいフリー素材集 いらすとや">
            <a:extLst>
              <a:ext uri="{FF2B5EF4-FFF2-40B4-BE49-F238E27FC236}">
                <a16:creationId xmlns:a16="http://schemas.microsoft.com/office/drawing/2014/main" id="{9FB1045B-2B62-3E96-F841-932E6D49881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25597" y="2871039"/>
            <a:ext cx="2128203" cy="2348961"/>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99714FFE-27BC-D084-0F78-D70F7573CA45}"/>
              </a:ext>
            </a:extLst>
          </p:cNvPr>
          <p:cNvSpPr>
            <a:spLocks noGrp="1"/>
          </p:cNvSpPr>
          <p:nvPr>
            <p:ph type="sldNum" sz="quarter" idx="12"/>
          </p:nvPr>
        </p:nvSpPr>
        <p:spPr/>
        <p:txBody>
          <a:bodyPr/>
          <a:lstStyle/>
          <a:p>
            <a:fld id="{AC4633CD-C271-4A9B-9F5A-80CE91DFE489}" type="slidenum">
              <a:rPr kumimoji="1" lang="ja-JP" altLang="en-US" smtClean="0"/>
              <a:t>15</a:t>
            </a:fld>
            <a:endParaRPr kumimoji="1" lang="ja-JP" altLang="en-US"/>
          </a:p>
        </p:txBody>
      </p:sp>
    </p:spTree>
    <p:extLst>
      <p:ext uri="{BB962C8B-B14F-4D97-AF65-F5344CB8AC3E}">
        <p14:creationId xmlns:p14="http://schemas.microsoft.com/office/powerpoint/2010/main" val="32467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6A8BD-8B15-48BA-9C2B-E501DE17F927}"/>
              </a:ext>
            </a:extLst>
          </p:cNvPr>
          <p:cNvSpPr>
            <a:spLocks noGrp="1"/>
          </p:cNvSpPr>
          <p:nvPr>
            <p:ph type="title"/>
          </p:nvPr>
        </p:nvSpPr>
        <p:spPr/>
        <p:txBody>
          <a:bodyPr>
            <a:normAutofit/>
          </a:bodyPr>
          <a:lstStyle/>
          <a:p>
            <a:r>
              <a:rPr kumimoji="1" lang="ja-JP" altLang="en-US" dirty="0"/>
              <a:t>同じ事実でも「正解」は乖離</a:t>
            </a:r>
          </a:p>
        </p:txBody>
      </p:sp>
      <p:sp>
        <p:nvSpPr>
          <p:cNvPr id="4" name="コンテンツ プレースホルダー 2">
            <a:extLst>
              <a:ext uri="{FF2B5EF4-FFF2-40B4-BE49-F238E27FC236}">
                <a16:creationId xmlns:a16="http://schemas.microsoft.com/office/drawing/2014/main" id="{69EA114C-BC93-46E6-BCD3-76019B2D75A5}"/>
              </a:ext>
            </a:extLst>
          </p:cNvPr>
          <p:cNvSpPr txBox="1">
            <a:spLocks/>
          </p:cNvSpPr>
          <p:nvPr/>
        </p:nvSpPr>
        <p:spPr>
          <a:xfrm>
            <a:off x="838200" y="2075792"/>
            <a:ext cx="8022125" cy="512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「人に会うほど感染リスクは高くなる」</a:t>
            </a:r>
          </a:p>
        </p:txBody>
      </p:sp>
      <p:sp>
        <p:nvSpPr>
          <p:cNvPr id="5" name="四角形: 角を丸くする 4">
            <a:extLst>
              <a:ext uri="{FF2B5EF4-FFF2-40B4-BE49-F238E27FC236}">
                <a16:creationId xmlns:a16="http://schemas.microsoft.com/office/drawing/2014/main" id="{7E21C549-E542-4FA5-B735-FE62DEAB0761}"/>
              </a:ext>
            </a:extLst>
          </p:cNvPr>
          <p:cNvSpPr/>
          <p:nvPr/>
        </p:nvSpPr>
        <p:spPr>
          <a:xfrm>
            <a:off x="838200" y="1461201"/>
            <a:ext cx="2411994" cy="512454"/>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dirty="0"/>
              <a:t>感染症学の常識</a:t>
            </a:r>
            <a:endParaRPr kumimoji="1" lang="en-US" altLang="ja-JP" sz="2400" dirty="0"/>
          </a:p>
        </p:txBody>
      </p:sp>
      <p:sp>
        <p:nvSpPr>
          <p:cNvPr id="6" name="コンテンツ プレースホルダー 2">
            <a:extLst>
              <a:ext uri="{FF2B5EF4-FFF2-40B4-BE49-F238E27FC236}">
                <a16:creationId xmlns:a16="http://schemas.microsoft.com/office/drawing/2014/main" id="{33D23AC4-9284-45FD-A0E7-A54A21F80521}"/>
              </a:ext>
            </a:extLst>
          </p:cNvPr>
          <p:cNvSpPr txBox="1">
            <a:spLocks/>
          </p:cNvSpPr>
          <p:nvPr/>
        </p:nvSpPr>
        <p:spPr>
          <a:xfrm>
            <a:off x="838800" y="3359499"/>
            <a:ext cx="8022125" cy="512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「経済を動かさなければ長期的に死者が増える」</a:t>
            </a:r>
          </a:p>
        </p:txBody>
      </p:sp>
      <p:sp>
        <p:nvSpPr>
          <p:cNvPr id="7" name="四角形: 角を丸くする 6">
            <a:extLst>
              <a:ext uri="{FF2B5EF4-FFF2-40B4-BE49-F238E27FC236}">
                <a16:creationId xmlns:a16="http://schemas.microsoft.com/office/drawing/2014/main" id="{1C33A214-B5AC-4CA1-BD9E-AA7579C22037}"/>
              </a:ext>
            </a:extLst>
          </p:cNvPr>
          <p:cNvSpPr/>
          <p:nvPr/>
        </p:nvSpPr>
        <p:spPr>
          <a:xfrm>
            <a:off x="838200" y="2723164"/>
            <a:ext cx="2411994" cy="512454"/>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dirty="0"/>
              <a:t>経済学の常識</a:t>
            </a:r>
            <a:endParaRPr kumimoji="1" lang="en-US" altLang="ja-JP" sz="2400" dirty="0"/>
          </a:p>
        </p:txBody>
      </p:sp>
      <p:sp>
        <p:nvSpPr>
          <p:cNvPr id="8" name="コンテンツ プレースホルダー 2">
            <a:extLst>
              <a:ext uri="{FF2B5EF4-FFF2-40B4-BE49-F238E27FC236}">
                <a16:creationId xmlns:a16="http://schemas.microsoft.com/office/drawing/2014/main" id="{0537A3A5-2567-4DA3-ABB3-210B958AFBC8}"/>
              </a:ext>
            </a:extLst>
          </p:cNvPr>
          <p:cNvSpPr txBox="1">
            <a:spLocks/>
          </p:cNvSpPr>
          <p:nvPr/>
        </p:nvSpPr>
        <p:spPr>
          <a:xfrm>
            <a:off x="838200" y="4647387"/>
            <a:ext cx="8022125" cy="1667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「いつまで親しい人に会ってはいけないの？」</a:t>
            </a:r>
            <a:endParaRPr lang="en-US" altLang="ja-JP" sz="2400" dirty="0"/>
          </a:p>
          <a:p>
            <a:pPr marL="0" indent="0">
              <a:buFont typeface="Arial" panose="020B0604020202020204" pitchFamily="34" charset="0"/>
              <a:buNone/>
            </a:pPr>
            <a:r>
              <a:rPr lang="ja-JP" altLang="en-US" sz="2400" dirty="0"/>
              <a:t>「外に出なきゃいけない人はどうすればいいの？」</a:t>
            </a:r>
            <a:endParaRPr lang="en-US" altLang="ja-JP" sz="2400" dirty="0"/>
          </a:p>
          <a:p>
            <a:pPr marL="0" indent="0">
              <a:buFont typeface="Arial" panose="020B0604020202020204" pitchFamily="34" charset="0"/>
              <a:buNone/>
            </a:pPr>
            <a:r>
              <a:rPr lang="ja-JP" altLang="en-US" sz="2400" dirty="0"/>
              <a:t>「子どもの教育はどうすればいいの？」</a:t>
            </a:r>
            <a:endParaRPr lang="en-US" altLang="ja-JP" sz="2400" dirty="0"/>
          </a:p>
        </p:txBody>
      </p:sp>
      <p:sp>
        <p:nvSpPr>
          <p:cNvPr id="9" name="四角形: 角を丸くする 8">
            <a:extLst>
              <a:ext uri="{FF2B5EF4-FFF2-40B4-BE49-F238E27FC236}">
                <a16:creationId xmlns:a16="http://schemas.microsoft.com/office/drawing/2014/main" id="{EA600A4F-C83E-41B1-AC65-78A9289C64D5}"/>
              </a:ext>
            </a:extLst>
          </p:cNvPr>
          <p:cNvSpPr/>
          <p:nvPr/>
        </p:nvSpPr>
        <p:spPr>
          <a:xfrm>
            <a:off x="838200" y="4000015"/>
            <a:ext cx="2411994" cy="5124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t>現場の疑問</a:t>
            </a:r>
            <a:endParaRPr kumimoji="1" lang="en-US" altLang="ja-JP" sz="2400" dirty="0"/>
          </a:p>
        </p:txBody>
      </p:sp>
      <p:sp>
        <p:nvSpPr>
          <p:cNvPr id="3" name="スライド番号プレースホルダー 2">
            <a:extLst>
              <a:ext uri="{FF2B5EF4-FFF2-40B4-BE49-F238E27FC236}">
                <a16:creationId xmlns:a16="http://schemas.microsoft.com/office/drawing/2014/main" id="{2AB54C55-35C7-4D7D-B1BD-FA9110937383}"/>
              </a:ext>
            </a:extLst>
          </p:cNvPr>
          <p:cNvSpPr>
            <a:spLocks noGrp="1"/>
          </p:cNvSpPr>
          <p:nvPr>
            <p:ph type="sldNum" sz="quarter" idx="12"/>
          </p:nvPr>
        </p:nvSpPr>
        <p:spPr/>
        <p:txBody>
          <a:bodyPr/>
          <a:lstStyle/>
          <a:p>
            <a:fld id="{28324DAA-9E96-48A5-99C4-F9A9FAC6B0C9}" type="slidenum">
              <a:rPr kumimoji="1" lang="ja-JP" altLang="en-US" smtClean="0"/>
              <a:t>16</a:t>
            </a:fld>
            <a:endParaRPr kumimoji="1" lang="ja-JP" altLang="en-US"/>
          </a:p>
        </p:txBody>
      </p:sp>
      <p:pic>
        <p:nvPicPr>
          <p:cNvPr id="2050" name="Picture 2" descr="接触の8割減、どう評価？」西浦北大教授が解説 | m3.com">
            <a:extLst>
              <a:ext uri="{FF2B5EF4-FFF2-40B4-BE49-F238E27FC236}">
                <a16:creationId xmlns:a16="http://schemas.microsoft.com/office/drawing/2014/main" id="{DC6BDA1E-33C4-4B77-B4A1-8D446AAF4F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7445" y="565518"/>
            <a:ext cx="3179676" cy="238475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DB3051B-DA1C-4AC3-852D-BA04779649C5}"/>
              </a:ext>
            </a:extLst>
          </p:cNvPr>
          <p:cNvSpPr txBox="1"/>
          <p:nvPr/>
        </p:nvSpPr>
        <p:spPr>
          <a:xfrm>
            <a:off x="4849262" y="6188219"/>
            <a:ext cx="6212940" cy="523220"/>
          </a:xfrm>
          <a:prstGeom prst="rect">
            <a:avLst/>
          </a:prstGeom>
          <a:noFill/>
        </p:spPr>
        <p:txBody>
          <a:bodyPr wrap="square">
            <a:spAutoFit/>
          </a:bodyPr>
          <a:lstStyle/>
          <a:p>
            <a:pPr algn="r"/>
            <a:r>
              <a:rPr lang="ja-JP" altLang="en-US" sz="1400" dirty="0">
                <a:latin typeface="Times" panose="02020603050405020304" pitchFamily="18" charset="0"/>
                <a:cs typeface="Times" panose="02020603050405020304" pitchFamily="18" charset="0"/>
                <a:hlinkClick r:id="rId4"/>
              </a:rPr>
              <a:t>https://www.m3.com/news/iryoishin/761816</a:t>
            </a:r>
            <a:endParaRPr lang="en-US" altLang="ja-JP" sz="1400" dirty="0">
              <a:latin typeface="Times" panose="02020603050405020304" pitchFamily="18" charset="0"/>
              <a:cs typeface="Times" panose="02020603050405020304" pitchFamily="18" charset="0"/>
            </a:endParaRPr>
          </a:p>
          <a:p>
            <a:pPr algn="r"/>
            <a:r>
              <a:rPr lang="en-MY" altLang="ja-JP" sz="1400" dirty="0">
                <a:latin typeface="Times" panose="02020603050405020304" pitchFamily="18" charset="0"/>
                <a:cs typeface="Times" panose="02020603050405020304" pitchFamily="18" charset="0"/>
              </a:rPr>
              <a:t>https://www.nikkei.com/article/DGXZQODG05BX30V00C21A1000000/</a:t>
            </a:r>
            <a:endParaRPr lang="ja-JP" altLang="en-US" sz="1400" dirty="0">
              <a:latin typeface="Times" panose="02020603050405020304" pitchFamily="18" charset="0"/>
              <a:cs typeface="Times" panose="02020603050405020304" pitchFamily="18" charset="0"/>
            </a:endParaRPr>
          </a:p>
        </p:txBody>
      </p:sp>
      <p:pic>
        <p:nvPicPr>
          <p:cNvPr id="2052" name="Picture 4" descr="新型コロナ: 20年の自殺者2万919人 11年ぶり増加、コロナ影響か: 日本経済新聞">
            <a:extLst>
              <a:ext uri="{FF2B5EF4-FFF2-40B4-BE49-F238E27FC236}">
                <a16:creationId xmlns:a16="http://schemas.microsoft.com/office/drawing/2014/main" id="{6BAC3DE1-9073-4C98-A3F1-825A1E2972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8915" y="1494373"/>
            <a:ext cx="2831731" cy="3588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会社に行きたくない人のイラスト（女性） | かわいいフリー素材集 いらすとや">
            <a:extLst>
              <a:ext uri="{FF2B5EF4-FFF2-40B4-BE49-F238E27FC236}">
                <a16:creationId xmlns:a16="http://schemas.microsoft.com/office/drawing/2014/main" id="{0FEF4BD3-292A-4D32-8DE8-41B0440E7A4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8078" y="4546409"/>
            <a:ext cx="1898046" cy="16418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35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3197D-FB5C-450D-AFFF-D78745FC023D}"/>
              </a:ext>
            </a:extLst>
          </p:cNvPr>
          <p:cNvSpPr>
            <a:spLocks noGrp="1"/>
          </p:cNvSpPr>
          <p:nvPr>
            <p:ph type="ctrTitle"/>
          </p:nvPr>
        </p:nvSpPr>
        <p:spPr/>
        <p:txBody>
          <a:bodyPr>
            <a:normAutofit/>
          </a:bodyPr>
          <a:lstStyle/>
          <a:p>
            <a:r>
              <a:rPr kumimoji="1" lang="ja-JP" altLang="en-US" sz="4400" dirty="0"/>
              <a:t>リサーチクエスチョンがあれば、</a:t>
            </a:r>
            <a:br>
              <a:rPr kumimoji="1" lang="en-GB" altLang="ja-JP" sz="4400" dirty="0"/>
            </a:br>
            <a:r>
              <a:rPr kumimoji="1" lang="ja-JP" altLang="en-US" sz="4400" dirty="0"/>
              <a:t>どんなものでも研究になり得る</a:t>
            </a:r>
          </a:p>
        </p:txBody>
      </p:sp>
      <p:sp>
        <p:nvSpPr>
          <p:cNvPr id="6" name="字幕 5">
            <a:extLst>
              <a:ext uri="{FF2B5EF4-FFF2-40B4-BE49-F238E27FC236}">
                <a16:creationId xmlns:a16="http://schemas.microsoft.com/office/drawing/2014/main" id="{107B74DD-564E-9120-A5EF-30D87F565516}"/>
              </a:ext>
            </a:extLst>
          </p:cNvPr>
          <p:cNvSpPr>
            <a:spLocks noGrp="1"/>
          </p:cNvSpPr>
          <p:nvPr>
            <p:ph type="subTitle" idx="1"/>
          </p:nvPr>
        </p:nvSpPr>
        <p:spPr/>
        <p:txBody>
          <a:bodyPr/>
          <a:lstStyle/>
          <a:p>
            <a:endParaRPr lang="en-GB" altLang="ja-JP" dirty="0"/>
          </a:p>
        </p:txBody>
      </p:sp>
      <p:sp>
        <p:nvSpPr>
          <p:cNvPr id="3" name="スライド番号プレースホルダー 2">
            <a:extLst>
              <a:ext uri="{FF2B5EF4-FFF2-40B4-BE49-F238E27FC236}">
                <a16:creationId xmlns:a16="http://schemas.microsoft.com/office/drawing/2014/main" id="{499A6A47-8156-A767-AB03-82C21D8D32CC}"/>
              </a:ext>
            </a:extLst>
          </p:cNvPr>
          <p:cNvSpPr>
            <a:spLocks noGrp="1"/>
          </p:cNvSpPr>
          <p:nvPr>
            <p:ph type="sldNum" sz="quarter" idx="12"/>
          </p:nvPr>
        </p:nvSpPr>
        <p:spPr/>
        <p:txBody>
          <a:bodyPr/>
          <a:lstStyle/>
          <a:p>
            <a:fld id="{AC4633CD-C271-4A9B-9F5A-80CE91DFE489}" type="slidenum">
              <a:rPr kumimoji="1" lang="ja-JP" altLang="en-US" smtClean="0"/>
              <a:t>17</a:t>
            </a:fld>
            <a:endParaRPr kumimoji="1" lang="ja-JP" altLang="en-US"/>
          </a:p>
        </p:txBody>
      </p:sp>
    </p:spTree>
    <p:extLst>
      <p:ext uri="{BB962C8B-B14F-4D97-AF65-F5344CB8AC3E}">
        <p14:creationId xmlns:p14="http://schemas.microsoft.com/office/powerpoint/2010/main" val="397437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B16B5-CCBD-C7EC-A4DE-5261C1ECE362}"/>
              </a:ext>
            </a:extLst>
          </p:cNvPr>
          <p:cNvSpPr>
            <a:spLocks noGrp="1"/>
          </p:cNvSpPr>
          <p:nvPr>
            <p:ph type="title"/>
          </p:nvPr>
        </p:nvSpPr>
        <p:spPr/>
        <p:txBody>
          <a:bodyPr>
            <a:normAutofit/>
          </a:bodyPr>
          <a:lstStyle/>
          <a:p>
            <a:r>
              <a:rPr kumimoji="1" lang="ja-JP" altLang="en-US" dirty="0"/>
              <a:t>過去の学生さんの研究</a:t>
            </a:r>
          </a:p>
        </p:txBody>
      </p:sp>
      <p:sp>
        <p:nvSpPr>
          <p:cNvPr id="3" name="コンテンツ プレースホルダー 2">
            <a:extLst>
              <a:ext uri="{FF2B5EF4-FFF2-40B4-BE49-F238E27FC236}">
                <a16:creationId xmlns:a16="http://schemas.microsoft.com/office/drawing/2014/main" id="{55BF1B1A-7A77-E883-5ED5-47EBE025D6F9}"/>
              </a:ext>
            </a:extLst>
          </p:cNvPr>
          <p:cNvSpPr>
            <a:spLocks noGrp="1"/>
          </p:cNvSpPr>
          <p:nvPr>
            <p:ph idx="1"/>
          </p:nvPr>
        </p:nvSpPr>
        <p:spPr/>
        <p:txBody>
          <a:bodyPr/>
          <a:lstStyle/>
          <a:p>
            <a:pPr marL="0" indent="0">
              <a:buNone/>
            </a:pPr>
            <a:r>
              <a:rPr kumimoji="1" lang="ja-JP" altLang="en-US" dirty="0"/>
              <a:t>政府ポータルサイト</a:t>
            </a:r>
            <a:r>
              <a:rPr kumimoji="1" lang="en-US" altLang="ja-JP" dirty="0"/>
              <a:t>e-Stat</a:t>
            </a:r>
            <a:r>
              <a:rPr kumimoji="1" lang="ja-JP" altLang="en-US" dirty="0"/>
              <a:t>を用い、</a:t>
            </a:r>
            <a:endParaRPr kumimoji="1" lang="en-US" altLang="ja-JP" dirty="0"/>
          </a:p>
          <a:p>
            <a:pPr marL="0" indent="0">
              <a:buNone/>
            </a:pPr>
            <a:r>
              <a:rPr kumimoji="1" lang="ja-JP" altLang="en-US" dirty="0"/>
              <a:t>東日本大震災後の</a:t>
            </a:r>
            <a:r>
              <a:rPr kumimoji="1" lang="ja-JP" altLang="en-US" sz="2800" u="sng" dirty="0">
                <a:latin typeface="+mn-ea"/>
                <a:ea typeface="+mn-ea"/>
              </a:rPr>
              <a:t>医療費総額</a:t>
            </a:r>
            <a:r>
              <a:rPr kumimoji="1" lang="ja-JP" altLang="en-US" sz="2800" dirty="0">
                <a:latin typeface="+mn-ea"/>
                <a:ea typeface="+mn-ea"/>
              </a:rPr>
              <a:t>の経時変化を解析</a:t>
            </a:r>
            <a:endParaRPr kumimoji="1" lang="en-US" altLang="ja-JP" sz="2800" dirty="0">
              <a:latin typeface="+mn-ea"/>
              <a:ea typeface="+mn-ea"/>
            </a:endParaRPr>
          </a:p>
          <a:p>
            <a:endParaRPr lang="en-US" altLang="ja-JP" dirty="0">
              <a:latin typeface="+mn-ea"/>
              <a:ea typeface="+mn-ea"/>
            </a:endParaRPr>
          </a:p>
          <a:p>
            <a:endParaRPr kumimoji="1" lang="ja-JP" altLang="en-US" dirty="0">
              <a:latin typeface="+mn-ea"/>
              <a:ea typeface="+mn-ea"/>
            </a:endParaRPr>
          </a:p>
        </p:txBody>
      </p:sp>
      <p:graphicFrame>
        <p:nvGraphicFramePr>
          <p:cNvPr id="4" name="グラフ 3">
            <a:extLst>
              <a:ext uri="{FF2B5EF4-FFF2-40B4-BE49-F238E27FC236}">
                <a16:creationId xmlns:a16="http://schemas.microsoft.com/office/drawing/2014/main" id="{82D345DB-21A8-8D74-C67A-3656E3A0231D}"/>
              </a:ext>
            </a:extLst>
          </p:cNvPr>
          <p:cNvGraphicFramePr>
            <a:graphicFrameLocks/>
          </p:cNvGraphicFramePr>
          <p:nvPr/>
        </p:nvGraphicFramePr>
        <p:xfrm>
          <a:off x="838200" y="2028039"/>
          <a:ext cx="8506522" cy="4328311"/>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1BBB2901-EEAC-F7C9-2F28-82955330DC02}"/>
              </a:ext>
            </a:extLst>
          </p:cNvPr>
          <p:cNvSpPr txBox="1"/>
          <p:nvPr/>
        </p:nvSpPr>
        <p:spPr>
          <a:xfrm>
            <a:off x="5939883" y="6246116"/>
            <a:ext cx="4988312" cy="369332"/>
          </a:xfrm>
          <a:prstGeom prst="rect">
            <a:avLst/>
          </a:prstGeom>
          <a:noFill/>
        </p:spPr>
        <p:txBody>
          <a:bodyPr wrap="square">
            <a:spAutoFit/>
          </a:bodyPr>
          <a:lstStyle/>
          <a:p>
            <a:pPr algn="r"/>
            <a:r>
              <a:rPr lang="en-US" altLang="ja-JP" sz="1800" dirty="0">
                <a:latin typeface="Times New Roman" panose="02020603050405020304" pitchFamily="18" charset="0"/>
                <a:cs typeface="Times New Roman" panose="02020603050405020304" pitchFamily="18" charset="0"/>
              </a:rPr>
              <a:t>URL:https://www.e-stat.go.jp/</a:t>
            </a:r>
            <a:endParaRPr lang="ja-JP" altLang="en-US" dirty="0">
              <a:latin typeface="Times New Roman" panose="02020603050405020304" pitchFamily="18" charset="0"/>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6ADE152F-2890-C8F5-32E2-892A2DA6018E}"/>
              </a:ext>
            </a:extLst>
          </p:cNvPr>
          <p:cNvSpPr/>
          <p:nvPr/>
        </p:nvSpPr>
        <p:spPr>
          <a:xfrm>
            <a:off x="3953435" y="2105722"/>
            <a:ext cx="1767141" cy="3508917"/>
          </a:xfrm>
          <a:prstGeom prst="roundRect">
            <a:avLst/>
          </a:prstGeom>
          <a:noFill/>
          <a:ln w="3810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 name="四角形: 角を丸くする 7">
            <a:extLst>
              <a:ext uri="{FF2B5EF4-FFF2-40B4-BE49-F238E27FC236}">
                <a16:creationId xmlns:a16="http://schemas.microsoft.com/office/drawing/2014/main" id="{5093F6F2-D2CB-AD5E-CFF2-8E04DB7F94CB}"/>
              </a:ext>
            </a:extLst>
          </p:cNvPr>
          <p:cNvSpPr/>
          <p:nvPr/>
        </p:nvSpPr>
        <p:spPr>
          <a:xfrm>
            <a:off x="1070236" y="5959669"/>
            <a:ext cx="9882273" cy="7136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東日本大震災後の宮城県・福島県では医療費が一過性に増加</a:t>
            </a:r>
          </a:p>
        </p:txBody>
      </p:sp>
      <p:sp>
        <p:nvSpPr>
          <p:cNvPr id="6" name="スライド番号プレースホルダー 5">
            <a:extLst>
              <a:ext uri="{FF2B5EF4-FFF2-40B4-BE49-F238E27FC236}">
                <a16:creationId xmlns:a16="http://schemas.microsoft.com/office/drawing/2014/main" id="{5EC4F20C-EC01-B3C0-FFAC-929D508E31E0}"/>
              </a:ext>
            </a:extLst>
          </p:cNvPr>
          <p:cNvSpPr>
            <a:spLocks noGrp="1"/>
          </p:cNvSpPr>
          <p:nvPr>
            <p:ph type="sldNum" sz="quarter" idx="12"/>
          </p:nvPr>
        </p:nvSpPr>
        <p:spPr/>
        <p:txBody>
          <a:bodyPr/>
          <a:lstStyle/>
          <a:p>
            <a:fld id="{AC4633CD-C271-4A9B-9F5A-80CE91DFE489}" type="slidenum">
              <a:rPr kumimoji="1" lang="ja-JP" altLang="en-US" smtClean="0"/>
              <a:t>18</a:t>
            </a:fld>
            <a:endParaRPr kumimoji="1" lang="ja-JP" altLang="en-US"/>
          </a:p>
        </p:txBody>
      </p:sp>
    </p:spTree>
    <p:custDataLst>
      <p:tags r:id="rId1"/>
    </p:custDataLst>
    <p:extLst>
      <p:ext uri="{BB962C8B-B14F-4D97-AF65-F5344CB8AC3E}">
        <p14:creationId xmlns:p14="http://schemas.microsoft.com/office/powerpoint/2010/main" val="37295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8269E5FD-34A7-87B2-0001-24385BF40B87}"/>
              </a:ext>
            </a:extLst>
          </p:cNvPr>
          <p:cNvGraphicFramePr>
            <a:graphicFrameLocks noGrp="1"/>
          </p:cNvGraphicFramePr>
          <p:nvPr>
            <p:ph idx="1"/>
          </p:nvPr>
        </p:nvGraphicFramePr>
        <p:xfrm>
          <a:off x="394246" y="1560268"/>
          <a:ext cx="10219966" cy="4388888"/>
        </p:xfrm>
        <a:graphic>
          <a:graphicData uri="http://schemas.openxmlformats.org/drawingml/2006/chart">
            <c:chart xmlns:c="http://schemas.openxmlformats.org/drawingml/2006/chart" xmlns:r="http://schemas.openxmlformats.org/officeDocument/2006/relationships" r:id="rId3"/>
          </a:graphicData>
        </a:graphic>
      </p:graphicFrame>
      <p:sp>
        <p:nvSpPr>
          <p:cNvPr id="5" name="四角形: 角を丸くする 4">
            <a:extLst>
              <a:ext uri="{FF2B5EF4-FFF2-40B4-BE49-F238E27FC236}">
                <a16:creationId xmlns:a16="http://schemas.microsoft.com/office/drawing/2014/main" id="{7A28CCFF-1EEB-70D5-7586-7FD601F4F55B}"/>
              </a:ext>
            </a:extLst>
          </p:cNvPr>
          <p:cNvSpPr/>
          <p:nvPr/>
        </p:nvSpPr>
        <p:spPr>
          <a:xfrm>
            <a:off x="838200" y="5731727"/>
            <a:ext cx="10335322" cy="80718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福島県では震災後に</a:t>
            </a:r>
            <a:r>
              <a:rPr lang="ja-JP" altLang="en-US" sz="2800" b="1" dirty="0">
                <a:solidFill>
                  <a:schemeClr val="tx1"/>
                </a:solidFill>
                <a:latin typeface="+mn-ea"/>
              </a:rPr>
              <a:t>スポーツテスト記録が落ちていた。</a:t>
            </a:r>
            <a:endParaRPr kumimoji="1" lang="ja-JP" altLang="en-US" sz="2800" b="1" dirty="0">
              <a:solidFill>
                <a:schemeClr val="tx1"/>
              </a:solidFill>
              <a:latin typeface="+mn-ea"/>
            </a:endParaRPr>
          </a:p>
        </p:txBody>
      </p:sp>
      <p:sp>
        <p:nvSpPr>
          <p:cNvPr id="8" name="四角形: 角を丸くする 7">
            <a:extLst>
              <a:ext uri="{FF2B5EF4-FFF2-40B4-BE49-F238E27FC236}">
                <a16:creationId xmlns:a16="http://schemas.microsoft.com/office/drawing/2014/main" id="{98D6526C-FB68-B8DD-BA18-E07E15D14611}"/>
              </a:ext>
            </a:extLst>
          </p:cNvPr>
          <p:cNvSpPr/>
          <p:nvPr/>
        </p:nvSpPr>
        <p:spPr>
          <a:xfrm>
            <a:off x="3538769" y="3811030"/>
            <a:ext cx="978568" cy="13314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395B13AA-D787-89CE-9903-5CE4A2C01F9D}"/>
              </a:ext>
            </a:extLst>
          </p:cNvPr>
          <p:cNvSpPr>
            <a:spLocks noGrp="1"/>
          </p:cNvSpPr>
          <p:nvPr>
            <p:ph type="title"/>
          </p:nvPr>
        </p:nvSpPr>
        <p:spPr>
          <a:xfrm>
            <a:off x="838200" y="365125"/>
            <a:ext cx="10515600" cy="1080000"/>
          </a:xfrm>
        </p:spPr>
        <p:txBody>
          <a:bodyPr/>
          <a:lstStyle/>
          <a:p>
            <a:r>
              <a:rPr kumimoji="1" lang="ja-JP" altLang="en-US" dirty="0"/>
              <a:t>過去の学生さんの研究２</a:t>
            </a:r>
          </a:p>
        </p:txBody>
      </p:sp>
      <p:sp>
        <p:nvSpPr>
          <p:cNvPr id="2" name="スライド番号プレースホルダー 1">
            <a:extLst>
              <a:ext uri="{FF2B5EF4-FFF2-40B4-BE49-F238E27FC236}">
                <a16:creationId xmlns:a16="http://schemas.microsoft.com/office/drawing/2014/main" id="{0B154A33-E859-BE9E-F0F8-DD6E71271FF3}"/>
              </a:ext>
            </a:extLst>
          </p:cNvPr>
          <p:cNvSpPr>
            <a:spLocks noGrp="1"/>
          </p:cNvSpPr>
          <p:nvPr>
            <p:ph type="sldNum" sz="quarter" idx="12"/>
          </p:nvPr>
        </p:nvSpPr>
        <p:spPr/>
        <p:txBody>
          <a:bodyPr/>
          <a:lstStyle/>
          <a:p>
            <a:fld id="{AC4633CD-C271-4A9B-9F5A-80CE91DFE489}" type="slidenum">
              <a:rPr kumimoji="1" lang="ja-JP" altLang="en-US" smtClean="0"/>
              <a:t>19</a:t>
            </a:fld>
            <a:endParaRPr kumimoji="1" lang="ja-JP" altLang="en-US"/>
          </a:p>
        </p:txBody>
      </p:sp>
    </p:spTree>
    <p:custDataLst>
      <p:tags r:id="rId1"/>
    </p:custDataLst>
    <p:extLst>
      <p:ext uri="{BB962C8B-B14F-4D97-AF65-F5344CB8AC3E}">
        <p14:creationId xmlns:p14="http://schemas.microsoft.com/office/powerpoint/2010/main" val="7133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F517C-04A7-4839-A893-0AE0A7E18205}"/>
              </a:ext>
            </a:extLst>
          </p:cNvPr>
          <p:cNvSpPr>
            <a:spLocks noGrp="1"/>
          </p:cNvSpPr>
          <p:nvPr>
            <p:ph type="title"/>
          </p:nvPr>
        </p:nvSpPr>
        <p:spPr/>
        <p:txBody>
          <a:bodyPr anchor="ctr">
            <a:normAutofit/>
          </a:bodyPr>
          <a:lstStyle/>
          <a:p>
            <a:r>
              <a:rPr lang="ja-JP" altLang="en-US" dirty="0">
                <a:latin typeface="Meiryo UI" panose="020B0604030504040204" pitchFamily="50" charset="-128"/>
                <a:ea typeface="Meiryo UI" panose="020B0604030504040204" pitchFamily="50" charset="-128"/>
              </a:rPr>
              <a:t>私自身の経験</a:t>
            </a:r>
          </a:p>
        </p:txBody>
      </p:sp>
      <p:sp>
        <p:nvSpPr>
          <p:cNvPr id="12" name="コンテンツ プレースホルダー 2">
            <a:extLst>
              <a:ext uri="{FF2B5EF4-FFF2-40B4-BE49-F238E27FC236}">
                <a16:creationId xmlns:a16="http://schemas.microsoft.com/office/drawing/2014/main" id="{9DF3504D-E708-4E27-A502-BE9DBAA8C94E}"/>
              </a:ext>
            </a:extLst>
          </p:cNvPr>
          <p:cNvSpPr txBox="1">
            <a:spLocks/>
          </p:cNvSpPr>
          <p:nvPr/>
        </p:nvSpPr>
        <p:spPr>
          <a:xfrm>
            <a:off x="838199" y="1013125"/>
            <a:ext cx="10794168" cy="5605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１年目　　　</a:t>
            </a:r>
            <a:r>
              <a:rPr lang="en-GB"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某</a:t>
            </a:r>
            <a:r>
              <a:rPr lang="en-US" altLang="ja-JP" sz="2400" dirty="0">
                <a:latin typeface="Meiryo UI" panose="020B0604030504040204" pitchFamily="50" charset="-128"/>
                <a:ea typeface="Meiryo UI" panose="020B0604030504040204" pitchFamily="50" charset="-128"/>
              </a:rPr>
              <a:t>TIS</a:t>
            </a:r>
            <a:r>
              <a:rPr lang="ja-JP" altLang="en-US" sz="2400" dirty="0">
                <a:latin typeface="Meiryo UI" panose="020B0604030504040204" pitchFamily="50" charset="-128"/>
                <a:ea typeface="Meiryo UI" panose="020B0604030504040204" pitchFamily="50" charset="-128"/>
              </a:rPr>
              <a:t>大学研修医</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２～３年目</a:t>
            </a:r>
            <a:r>
              <a:rPr lang="en-GB"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国保旭中央病院</a:t>
            </a:r>
            <a:endParaRPr lang="en-GB"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４年目　</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膠原病・リウマチ内科入局</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年目</a:t>
            </a:r>
            <a:r>
              <a:rPr lang="en-GB" altLang="ja-JP"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分子細胞生物学教室で骨免疫学の基礎研究→面白い！</a:t>
            </a:r>
            <a:endParaRPr lang="en-GB"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rPr>
              <a:t>年目</a:t>
            </a:r>
            <a:r>
              <a:rPr lang="en-GB"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医局人事で</a:t>
            </a:r>
            <a:r>
              <a:rPr lang="ja-JP" altLang="en-US" sz="2400" b="1" dirty="0">
                <a:latin typeface="Meiryo UI" panose="020B0604030504040204" pitchFamily="50" charset="-128"/>
                <a:ea typeface="Meiryo UI" panose="020B0604030504040204" pitchFamily="50" charset="-128"/>
              </a:rPr>
              <a:t>都立墨東病院</a:t>
            </a:r>
            <a:r>
              <a:rPr lang="ja-JP" altLang="en-US" sz="2400" dirty="0">
                <a:latin typeface="Meiryo UI" panose="020B0604030504040204" pitchFamily="50" charset="-128"/>
                <a:ea typeface="Meiryo UI" panose="020B0604030504040204" pitchFamily="50" charset="-128"/>
              </a:rPr>
              <a:t>へ</a:t>
            </a:r>
            <a:endParaRPr lang="en-GB"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2010</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意地でも留学してやる！と思ったら医局員が</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人妊娠</a:t>
            </a:r>
            <a:endParaRPr lang="en-US"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2011</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留学決定直後に東日本大震災</a:t>
            </a:r>
            <a:endParaRPr lang="en-US"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2012</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Imperial College London, WHO</a:t>
            </a:r>
            <a:r>
              <a:rPr lang="ja-JP" altLang="en-US" sz="2400" dirty="0">
                <a:latin typeface="Meiryo UI" panose="020B0604030504040204" pitchFamily="50" charset="-128"/>
                <a:ea typeface="Meiryo UI" panose="020B0604030504040204" pitchFamily="50" charset="-128"/>
              </a:rPr>
              <a:t>で災害公衆衛生の勉強</a:t>
            </a:r>
            <a:endParaRPr lang="en-US"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2013</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被災地支援のご縁で</a:t>
            </a:r>
            <a:r>
              <a:rPr lang="ja-JP" altLang="en-US" sz="2400" b="1" dirty="0">
                <a:latin typeface="Meiryo UI" panose="020B0604030504040204" pitchFamily="50" charset="-128"/>
                <a:ea typeface="Meiryo UI" panose="020B0604030504040204" pitchFamily="50" charset="-128"/>
              </a:rPr>
              <a:t>相馬中央病院（</a:t>
            </a:r>
            <a:r>
              <a:rPr lang="en-US" altLang="ja-JP" sz="2400" b="1" dirty="0">
                <a:latin typeface="Meiryo UI" panose="020B0604030504040204" pitchFamily="50" charset="-128"/>
                <a:ea typeface="Meiryo UI" panose="020B0604030504040204" pitchFamily="50" charset="-128"/>
              </a:rPr>
              <a:t>50</a:t>
            </a:r>
            <a:r>
              <a:rPr lang="ja-JP" altLang="en-US" sz="2400" b="1" dirty="0">
                <a:latin typeface="Meiryo UI" panose="020B0604030504040204" pitchFamily="50" charset="-128"/>
                <a:ea typeface="Meiryo UI" panose="020B0604030504040204" pitchFamily="50" charset="-128"/>
              </a:rPr>
              <a:t>床）</a:t>
            </a:r>
            <a:endParaRPr lang="en-US" altLang="ja-JP" sz="2400" b="1"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2017</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慈恵医大、でも</a:t>
            </a:r>
            <a:r>
              <a:rPr lang="en-US" altLang="ja-JP" sz="2400" b="1" dirty="0">
                <a:latin typeface="Meiryo UI" panose="020B0604030504040204" pitchFamily="50" charset="-128"/>
                <a:ea typeface="Meiryo UI" panose="020B0604030504040204" pitchFamily="50" charset="-128"/>
              </a:rPr>
              <a:t>AMED</a:t>
            </a:r>
            <a:r>
              <a:rPr lang="ja-JP" altLang="en-US" sz="2400" dirty="0">
                <a:latin typeface="Meiryo UI" panose="020B0604030504040204" pitchFamily="50" charset="-128"/>
                <a:ea typeface="Meiryo UI" panose="020B0604030504040204" pitchFamily="50" charset="-128"/>
              </a:rPr>
              <a:t>（お役所）へ出向</a:t>
            </a:r>
            <a:endParaRPr lang="en-US"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2019</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柏病院➡葛飾医療センター</a:t>
            </a:r>
            <a:endParaRPr lang="en-US" altLang="ja-JP" sz="24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2400" dirty="0">
                <a:latin typeface="Meiryo UI" panose="020B0604030504040204" pitchFamily="50" charset="-128"/>
                <a:ea typeface="Meiryo UI" panose="020B0604030504040204" pitchFamily="50" charset="-128"/>
              </a:rPr>
              <a:t>2022</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現職</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AED90222-9932-3406-40E1-5590AF67ACC7}"/>
              </a:ext>
            </a:extLst>
          </p:cNvPr>
          <p:cNvSpPr/>
          <p:nvPr/>
        </p:nvSpPr>
        <p:spPr>
          <a:xfrm>
            <a:off x="485218" y="2834970"/>
            <a:ext cx="10803671" cy="28163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altLang="ja-JP" sz="2400" dirty="0">
              <a:solidFill>
                <a:srgbClr val="FF0000"/>
              </a:solidFill>
            </a:endParaRPr>
          </a:p>
        </p:txBody>
      </p:sp>
      <p:sp>
        <p:nvSpPr>
          <p:cNvPr id="6" name="四角形: 角を丸くする 5">
            <a:extLst>
              <a:ext uri="{FF2B5EF4-FFF2-40B4-BE49-F238E27FC236}">
                <a16:creationId xmlns:a16="http://schemas.microsoft.com/office/drawing/2014/main" id="{3B7D9B2C-3A4C-EFBE-F58E-994D2D329DAD}"/>
              </a:ext>
            </a:extLst>
          </p:cNvPr>
          <p:cNvSpPr/>
          <p:nvPr/>
        </p:nvSpPr>
        <p:spPr>
          <a:xfrm>
            <a:off x="754235" y="6001310"/>
            <a:ext cx="10534654" cy="743169"/>
          </a:xfrm>
          <a:prstGeom prst="round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mn-ea"/>
              </a:rPr>
              <a:t>超急性期病院でも、学生でも、地域でも、役所でも、研究したい</a:t>
            </a:r>
            <a:endParaRPr lang="en-US" altLang="ja-JP" sz="2800" b="1" dirty="0">
              <a:solidFill>
                <a:schemeClr val="tx1"/>
              </a:solidFill>
              <a:latin typeface="+mn-ea"/>
            </a:endParaRPr>
          </a:p>
        </p:txBody>
      </p:sp>
      <p:pic>
        <p:nvPicPr>
          <p:cNvPr id="13" name="Picture 2" descr="ソース画像を表示">
            <a:extLst>
              <a:ext uri="{FF2B5EF4-FFF2-40B4-BE49-F238E27FC236}">
                <a16:creationId xmlns:a16="http://schemas.microsoft.com/office/drawing/2014/main" id="{EBE7A932-600D-4B0E-8C87-715A61133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6246" y="136525"/>
            <a:ext cx="3043297" cy="239659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89CB6BC0-AE7C-BF3B-6366-DDBCF29CACF9}"/>
              </a:ext>
            </a:extLst>
          </p:cNvPr>
          <p:cNvSpPr>
            <a:spLocks noGrp="1"/>
          </p:cNvSpPr>
          <p:nvPr>
            <p:ph type="sldNum" sz="quarter" idx="12"/>
          </p:nvPr>
        </p:nvSpPr>
        <p:spPr/>
        <p:txBody>
          <a:bodyPr/>
          <a:lstStyle/>
          <a:p>
            <a:fld id="{AC4633CD-C271-4A9B-9F5A-80CE91DFE489}" type="slidenum">
              <a:rPr kumimoji="1" lang="ja-JP" altLang="en-US" smtClean="0"/>
              <a:t>2</a:t>
            </a:fld>
            <a:endParaRPr kumimoji="1" lang="ja-JP" altLang="en-US"/>
          </a:p>
        </p:txBody>
      </p:sp>
    </p:spTree>
    <p:custDataLst>
      <p:tags r:id="rId1"/>
    </p:custDataLst>
    <p:extLst>
      <p:ext uri="{BB962C8B-B14F-4D97-AF65-F5344CB8AC3E}">
        <p14:creationId xmlns:p14="http://schemas.microsoft.com/office/powerpoint/2010/main" val="21885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500"/>
                                        <p:tgtEl>
                                          <p:spTgt spid="1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animEffect transition="in" filter="fade">
                                      <p:cBhvr>
                                        <p:cTn id="25" dur="500"/>
                                        <p:tgtEl>
                                          <p:spTgt spid="1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pRg st="10" end="10"/>
                                            </p:txEl>
                                          </p:spTgt>
                                        </p:tgtEl>
                                        <p:attrNameLst>
                                          <p:attrName>style.visibility</p:attrName>
                                        </p:attrNameLst>
                                      </p:cBhvr>
                                      <p:to>
                                        <p:strVal val="visible"/>
                                      </p:to>
                                    </p:set>
                                    <p:animEffect transition="in" filter="fade">
                                      <p:cBhvr>
                                        <p:cTn id="28" dur="500"/>
                                        <p:tgtEl>
                                          <p:spTgt spid="12">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11" end="11"/>
                                            </p:txEl>
                                          </p:spTgt>
                                        </p:tgtEl>
                                        <p:attrNameLst>
                                          <p:attrName>style.visibility</p:attrName>
                                        </p:attrNameLst>
                                      </p:cBhvr>
                                      <p:to>
                                        <p:strVal val="visible"/>
                                      </p:to>
                                    </p:set>
                                    <p:animEffect transition="in" filter="fade">
                                      <p:cBhvr>
                                        <p:cTn id="31" dur="500"/>
                                        <p:tgtEl>
                                          <p:spTgt spid="1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313E7-A6A4-4902-A76F-E5578D667344}"/>
              </a:ext>
            </a:extLst>
          </p:cNvPr>
          <p:cNvSpPr>
            <a:spLocks noGrp="1"/>
          </p:cNvSpPr>
          <p:nvPr>
            <p:ph type="title"/>
          </p:nvPr>
        </p:nvSpPr>
        <p:spPr/>
        <p:txBody>
          <a:bodyPr>
            <a:normAutofit/>
          </a:bodyPr>
          <a:lstStyle/>
          <a:p>
            <a:r>
              <a:rPr lang="ja-JP" altLang="en-US" dirty="0"/>
              <a:t>社会的に重要なクエスチョンが論文になった例</a:t>
            </a:r>
            <a:endParaRPr kumimoji="1" lang="ja-JP" altLang="en-US" dirty="0"/>
          </a:p>
        </p:txBody>
      </p:sp>
      <p:sp>
        <p:nvSpPr>
          <p:cNvPr id="4" name="正方形/長方形 3">
            <a:extLst>
              <a:ext uri="{FF2B5EF4-FFF2-40B4-BE49-F238E27FC236}">
                <a16:creationId xmlns:a16="http://schemas.microsoft.com/office/drawing/2014/main" id="{5BA35721-5BF5-4A50-88E1-242352F5933D}"/>
              </a:ext>
            </a:extLst>
          </p:cNvPr>
          <p:cNvSpPr/>
          <p:nvPr/>
        </p:nvSpPr>
        <p:spPr>
          <a:xfrm>
            <a:off x="838200" y="2588302"/>
            <a:ext cx="10515600" cy="79279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実際にどのくらい減って、どのくらい続いたのだろう</a:t>
            </a:r>
          </a:p>
        </p:txBody>
      </p:sp>
      <p:pic>
        <p:nvPicPr>
          <p:cNvPr id="5" name="図 4">
            <a:extLst>
              <a:ext uri="{FF2B5EF4-FFF2-40B4-BE49-F238E27FC236}">
                <a16:creationId xmlns:a16="http://schemas.microsoft.com/office/drawing/2014/main" id="{DD1C21CF-8483-4585-9936-329C5EDDE2CB}"/>
              </a:ext>
            </a:extLst>
          </p:cNvPr>
          <p:cNvPicPr>
            <a:picLocks noChangeAspect="1"/>
          </p:cNvPicPr>
          <p:nvPr/>
        </p:nvPicPr>
        <p:blipFill>
          <a:blip r:embed="rId3"/>
          <a:stretch>
            <a:fillRect/>
          </a:stretch>
        </p:blipFill>
        <p:spPr>
          <a:xfrm>
            <a:off x="3285305" y="4073897"/>
            <a:ext cx="4962099" cy="2398979"/>
          </a:xfrm>
          <a:prstGeom prst="rect">
            <a:avLst/>
          </a:prstGeom>
        </p:spPr>
      </p:pic>
      <p:sp>
        <p:nvSpPr>
          <p:cNvPr id="7" name="正方形/長方形 6">
            <a:extLst>
              <a:ext uri="{FF2B5EF4-FFF2-40B4-BE49-F238E27FC236}">
                <a16:creationId xmlns:a16="http://schemas.microsoft.com/office/drawing/2014/main" id="{F2573057-647A-4E40-9E86-9511A7F97C29}"/>
              </a:ext>
            </a:extLst>
          </p:cNvPr>
          <p:cNvSpPr/>
          <p:nvPr/>
        </p:nvSpPr>
        <p:spPr>
          <a:xfrm>
            <a:off x="838200" y="1445125"/>
            <a:ext cx="10515600" cy="949519"/>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dirty="0">
                <a:solidFill>
                  <a:schemeClr val="tx1"/>
                </a:solidFill>
                <a:latin typeface="+mj-ea"/>
                <a:ea typeface="+mj-ea"/>
              </a:rPr>
              <a:t>福島県相双地区（相馬市・南相馬市）では原発事故の後に</a:t>
            </a:r>
            <a:endParaRPr kumimoji="1" lang="en-US" altLang="ja-JP" sz="2800" dirty="0">
              <a:solidFill>
                <a:schemeClr val="tx1"/>
              </a:solidFill>
              <a:latin typeface="+mj-ea"/>
              <a:ea typeface="+mj-ea"/>
            </a:endParaRPr>
          </a:p>
          <a:p>
            <a:pPr algn="ctr"/>
            <a:r>
              <a:rPr kumimoji="1" lang="ja-JP" altLang="en-US" sz="2800" dirty="0">
                <a:solidFill>
                  <a:schemeClr val="tx1"/>
                </a:solidFill>
                <a:latin typeface="+mj-ea"/>
                <a:ea typeface="+mj-ea"/>
              </a:rPr>
              <a:t>職員がいなくなった</a:t>
            </a:r>
            <a:endParaRPr kumimoji="1" lang="en-US" altLang="ja-JP" sz="2800" dirty="0">
              <a:solidFill>
                <a:schemeClr val="tx1"/>
              </a:solidFill>
              <a:latin typeface="+mj-ea"/>
              <a:ea typeface="+mj-ea"/>
            </a:endParaRPr>
          </a:p>
          <a:p>
            <a:pPr algn="ctr"/>
            <a:endParaRPr kumimoji="1" lang="ja-JP" altLang="en-US" dirty="0">
              <a:solidFill>
                <a:schemeClr val="tx1"/>
              </a:solidFill>
              <a:latin typeface="+mj-ea"/>
              <a:ea typeface="+mj-ea"/>
            </a:endParaRPr>
          </a:p>
        </p:txBody>
      </p:sp>
      <p:sp>
        <p:nvSpPr>
          <p:cNvPr id="8" name="コンテンツ プレースホルダー 2">
            <a:extLst>
              <a:ext uri="{FF2B5EF4-FFF2-40B4-BE49-F238E27FC236}">
                <a16:creationId xmlns:a16="http://schemas.microsoft.com/office/drawing/2014/main" id="{2675B200-E8FA-4956-B087-1773B4D31EE4}"/>
              </a:ext>
            </a:extLst>
          </p:cNvPr>
          <p:cNvSpPr>
            <a:spLocks noGrp="1"/>
          </p:cNvSpPr>
          <p:nvPr>
            <p:ph idx="1"/>
          </p:nvPr>
        </p:nvSpPr>
        <p:spPr>
          <a:xfrm>
            <a:off x="838200" y="3537821"/>
            <a:ext cx="10515600" cy="1072153"/>
          </a:xfrm>
        </p:spPr>
        <p:txBody>
          <a:bodyPr/>
          <a:lstStyle/>
          <a:p>
            <a:pPr marL="0" indent="0">
              <a:buNone/>
            </a:pPr>
            <a:r>
              <a:rPr lang="ja-JP" altLang="en-US" dirty="0"/>
              <a:t>当時機能を続けていた病院にアンケート調査</a:t>
            </a:r>
            <a:endParaRPr kumimoji="1" lang="ja-JP" altLang="en-US" dirty="0"/>
          </a:p>
        </p:txBody>
      </p:sp>
      <p:sp>
        <p:nvSpPr>
          <p:cNvPr id="3" name="スライド番号プレースホルダー 2">
            <a:extLst>
              <a:ext uri="{FF2B5EF4-FFF2-40B4-BE49-F238E27FC236}">
                <a16:creationId xmlns:a16="http://schemas.microsoft.com/office/drawing/2014/main" id="{16F822F0-C44E-48E8-BB13-6EFAEEC9E131}"/>
              </a:ext>
            </a:extLst>
          </p:cNvPr>
          <p:cNvSpPr>
            <a:spLocks noGrp="1"/>
          </p:cNvSpPr>
          <p:nvPr>
            <p:ph type="sldNum" sz="quarter" idx="12"/>
          </p:nvPr>
        </p:nvSpPr>
        <p:spPr/>
        <p:txBody>
          <a:bodyPr/>
          <a:lstStyle/>
          <a:p>
            <a:fld id="{AC4633CD-C271-4A9B-9F5A-80CE91DFE489}"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id="{6C249A35-52B3-2794-F2C6-1B97DBC3D8C6}"/>
              </a:ext>
            </a:extLst>
          </p:cNvPr>
          <p:cNvSpPr txBox="1"/>
          <p:nvPr/>
        </p:nvSpPr>
        <p:spPr>
          <a:xfrm>
            <a:off x="3230920" y="6361292"/>
            <a:ext cx="7574575" cy="369332"/>
          </a:xfrm>
          <a:prstGeom prst="rect">
            <a:avLst/>
          </a:prstGeom>
          <a:noFill/>
        </p:spPr>
        <p:txBody>
          <a:bodyPr wrap="square">
            <a:spAutoFit/>
          </a:bodyPr>
          <a:lstStyle/>
          <a:p>
            <a:pPr algn="r"/>
            <a:r>
              <a:rPr lang="en-US" altLang="ja-JP" b="0" i="0" dirty="0">
                <a:solidFill>
                  <a:srgbClr val="212121"/>
                </a:solidFill>
                <a:effectLst/>
                <a:latin typeface="Times New Roman" panose="02020603050405020304" pitchFamily="18" charset="0"/>
                <a:cs typeface="Times New Roman" panose="02020603050405020304" pitchFamily="18" charset="0"/>
              </a:rPr>
              <a:t>Ochi S, </a:t>
            </a:r>
            <a:r>
              <a:rPr lang="en-US" altLang="ja-JP" dirty="0">
                <a:solidFill>
                  <a:srgbClr val="212121"/>
                </a:solidFill>
                <a:latin typeface="Times New Roman" panose="02020603050405020304" pitchFamily="18" charset="0"/>
                <a:cs typeface="Times New Roman" panose="02020603050405020304" pitchFamily="18" charset="0"/>
              </a:rPr>
              <a:t>et al</a:t>
            </a:r>
            <a:r>
              <a:rPr lang="en-US" altLang="ja-JP" b="0" i="0" dirty="0">
                <a:solidFill>
                  <a:srgbClr val="212121"/>
                </a:solidFill>
                <a:effectLst/>
                <a:latin typeface="Times New Roman" panose="02020603050405020304" pitchFamily="18" charset="0"/>
                <a:cs typeface="Times New Roman" panose="02020603050405020304" pitchFamily="18" charset="0"/>
              </a:rPr>
              <a:t>. </a:t>
            </a:r>
            <a:r>
              <a:rPr lang="en-US" altLang="ja-JP" b="0" i="0" dirty="0" err="1">
                <a:solidFill>
                  <a:srgbClr val="212121"/>
                </a:solidFill>
                <a:effectLst/>
                <a:latin typeface="Times New Roman" panose="02020603050405020304" pitchFamily="18" charset="0"/>
                <a:cs typeface="Times New Roman" panose="02020603050405020304" pitchFamily="18" charset="0"/>
              </a:rPr>
              <a:t>PLoS</a:t>
            </a:r>
            <a:r>
              <a:rPr lang="en-US" altLang="ja-JP" b="0" i="0" dirty="0">
                <a:solidFill>
                  <a:srgbClr val="212121"/>
                </a:solidFill>
                <a:effectLst/>
                <a:latin typeface="Times New Roman" panose="02020603050405020304" pitchFamily="18" charset="0"/>
                <a:cs typeface="Times New Roman" panose="02020603050405020304" pitchFamily="18" charset="0"/>
              </a:rPr>
              <a:t> One. 2016 Oct 27;11(10):e0164952. </a:t>
            </a:r>
            <a:endParaRPr lang="ja-JP"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364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534DF-DC65-43C1-9666-A79A62CD48A9}"/>
              </a:ext>
            </a:extLst>
          </p:cNvPr>
          <p:cNvSpPr>
            <a:spLocks noGrp="1"/>
          </p:cNvSpPr>
          <p:nvPr>
            <p:ph type="title"/>
          </p:nvPr>
        </p:nvSpPr>
        <p:spPr/>
        <p:txBody>
          <a:bodyPr/>
          <a:lstStyle/>
          <a:p>
            <a:r>
              <a:rPr kumimoji="1" lang="ja-JP" altLang="en-US" dirty="0"/>
              <a:t>スタッフ種別の人数の変化</a:t>
            </a:r>
          </a:p>
        </p:txBody>
      </p:sp>
      <p:graphicFrame>
        <p:nvGraphicFramePr>
          <p:cNvPr id="3" name="グラフ 2">
            <a:extLst>
              <a:ext uri="{FF2B5EF4-FFF2-40B4-BE49-F238E27FC236}">
                <a16:creationId xmlns:a16="http://schemas.microsoft.com/office/drawing/2014/main" id="{336BCF8F-662E-4627-8202-BA2440DE11F1}"/>
              </a:ext>
            </a:extLst>
          </p:cNvPr>
          <p:cNvGraphicFramePr>
            <a:graphicFrameLocks/>
          </p:cNvGraphicFramePr>
          <p:nvPr/>
        </p:nvGraphicFramePr>
        <p:xfrm>
          <a:off x="838200" y="1106973"/>
          <a:ext cx="8266043" cy="3491532"/>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A464EA36-8A3E-4EEE-9297-FEC4CC70507F}"/>
              </a:ext>
            </a:extLst>
          </p:cNvPr>
          <p:cNvSpPr/>
          <p:nvPr/>
        </p:nvSpPr>
        <p:spPr>
          <a:xfrm>
            <a:off x="838200" y="4598505"/>
            <a:ext cx="9604513" cy="830997"/>
          </a:xfrm>
          <a:prstGeom prst="rect">
            <a:avLst/>
          </a:prstGeom>
        </p:spPr>
        <p:txBody>
          <a:bodyPr wrap="square">
            <a:spAutoFit/>
          </a:bodyPr>
          <a:lstStyle/>
          <a:p>
            <a:pPr algn="just"/>
            <a:r>
              <a:rPr lang="ja-JP" altLang="en-US" sz="2400" kern="100" dirty="0">
                <a:latin typeface="+mn-ea"/>
                <a:cs typeface="Arial" panose="020B0604020202020204" pitchFamily="34" charset="0"/>
              </a:rPr>
              <a:t>・</a:t>
            </a:r>
            <a:r>
              <a:rPr lang="en-US" altLang="ja-JP" sz="2400" kern="100" dirty="0">
                <a:latin typeface="+mn-ea"/>
                <a:cs typeface="Arial" panose="020B0604020202020204" pitchFamily="34" charset="0"/>
              </a:rPr>
              <a:t>1</a:t>
            </a:r>
            <a:r>
              <a:rPr lang="ja-JP" altLang="en-US" sz="2400" kern="100" dirty="0">
                <a:latin typeface="+mn-ea"/>
                <a:cs typeface="Arial" panose="020B0604020202020204" pitchFamily="34" charset="0"/>
              </a:rPr>
              <a:t>か月後の総スタッフ数は</a:t>
            </a:r>
            <a:r>
              <a:rPr lang="en-GB" sz="2400" kern="100" dirty="0">
                <a:latin typeface="+mn-ea"/>
                <a:cs typeface="Arial" panose="020B0604020202020204" pitchFamily="34" charset="0"/>
              </a:rPr>
              <a:t>47%</a:t>
            </a:r>
            <a:r>
              <a:rPr lang="ja-JP" altLang="en-US" sz="2400" kern="100" dirty="0">
                <a:latin typeface="+mn-ea"/>
                <a:cs typeface="Arial" panose="020B0604020202020204" pitchFamily="34" charset="0"/>
              </a:rPr>
              <a:t>まで減少、事務が最も減少</a:t>
            </a:r>
            <a:endParaRPr lang="en-US" altLang="ja-JP" sz="2400" kern="100" dirty="0">
              <a:latin typeface="+mn-ea"/>
              <a:cs typeface="Arial" panose="020B0604020202020204" pitchFamily="34" charset="0"/>
            </a:endParaRPr>
          </a:p>
          <a:p>
            <a:pPr algn="just"/>
            <a:r>
              <a:rPr lang="ja-JP" altLang="en-US" sz="2400" kern="100" dirty="0">
                <a:latin typeface="+mn-ea"/>
                <a:cs typeface="Arial" panose="020B0604020202020204" pitchFamily="34" charset="0"/>
              </a:rPr>
              <a:t>・</a:t>
            </a:r>
            <a:r>
              <a:rPr lang="en-US" altLang="ja-JP" sz="2400" kern="100" dirty="0">
                <a:latin typeface="+mn-ea"/>
                <a:cs typeface="Arial" panose="020B0604020202020204" pitchFamily="34" charset="0"/>
              </a:rPr>
              <a:t>18</a:t>
            </a:r>
            <a:r>
              <a:rPr lang="ja-JP" altLang="en-US" sz="2400" kern="100" dirty="0">
                <a:latin typeface="+mn-ea"/>
                <a:cs typeface="Arial" panose="020B0604020202020204" pitchFamily="34" charset="0"/>
              </a:rPr>
              <a:t>か月後に</a:t>
            </a:r>
            <a:r>
              <a:rPr lang="en-GB" sz="2400" kern="100" dirty="0">
                <a:latin typeface="+mn-ea"/>
                <a:cs typeface="Arial" panose="020B0604020202020204" pitchFamily="34" charset="0"/>
              </a:rPr>
              <a:t>85%</a:t>
            </a:r>
            <a:r>
              <a:rPr lang="ja-JP" altLang="en-US" sz="2400" kern="100" dirty="0">
                <a:latin typeface="+mn-ea"/>
                <a:cs typeface="Arial" panose="020B0604020202020204" pitchFamily="34" charset="0"/>
              </a:rPr>
              <a:t>回復：看護師は</a:t>
            </a:r>
            <a:r>
              <a:rPr lang="en-GB" sz="2400" kern="100" dirty="0">
                <a:latin typeface="+mn-ea"/>
                <a:cs typeface="Arial" panose="020B0604020202020204" pitchFamily="34" charset="0"/>
              </a:rPr>
              <a:t>85%</a:t>
            </a:r>
            <a:r>
              <a:rPr lang="ja-JP" altLang="en-US" sz="2400" kern="100" dirty="0" err="1">
                <a:latin typeface="+mn-ea"/>
                <a:cs typeface="Arial" panose="020B0604020202020204" pitchFamily="34" charset="0"/>
              </a:rPr>
              <a:t>、</a:t>
            </a:r>
            <a:r>
              <a:rPr lang="ja-JP" altLang="en-US" sz="2400" kern="100" dirty="0">
                <a:latin typeface="+mn-ea"/>
                <a:cs typeface="Arial" panose="020B0604020202020204" pitchFamily="34" charset="0"/>
              </a:rPr>
              <a:t>他パラメディカル</a:t>
            </a:r>
            <a:r>
              <a:rPr lang="en-GB" sz="2400" kern="100" dirty="0">
                <a:latin typeface="+mn-ea"/>
                <a:cs typeface="Arial" panose="020B0604020202020204" pitchFamily="34" charset="0"/>
              </a:rPr>
              <a:t>87%</a:t>
            </a:r>
            <a:r>
              <a:rPr lang="ja-JP" altLang="en-US" sz="2400" kern="100" dirty="0" err="1">
                <a:latin typeface="+mn-ea"/>
                <a:cs typeface="Arial" panose="020B0604020202020204" pitchFamily="34" charset="0"/>
              </a:rPr>
              <a:t>、</a:t>
            </a:r>
            <a:r>
              <a:rPr lang="ja-JP" altLang="en-US" sz="2400" kern="100" dirty="0">
                <a:latin typeface="+mn-ea"/>
                <a:cs typeface="Arial" panose="020B0604020202020204" pitchFamily="34" charset="0"/>
              </a:rPr>
              <a:t>事務</a:t>
            </a:r>
            <a:r>
              <a:rPr lang="en-GB" sz="2400" kern="100" dirty="0">
                <a:latin typeface="+mn-ea"/>
                <a:cs typeface="Arial" panose="020B0604020202020204" pitchFamily="34" charset="0"/>
              </a:rPr>
              <a:t>79%</a:t>
            </a:r>
            <a:endParaRPr lang="en-GB" sz="2400" kern="100" dirty="0">
              <a:latin typeface="+mn-ea"/>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53794DF-55D8-4759-93EA-6A0D0EB6A2B3}"/>
              </a:ext>
            </a:extLst>
          </p:cNvPr>
          <p:cNvSpPr txBox="1"/>
          <p:nvPr/>
        </p:nvSpPr>
        <p:spPr>
          <a:xfrm>
            <a:off x="3779225" y="6216854"/>
            <a:ext cx="7574575" cy="369332"/>
          </a:xfrm>
          <a:prstGeom prst="rect">
            <a:avLst/>
          </a:prstGeom>
          <a:noFill/>
        </p:spPr>
        <p:txBody>
          <a:bodyPr wrap="square">
            <a:spAutoFit/>
          </a:bodyPr>
          <a:lstStyle/>
          <a:p>
            <a:pPr algn="r"/>
            <a:r>
              <a:rPr lang="en-US" altLang="ja-JP" b="0" i="0" dirty="0">
                <a:solidFill>
                  <a:srgbClr val="212121"/>
                </a:solidFill>
                <a:effectLst/>
                <a:latin typeface="Times New Roman" panose="02020603050405020304" pitchFamily="18" charset="0"/>
                <a:cs typeface="Times New Roman" panose="02020603050405020304" pitchFamily="18" charset="0"/>
              </a:rPr>
              <a:t>Ochi S, </a:t>
            </a:r>
            <a:r>
              <a:rPr lang="en-US" altLang="ja-JP" dirty="0">
                <a:solidFill>
                  <a:srgbClr val="212121"/>
                </a:solidFill>
                <a:latin typeface="Times New Roman" panose="02020603050405020304" pitchFamily="18" charset="0"/>
                <a:cs typeface="Times New Roman" panose="02020603050405020304" pitchFamily="18" charset="0"/>
              </a:rPr>
              <a:t>et al</a:t>
            </a:r>
            <a:r>
              <a:rPr lang="en-US" altLang="ja-JP" b="0" i="0" dirty="0">
                <a:solidFill>
                  <a:srgbClr val="212121"/>
                </a:solidFill>
                <a:effectLst/>
                <a:latin typeface="Times New Roman" panose="02020603050405020304" pitchFamily="18" charset="0"/>
                <a:cs typeface="Times New Roman" panose="02020603050405020304" pitchFamily="18" charset="0"/>
              </a:rPr>
              <a:t>. </a:t>
            </a:r>
            <a:r>
              <a:rPr lang="en-US" altLang="ja-JP" b="0" i="0" dirty="0" err="1">
                <a:solidFill>
                  <a:srgbClr val="212121"/>
                </a:solidFill>
                <a:effectLst/>
                <a:latin typeface="Times New Roman" panose="02020603050405020304" pitchFamily="18" charset="0"/>
                <a:cs typeface="Times New Roman" panose="02020603050405020304" pitchFamily="18" charset="0"/>
              </a:rPr>
              <a:t>PLoS</a:t>
            </a:r>
            <a:r>
              <a:rPr lang="en-US" altLang="ja-JP" b="0" i="0" dirty="0">
                <a:solidFill>
                  <a:srgbClr val="212121"/>
                </a:solidFill>
                <a:effectLst/>
                <a:latin typeface="Times New Roman" panose="02020603050405020304" pitchFamily="18" charset="0"/>
                <a:cs typeface="Times New Roman" panose="02020603050405020304" pitchFamily="18" charset="0"/>
              </a:rPr>
              <a:t> One. 2016 Oct 27;11(10):e0164952. </a:t>
            </a:r>
            <a:endParaRPr lang="ja-JP" altLang="en-US" dirty="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75ECB68D-8079-8D6B-0F19-81EF57BF802F}"/>
              </a:ext>
            </a:extLst>
          </p:cNvPr>
          <p:cNvSpPr>
            <a:spLocks noGrp="1"/>
          </p:cNvSpPr>
          <p:nvPr>
            <p:ph type="sldNum" sz="quarter" idx="12"/>
          </p:nvPr>
        </p:nvSpPr>
        <p:spPr/>
        <p:txBody>
          <a:bodyPr/>
          <a:lstStyle/>
          <a:p>
            <a:fld id="{AC4633CD-C271-4A9B-9F5A-80CE91DFE489}" type="slidenum">
              <a:rPr kumimoji="1" lang="ja-JP" altLang="en-US" smtClean="0"/>
              <a:t>21</a:t>
            </a:fld>
            <a:endParaRPr kumimoji="1" lang="ja-JP" altLang="en-US"/>
          </a:p>
        </p:txBody>
      </p:sp>
    </p:spTree>
    <p:extLst>
      <p:ext uri="{BB962C8B-B14F-4D97-AF65-F5344CB8AC3E}">
        <p14:creationId xmlns:p14="http://schemas.microsoft.com/office/powerpoint/2010/main" val="354529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7960" y="3916723"/>
            <a:ext cx="8230578" cy="1631216"/>
          </a:xfrm>
          <a:prstGeom prst="rect">
            <a:avLst/>
          </a:prstGeom>
        </p:spPr>
        <p:txBody>
          <a:bodyPr wrap="square">
            <a:spAutoFit/>
          </a:bodyPr>
          <a:lstStyle/>
          <a:p>
            <a:pPr algn="just"/>
            <a:r>
              <a:rPr lang="ja-JP" altLang="en-US" sz="2000" kern="100" dirty="0">
                <a:latin typeface="+mn-ea"/>
                <a:cs typeface="Arial" panose="020B0604020202020204" pitchFamily="34" charset="0"/>
              </a:rPr>
              <a:t>被災地への人的支援は、</a:t>
            </a:r>
            <a:endParaRPr lang="en-US" altLang="ja-JP" sz="2000" kern="100" dirty="0">
              <a:latin typeface="+mn-ea"/>
              <a:cs typeface="Arial" panose="020B0604020202020204" pitchFamily="34" charset="0"/>
            </a:endParaRPr>
          </a:p>
          <a:p>
            <a:pPr algn="just"/>
            <a:r>
              <a:rPr lang="ja-JP" altLang="en-US" sz="2000" kern="100" dirty="0">
                <a:latin typeface="+mn-ea"/>
                <a:cs typeface="Arial" panose="020B0604020202020204" pitchFamily="34" charset="0"/>
              </a:rPr>
              <a:t>・急性期の大量支援：最大で病院スタッフの７割相当</a:t>
            </a:r>
            <a:endParaRPr lang="en-US" altLang="ja-JP" sz="2000" kern="100" dirty="0">
              <a:latin typeface="+mn-ea"/>
              <a:cs typeface="Arial" panose="020B0604020202020204" pitchFamily="34" charset="0"/>
            </a:endParaRPr>
          </a:p>
          <a:p>
            <a:pPr algn="just"/>
            <a:r>
              <a:rPr lang="ja-JP" altLang="en-US" sz="2000" kern="100" dirty="0">
                <a:latin typeface="+mn-ea"/>
                <a:cs typeface="Arial" panose="020B0604020202020204" pitchFamily="34" charset="0"/>
              </a:rPr>
              <a:t>・中・長期の少数支援：最大で病院スタッフの３割相当</a:t>
            </a:r>
            <a:endParaRPr lang="en-US" altLang="ja-JP" sz="2000" kern="100" dirty="0">
              <a:latin typeface="+mn-ea"/>
              <a:cs typeface="Arial" panose="020B0604020202020204" pitchFamily="34" charset="0"/>
            </a:endParaRPr>
          </a:p>
          <a:p>
            <a:pPr algn="just"/>
            <a:r>
              <a:rPr lang="ja-JP" altLang="en-US" sz="2000" kern="100" dirty="0">
                <a:latin typeface="+mn-ea"/>
                <a:cs typeface="Arial" panose="020B0604020202020204" pitchFamily="34" charset="0"/>
              </a:rPr>
              <a:t>・特に不足する看護師、医療事務の支援</a:t>
            </a:r>
            <a:endParaRPr lang="en-US" altLang="ja-JP" sz="2000" kern="100" dirty="0">
              <a:latin typeface="+mn-ea"/>
              <a:cs typeface="Arial" panose="020B0604020202020204" pitchFamily="34" charset="0"/>
            </a:endParaRPr>
          </a:p>
          <a:p>
            <a:pPr algn="just"/>
            <a:r>
              <a:rPr lang="ja-JP" altLang="en-US" sz="2000" kern="100" dirty="0">
                <a:latin typeface="+mn-ea"/>
                <a:cs typeface="Arial" panose="020B0604020202020204" pitchFamily="34" charset="0"/>
              </a:rPr>
              <a:t>が必要である。</a:t>
            </a:r>
          </a:p>
        </p:txBody>
      </p:sp>
      <p:graphicFrame>
        <p:nvGraphicFramePr>
          <p:cNvPr id="8" name="グラフ 7"/>
          <p:cNvGraphicFramePr>
            <a:graphicFrameLocks/>
          </p:cNvGraphicFramePr>
          <p:nvPr/>
        </p:nvGraphicFramePr>
        <p:xfrm>
          <a:off x="894443" y="944493"/>
          <a:ext cx="8884557" cy="3247945"/>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6">
            <a:extLst>
              <a:ext uri="{FF2B5EF4-FFF2-40B4-BE49-F238E27FC236}">
                <a16:creationId xmlns:a16="http://schemas.microsoft.com/office/drawing/2014/main" id="{C5737636-4FD8-4323-937E-4DB95641D922}"/>
              </a:ext>
            </a:extLst>
          </p:cNvPr>
          <p:cNvSpPr>
            <a:spLocks noGrp="1"/>
          </p:cNvSpPr>
          <p:nvPr>
            <p:ph type="title"/>
          </p:nvPr>
        </p:nvSpPr>
        <p:spPr/>
        <p:txBody>
          <a:bodyPr/>
          <a:lstStyle/>
          <a:p>
            <a:r>
              <a:rPr lang="ja-JP" altLang="en-US" dirty="0"/>
              <a:t>社会医学研究は提言（メッセージ）も大切</a:t>
            </a:r>
          </a:p>
        </p:txBody>
      </p:sp>
      <p:sp>
        <p:nvSpPr>
          <p:cNvPr id="3" name="四角形: 角を丸くする 2">
            <a:extLst>
              <a:ext uri="{FF2B5EF4-FFF2-40B4-BE49-F238E27FC236}">
                <a16:creationId xmlns:a16="http://schemas.microsoft.com/office/drawing/2014/main" id="{E15F387F-79E6-3824-FFF6-D5843A530317}"/>
              </a:ext>
            </a:extLst>
          </p:cNvPr>
          <p:cNvSpPr/>
          <p:nvPr/>
        </p:nvSpPr>
        <p:spPr>
          <a:xfrm>
            <a:off x="838200" y="5580000"/>
            <a:ext cx="10515600" cy="720000"/>
          </a:xfrm>
          <a:prstGeom prst="round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b="1" dirty="0">
                <a:latin typeface="+mn-ea"/>
              </a:rPr>
              <a:t>「読む人にとって」何の得になるのかを考えながら発表する</a:t>
            </a:r>
            <a:endParaRPr kumimoji="1" lang="en-GB" altLang="ja-JP" sz="2800" b="1" dirty="0">
              <a:latin typeface="+mn-ea"/>
            </a:endParaRPr>
          </a:p>
        </p:txBody>
      </p:sp>
      <p:sp>
        <p:nvSpPr>
          <p:cNvPr id="4" name="テキスト ボックス 3">
            <a:extLst>
              <a:ext uri="{FF2B5EF4-FFF2-40B4-BE49-F238E27FC236}">
                <a16:creationId xmlns:a16="http://schemas.microsoft.com/office/drawing/2014/main" id="{56662E91-4F64-1C02-49F2-CA864963AFCF}"/>
              </a:ext>
            </a:extLst>
          </p:cNvPr>
          <p:cNvSpPr txBox="1"/>
          <p:nvPr/>
        </p:nvSpPr>
        <p:spPr>
          <a:xfrm>
            <a:off x="3779225" y="6216854"/>
            <a:ext cx="7574575" cy="369332"/>
          </a:xfrm>
          <a:prstGeom prst="rect">
            <a:avLst/>
          </a:prstGeom>
          <a:noFill/>
        </p:spPr>
        <p:txBody>
          <a:bodyPr wrap="square">
            <a:spAutoFit/>
          </a:bodyPr>
          <a:lstStyle/>
          <a:p>
            <a:pPr algn="r"/>
            <a:r>
              <a:rPr lang="en-US" altLang="ja-JP" b="0" i="0" dirty="0">
                <a:solidFill>
                  <a:srgbClr val="212121"/>
                </a:solidFill>
                <a:effectLst/>
                <a:latin typeface="Times New Roman" panose="02020603050405020304" pitchFamily="18" charset="0"/>
                <a:cs typeface="Times New Roman" panose="02020603050405020304" pitchFamily="18" charset="0"/>
              </a:rPr>
              <a:t>Ochi S, </a:t>
            </a:r>
            <a:r>
              <a:rPr lang="en-US" altLang="ja-JP" dirty="0">
                <a:solidFill>
                  <a:srgbClr val="212121"/>
                </a:solidFill>
                <a:latin typeface="Times New Roman" panose="02020603050405020304" pitchFamily="18" charset="0"/>
                <a:cs typeface="Times New Roman" panose="02020603050405020304" pitchFamily="18" charset="0"/>
              </a:rPr>
              <a:t>et al</a:t>
            </a:r>
            <a:r>
              <a:rPr lang="en-US" altLang="ja-JP" b="0" i="0" dirty="0">
                <a:solidFill>
                  <a:srgbClr val="212121"/>
                </a:solidFill>
                <a:effectLst/>
                <a:latin typeface="Times New Roman" panose="02020603050405020304" pitchFamily="18" charset="0"/>
                <a:cs typeface="Times New Roman" panose="02020603050405020304" pitchFamily="18" charset="0"/>
              </a:rPr>
              <a:t>. </a:t>
            </a:r>
            <a:r>
              <a:rPr lang="en-US" altLang="ja-JP" b="0" i="0" dirty="0" err="1">
                <a:solidFill>
                  <a:srgbClr val="212121"/>
                </a:solidFill>
                <a:effectLst/>
                <a:latin typeface="Times New Roman" panose="02020603050405020304" pitchFamily="18" charset="0"/>
                <a:cs typeface="Times New Roman" panose="02020603050405020304" pitchFamily="18" charset="0"/>
              </a:rPr>
              <a:t>PLoS</a:t>
            </a:r>
            <a:r>
              <a:rPr lang="en-US" altLang="ja-JP" b="0" i="0" dirty="0">
                <a:solidFill>
                  <a:srgbClr val="212121"/>
                </a:solidFill>
                <a:effectLst/>
                <a:latin typeface="Times New Roman" panose="02020603050405020304" pitchFamily="18" charset="0"/>
                <a:cs typeface="Times New Roman" panose="02020603050405020304" pitchFamily="18" charset="0"/>
              </a:rPr>
              <a:t> One. 2016 Oct 27;11(10):e0164952. </a:t>
            </a:r>
            <a:endParaRPr lang="ja-JP" altLang="en-US" dirty="0">
              <a:latin typeface="Times New Roman" panose="02020603050405020304" pitchFamily="18" charset="0"/>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A89CE3FE-22EB-C8A5-ABC4-AD66F2823E64}"/>
              </a:ext>
            </a:extLst>
          </p:cNvPr>
          <p:cNvSpPr>
            <a:spLocks noGrp="1"/>
          </p:cNvSpPr>
          <p:nvPr>
            <p:ph type="sldNum" sz="quarter" idx="12"/>
          </p:nvPr>
        </p:nvSpPr>
        <p:spPr/>
        <p:txBody>
          <a:bodyPr/>
          <a:lstStyle/>
          <a:p>
            <a:fld id="{AC4633CD-C271-4A9B-9F5A-80CE91DFE489}" type="slidenum">
              <a:rPr kumimoji="1" lang="ja-JP" altLang="en-US" smtClean="0"/>
              <a:t>22</a:t>
            </a:fld>
            <a:endParaRPr kumimoji="1" lang="ja-JP" altLang="en-US"/>
          </a:p>
        </p:txBody>
      </p:sp>
    </p:spTree>
    <p:custDataLst>
      <p:tags r:id="rId1"/>
    </p:custDataLst>
    <p:extLst>
      <p:ext uri="{BB962C8B-B14F-4D97-AF65-F5344CB8AC3E}">
        <p14:creationId xmlns:p14="http://schemas.microsoft.com/office/powerpoint/2010/main" val="37254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7A867-6468-4BB6-BB90-C6F3A3AD28AA}"/>
              </a:ext>
            </a:extLst>
          </p:cNvPr>
          <p:cNvSpPr>
            <a:spLocks noGrp="1"/>
          </p:cNvSpPr>
          <p:nvPr>
            <p:ph type="title"/>
          </p:nvPr>
        </p:nvSpPr>
        <p:spPr>
          <a:xfrm>
            <a:off x="838200" y="365125"/>
            <a:ext cx="11123762" cy="648000"/>
          </a:xfrm>
        </p:spPr>
        <p:txBody>
          <a:bodyPr>
            <a:normAutofit/>
          </a:bodyPr>
          <a:lstStyle/>
          <a:p>
            <a:r>
              <a:rPr kumimoji="1" lang="ja-JP" altLang="en-US" dirty="0"/>
              <a:t>臨床の疑問はデータベースが教えてくれる（かもしれない）</a:t>
            </a:r>
          </a:p>
        </p:txBody>
      </p:sp>
      <p:sp>
        <p:nvSpPr>
          <p:cNvPr id="3" name="コンテンツ プレースホルダー 2">
            <a:extLst>
              <a:ext uri="{FF2B5EF4-FFF2-40B4-BE49-F238E27FC236}">
                <a16:creationId xmlns:a16="http://schemas.microsoft.com/office/drawing/2014/main" id="{FAFE8913-27D4-4781-961D-0DA88C98FFF3}"/>
              </a:ext>
            </a:extLst>
          </p:cNvPr>
          <p:cNvSpPr>
            <a:spLocks noGrp="1"/>
          </p:cNvSpPr>
          <p:nvPr>
            <p:ph idx="1"/>
          </p:nvPr>
        </p:nvSpPr>
        <p:spPr>
          <a:xfrm>
            <a:off x="838200" y="3428999"/>
            <a:ext cx="10515600" cy="1313163"/>
          </a:xfrm>
        </p:spPr>
        <p:txBody>
          <a:bodyPr/>
          <a:lstStyle/>
          <a:p>
            <a:pPr marL="0" indent="0">
              <a:buNone/>
            </a:pPr>
            <a:r>
              <a:rPr kumimoji="1" lang="ja-JP" altLang="en-US" dirty="0"/>
              <a:t>高齢発症の関節リウマチ患者と、同年代で若年発症の関節リウマチ患者の差を調べてみよう。</a:t>
            </a:r>
            <a:endParaRPr kumimoji="1" lang="en-US" altLang="ja-JP" dirty="0"/>
          </a:p>
        </p:txBody>
      </p:sp>
      <p:sp>
        <p:nvSpPr>
          <p:cNvPr id="4" name="正方形/長方形 3">
            <a:extLst>
              <a:ext uri="{FF2B5EF4-FFF2-40B4-BE49-F238E27FC236}">
                <a16:creationId xmlns:a16="http://schemas.microsoft.com/office/drawing/2014/main" id="{E4ADD4BD-0EDE-4F57-B42E-F275A6338991}"/>
              </a:ext>
            </a:extLst>
          </p:cNvPr>
          <p:cNvSpPr/>
          <p:nvPr/>
        </p:nvSpPr>
        <p:spPr>
          <a:xfrm>
            <a:off x="838200" y="1013125"/>
            <a:ext cx="10515600" cy="108166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高齢発症リウマチは若年発症者よりも治療の副作用が多い</a:t>
            </a:r>
            <a:endParaRPr kumimoji="1" lang="en-GB" altLang="ja-JP" sz="2800" dirty="0">
              <a:solidFill>
                <a:schemeClr val="tx1"/>
              </a:solidFill>
            </a:endParaRPr>
          </a:p>
          <a:p>
            <a:pPr algn="ctr"/>
            <a:r>
              <a:rPr lang="ja-JP" altLang="en-US" sz="2800" dirty="0">
                <a:solidFill>
                  <a:schemeClr val="tx1"/>
                </a:solidFill>
              </a:rPr>
              <a:t>➡　「高齢化はどうしようもないじゃない！」</a:t>
            </a:r>
            <a:endParaRPr kumimoji="1" lang="en-US" altLang="ja-JP" sz="2800" dirty="0">
              <a:solidFill>
                <a:schemeClr val="tx1"/>
              </a:solidFill>
            </a:endParaRPr>
          </a:p>
        </p:txBody>
      </p:sp>
      <p:sp>
        <p:nvSpPr>
          <p:cNvPr id="5" name="正方形/長方形 4">
            <a:extLst>
              <a:ext uri="{FF2B5EF4-FFF2-40B4-BE49-F238E27FC236}">
                <a16:creationId xmlns:a16="http://schemas.microsoft.com/office/drawing/2014/main" id="{F91FEC6E-27FA-4B63-B463-E24EA48A68B9}"/>
              </a:ext>
            </a:extLst>
          </p:cNvPr>
          <p:cNvSpPr/>
          <p:nvPr/>
        </p:nvSpPr>
        <p:spPr>
          <a:xfrm>
            <a:off x="838200" y="2221062"/>
            <a:ext cx="10515600" cy="1081668"/>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同年代で発症時期によって薬の有効性や副作用が異なるのだろうか</a:t>
            </a:r>
          </a:p>
        </p:txBody>
      </p:sp>
      <p:pic>
        <p:nvPicPr>
          <p:cNvPr id="7" name="図 6">
            <a:extLst>
              <a:ext uri="{FF2B5EF4-FFF2-40B4-BE49-F238E27FC236}">
                <a16:creationId xmlns:a16="http://schemas.microsoft.com/office/drawing/2014/main" id="{3A69E695-B658-43EC-A592-6878B991AB4E}"/>
              </a:ext>
            </a:extLst>
          </p:cNvPr>
          <p:cNvPicPr>
            <a:picLocks noChangeAspect="1"/>
          </p:cNvPicPr>
          <p:nvPr/>
        </p:nvPicPr>
        <p:blipFill>
          <a:blip r:embed="rId3"/>
          <a:stretch>
            <a:fillRect/>
          </a:stretch>
        </p:blipFill>
        <p:spPr>
          <a:xfrm>
            <a:off x="838200" y="4196706"/>
            <a:ext cx="7461629" cy="2381783"/>
          </a:xfrm>
          <a:prstGeom prst="rect">
            <a:avLst/>
          </a:prstGeom>
        </p:spPr>
      </p:pic>
      <p:sp>
        <p:nvSpPr>
          <p:cNvPr id="6" name="スライド番号プレースホルダー 5">
            <a:extLst>
              <a:ext uri="{FF2B5EF4-FFF2-40B4-BE49-F238E27FC236}">
                <a16:creationId xmlns:a16="http://schemas.microsoft.com/office/drawing/2014/main" id="{C45B9888-9FA1-4D7C-B1D9-184629E55736}"/>
              </a:ext>
            </a:extLst>
          </p:cNvPr>
          <p:cNvSpPr>
            <a:spLocks noGrp="1"/>
          </p:cNvSpPr>
          <p:nvPr>
            <p:ph type="sldNum" sz="quarter" idx="12"/>
          </p:nvPr>
        </p:nvSpPr>
        <p:spPr/>
        <p:txBody>
          <a:bodyPr/>
          <a:lstStyle/>
          <a:p>
            <a:fld id="{AC4633CD-C271-4A9B-9F5A-80CE91DFE489}" type="slidenum">
              <a:rPr kumimoji="1" lang="ja-JP" altLang="en-US" smtClean="0"/>
              <a:t>23</a:t>
            </a:fld>
            <a:endParaRPr kumimoji="1" lang="ja-JP" altLang="en-US"/>
          </a:p>
        </p:txBody>
      </p:sp>
    </p:spTree>
    <p:custDataLst>
      <p:tags r:id="rId1"/>
    </p:custDataLst>
    <p:extLst>
      <p:ext uri="{BB962C8B-B14F-4D97-AF65-F5344CB8AC3E}">
        <p14:creationId xmlns:p14="http://schemas.microsoft.com/office/powerpoint/2010/main" val="12026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639266F-FC6B-487F-9403-E91917F943F4}"/>
              </a:ext>
            </a:extLst>
          </p:cNvPr>
          <p:cNvPicPr>
            <a:picLocks noChangeAspect="1"/>
          </p:cNvPicPr>
          <p:nvPr/>
        </p:nvPicPr>
        <p:blipFill rotWithShape="1">
          <a:blip r:embed="rId2"/>
          <a:srcRect t="10220" r="39214"/>
          <a:stretch/>
        </p:blipFill>
        <p:spPr>
          <a:xfrm rot="5400000">
            <a:off x="2888102" y="2042779"/>
            <a:ext cx="3790329" cy="3166469"/>
          </a:xfrm>
          <a:prstGeom prst="rect">
            <a:avLst/>
          </a:prstGeom>
        </p:spPr>
      </p:pic>
      <p:graphicFrame>
        <p:nvGraphicFramePr>
          <p:cNvPr id="10" name="表 9">
            <a:extLst>
              <a:ext uri="{FF2B5EF4-FFF2-40B4-BE49-F238E27FC236}">
                <a16:creationId xmlns:a16="http://schemas.microsoft.com/office/drawing/2014/main" id="{483AF707-0673-4D72-A69E-69893FE84771}"/>
              </a:ext>
            </a:extLst>
          </p:cNvPr>
          <p:cNvGraphicFramePr>
            <a:graphicFrameLocks noGrp="1"/>
          </p:cNvGraphicFramePr>
          <p:nvPr/>
        </p:nvGraphicFramePr>
        <p:xfrm>
          <a:off x="276227" y="2407850"/>
          <a:ext cx="2481882" cy="2785790"/>
        </p:xfrm>
        <a:graphic>
          <a:graphicData uri="http://schemas.openxmlformats.org/drawingml/2006/table">
            <a:tbl>
              <a:tblPr>
                <a:tableStyleId>{5C22544A-7EE6-4342-B048-85BDC9FD1C3A}</a:tableStyleId>
              </a:tblPr>
              <a:tblGrid>
                <a:gridCol w="2481882">
                  <a:extLst>
                    <a:ext uri="{9D8B030D-6E8A-4147-A177-3AD203B41FA5}">
                      <a16:colId xmlns:a16="http://schemas.microsoft.com/office/drawing/2014/main" val="3579156061"/>
                    </a:ext>
                  </a:extLst>
                </a:gridCol>
              </a:tblGrid>
              <a:tr h="557158">
                <a:tc>
                  <a:txBody>
                    <a:bodyPr/>
                    <a:lstStyle/>
                    <a:p>
                      <a:pPr algn="r" fontAlgn="ctr"/>
                      <a:r>
                        <a:rPr lang="en-US" altLang="ja-JP" sz="2400" b="1" u="none" strike="noStrike" dirty="0">
                          <a:solidFill>
                            <a:schemeClr val="tx1"/>
                          </a:solidFill>
                          <a:effectLst/>
                          <a:latin typeface="+mn-ea"/>
                          <a:ea typeface="+mn-ea"/>
                          <a:cs typeface="Arial" panose="020B0604020202020204" pitchFamily="34" charset="0"/>
                        </a:rPr>
                        <a:t>60</a:t>
                      </a:r>
                      <a:r>
                        <a:rPr lang="ja-JP" altLang="en-US" sz="2400" b="1" u="none" strike="noStrike" dirty="0">
                          <a:solidFill>
                            <a:schemeClr val="tx1"/>
                          </a:solidFill>
                          <a:effectLst/>
                          <a:latin typeface="+mn-ea"/>
                          <a:ea typeface="+mn-ea"/>
                          <a:cs typeface="Arial" panose="020B0604020202020204" pitchFamily="34" charset="0"/>
                        </a:rPr>
                        <a:t>才以上の発症</a:t>
                      </a:r>
                      <a:endParaRPr lang="en-GB" sz="2400" b="1" i="0" u="none" strike="noStrike" dirty="0">
                        <a:solidFill>
                          <a:schemeClr val="tx1"/>
                        </a:solidFill>
                        <a:effectLst/>
                        <a:latin typeface="+mn-ea"/>
                        <a:ea typeface="+mn-ea"/>
                        <a:cs typeface="Arial" panose="020B0604020202020204" pitchFamily="34" charset="0"/>
                      </a:endParaRPr>
                    </a:p>
                  </a:txBody>
                  <a:tcPr marL="9525" marR="9525" marT="9525" marB="0" anchor="ctr">
                    <a:noFill/>
                  </a:tcPr>
                </a:tc>
                <a:extLst>
                  <a:ext uri="{0D108BD9-81ED-4DB2-BD59-A6C34878D82A}">
                    <a16:rowId xmlns:a16="http://schemas.microsoft.com/office/drawing/2014/main" val="238847378"/>
                  </a:ext>
                </a:extLst>
              </a:tr>
              <a:tr h="557158">
                <a:tc>
                  <a:txBody>
                    <a:bodyPr/>
                    <a:lstStyle/>
                    <a:p>
                      <a:pPr algn="r" fontAlgn="ctr"/>
                      <a:r>
                        <a:rPr lang="ja-JP" altLang="en-US" sz="2400" b="1" i="0" u="none" strike="noStrike" dirty="0">
                          <a:solidFill>
                            <a:schemeClr val="tx1"/>
                          </a:solidFill>
                          <a:effectLst/>
                          <a:latin typeface="+mn-ea"/>
                          <a:ea typeface="+mn-ea"/>
                          <a:cs typeface="Arial" panose="020B0604020202020204" pitchFamily="34" charset="0"/>
                        </a:rPr>
                        <a:t>現年齢</a:t>
                      </a:r>
                      <a:r>
                        <a:rPr lang="en-US" altLang="ja-JP" sz="2400" b="1" i="0" u="none" strike="noStrike" dirty="0">
                          <a:solidFill>
                            <a:schemeClr val="tx1"/>
                          </a:solidFill>
                          <a:effectLst/>
                          <a:latin typeface="+mn-ea"/>
                          <a:ea typeface="+mn-ea"/>
                          <a:cs typeface="Arial" panose="020B0604020202020204" pitchFamily="34" charset="0"/>
                        </a:rPr>
                        <a:t>70</a:t>
                      </a:r>
                      <a:r>
                        <a:rPr lang="ja-JP" altLang="en-US" sz="2400" b="1" i="0" u="none" strike="noStrike" dirty="0">
                          <a:solidFill>
                            <a:schemeClr val="tx1"/>
                          </a:solidFill>
                          <a:effectLst/>
                          <a:latin typeface="+mn-ea"/>
                          <a:ea typeface="+mn-ea"/>
                          <a:cs typeface="Arial" panose="020B0604020202020204" pitchFamily="34" charset="0"/>
                        </a:rPr>
                        <a:t>才以上</a:t>
                      </a:r>
                      <a:endParaRPr lang="en-GB" sz="2400" b="1" i="0" u="none" strike="noStrike" dirty="0">
                        <a:solidFill>
                          <a:schemeClr val="tx1"/>
                        </a:solidFill>
                        <a:effectLst/>
                        <a:latin typeface="+mn-ea"/>
                        <a:ea typeface="+mn-ea"/>
                        <a:cs typeface="Arial" panose="020B0604020202020204" pitchFamily="34" charset="0"/>
                      </a:endParaRPr>
                    </a:p>
                  </a:txBody>
                  <a:tcPr marL="9525" marR="9525" marT="9525" marB="0" anchor="ctr">
                    <a:noFill/>
                  </a:tcPr>
                </a:tc>
                <a:extLst>
                  <a:ext uri="{0D108BD9-81ED-4DB2-BD59-A6C34878D82A}">
                    <a16:rowId xmlns:a16="http://schemas.microsoft.com/office/drawing/2014/main" val="2807609179"/>
                  </a:ext>
                </a:extLst>
              </a:tr>
              <a:tr h="557158">
                <a:tc>
                  <a:txBody>
                    <a:bodyPr/>
                    <a:lstStyle/>
                    <a:p>
                      <a:pPr algn="r" fontAlgn="ctr"/>
                      <a:r>
                        <a:rPr lang="ja-JP" altLang="en-US" sz="2400" b="1" u="none" strike="noStrike" dirty="0">
                          <a:solidFill>
                            <a:schemeClr val="tx1"/>
                          </a:solidFill>
                          <a:effectLst/>
                          <a:latin typeface="+mn-ea"/>
                          <a:ea typeface="+mn-ea"/>
                          <a:cs typeface="Arial" panose="020B0604020202020204" pitchFamily="34" charset="0"/>
                        </a:rPr>
                        <a:t>男性</a:t>
                      </a:r>
                      <a:endParaRPr lang="en-GB" sz="2400" b="1" i="0" u="none" strike="noStrike" dirty="0">
                        <a:solidFill>
                          <a:schemeClr val="tx1"/>
                        </a:solidFill>
                        <a:effectLst/>
                        <a:latin typeface="+mn-ea"/>
                        <a:ea typeface="+mn-ea"/>
                        <a:cs typeface="Arial" panose="020B0604020202020204" pitchFamily="34" charset="0"/>
                      </a:endParaRPr>
                    </a:p>
                  </a:txBody>
                  <a:tcPr marL="9525" marR="9525" marT="9525" marB="0" anchor="ctr">
                    <a:noFill/>
                  </a:tcPr>
                </a:tc>
                <a:extLst>
                  <a:ext uri="{0D108BD9-81ED-4DB2-BD59-A6C34878D82A}">
                    <a16:rowId xmlns:a16="http://schemas.microsoft.com/office/drawing/2014/main" val="949429925"/>
                  </a:ext>
                </a:extLst>
              </a:tr>
              <a:tr h="557158">
                <a:tc>
                  <a:txBody>
                    <a:bodyPr/>
                    <a:lstStyle/>
                    <a:p>
                      <a:pPr algn="r" fontAlgn="ctr"/>
                      <a:r>
                        <a:rPr lang="ja-JP" altLang="en-US" sz="2400" b="1" i="0" u="none" strike="noStrike" dirty="0">
                          <a:solidFill>
                            <a:schemeClr val="tx1"/>
                          </a:solidFill>
                          <a:effectLst/>
                          <a:latin typeface="+mn-ea"/>
                          <a:ea typeface="+mn-ea"/>
                          <a:cs typeface="Arial" panose="020B0604020202020204" pitchFamily="34" charset="0"/>
                        </a:rPr>
                        <a:t>リウマチ因子陽性</a:t>
                      </a:r>
                      <a:endParaRPr lang="en-GB" sz="2400" b="1" i="0" u="none" strike="noStrike" dirty="0">
                        <a:solidFill>
                          <a:schemeClr val="tx1"/>
                        </a:solidFill>
                        <a:effectLst/>
                        <a:latin typeface="+mn-ea"/>
                        <a:ea typeface="+mn-ea"/>
                        <a:cs typeface="Arial" panose="020B0604020202020204" pitchFamily="34" charset="0"/>
                      </a:endParaRPr>
                    </a:p>
                  </a:txBody>
                  <a:tcPr marL="9525" marR="9525" marT="9525" marB="0" anchor="ctr">
                    <a:noFill/>
                  </a:tcPr>
                </a:tc>
                <a:extLst>
                  <a:ext uri="{0D108BD9-81ED-4DB2-BD59-A6C34878D82A}">
                    <a16:rowId xmlns:a16="http://schemas.microsoft.com/office/drawing/2014/main" val="971853638"/>
                  </a:ext>
                </a:extLst>
              </a:tr>
              <a:tr h="557158">
                <a:tc>
                  <a:txBody>
                    <a:bodyPr/>
                    <a:lstStyle/>
                    <a:p>
                      <a:pPr algn="r" fontAlgn="ctr"/>
                      <a:r>
                        <a:rPr lang="ja-JP" altLang="en-US" sz="2400" b="1" u="none" strike="noStrike" dirty="0">
                          <a:solidFill>
                            <a:schemeClr val="tx1"/>
                          </a:solidFill>
                          <a:effectLst/>
                          <a:latin typeface="+mn-ea"/>
                          <a:ea typeface="+mn-ea"/>
                          <a:cs typeface="Arial" panose="020B0604020202020204" pitchFamily="34" charset="0"/>
                        </a:rPr>
                        <a:t>ステロイド使用</a:t>
                      </a:r>
                      <a:endParaRPr lang="en-GB" sz="2400" b="1" i="0" u="none" strike="noStrike" dirty="0">
                        <a:solidFill>
                          <a:schemeClr val="tx1"/>
                        </a:solidFill>
                        <a:effectLst/>
                        <a:latin typeface="+mn-ea"/>
                        <a:ea typeface="+mn-ea"/>
                        <a:cs typeface="Arial" panose="020B0604020202020204" pitchFamily="34" charset="0"/>
                      </a:endParaRPr>
                    </a:p>
                  </a:txBody>
                  <a:tcPr marL="9525" marR="9525" marT="9525" marB="0" anchor="ctr">
                    <a:noFill/>
                  </a:tcPr>
                </a:tc>
                <a:extLst>
                  <a:ext uri="{0D108BD9-81ED-4DB2-BD59-A6C34878D82A}">
                    <a16:rowId xmlns:a16="http://schemas.microsoft.com/office/drawing/2014/main" val="3850926355"/>
                  </a:ext>
                </a:extLst>
              </a:tr>
            </a:tbl>
          </a:graphicData>
        </a:graphic>
      </p:graphicFrame>
      <p:sp>
        <p:nvSpPr>
          <p:cNvPr id="12" name="テキスト ボックス 11">
            <a:extLst>
              <a:ext uri="{FF2B5EF4-FFF2-40B4-BE49-F238E27FC236}">
                <a16:creationId xmlns:a16="http://schemas.microsoft.com/office/drawing/2014/main" id="{06665360-996A-464E-BAC1-C9804DBB59BA}"/>
              </a:ext>
            </a:extLst>
          </p:cNvPr>
          <p:cNvSpPr txBox="1"/>
          <p:nvPr/>
        </p:nvSpPr>
        <p:spPr>
          <a:xfrm>
            <a:off x="6366501" y="1013125"/>
            <a:ext cx="3043224" cy="1138773"/>
          </a:xfrm>
          <a:prstGeom prst="rect">
            <a:avLst/>
          </a:prstGeom>
          <a:noFill/>
        </p:spPr>
        <p:txBody>
          <a:bodyPr wrap="square" rtlCol="0">
            <a:spAutoFit/>
          </a:bodyPr>
          <a:lstStyle/>
          <a:p>
            <a:pPr algn="ctr"/>
            <a:r>
              <a:rPr kumimoji="1" lang="ja-JP" altLang="en-US" sz="2400" b="1" dirty="0">
                <a:latin typeface="Arial" panose="020B0604020202020204" pitchFamily="34" charset="0"/>
                <a:cs typeface="Arial" panose="020B0604020202020204" pitchFamily="34" charset="0"/>
              </a:rPr>
              <a:t>重篤なアレルギー</a:t>
            </a:r>
            <a:endParaRPr kumimoji="1" lang="en-US" altLang="ja-JP" sz="2400" b="1" dirty="0">
              <a:latin typeface="Arial" panose="020B0604020202020204" pitchFamily="34" charset="0"/>
              <a:cs typeface="Arial" panose="020B0604020202020204" pitchFamily="34" charset="0"/>
            </a:endParaRPr>
          </a:p>
          <a:p>
            <a:pPr algn="ctr"/>
            <a:r>
              <a:rPr lang="en-US" altLang="ja-JP" sz="2400" b="1" dirty="0">
                <a:latin typeface="Arial" panose="020B0604020202020204" pitchFamily="34" charset="0"/>
                <a:cs typeface="Arial" panose="020B0604020202020204" pitchFamily="34" charset="0"/>
              </a:rPr>
              <a:t>(n=88)</a:t>
            </a:r>
          </a:p>
          <a:p>
            <a:pPr algn="ctr"/>
            <a:r>
              <a:rPr kumimoji="1" lang="en-US" altLang="ja-JP" sz="2000" dirty="0">
                <a:latin typeface="Arial" panose="020B0604020202020204" pitchFamily="34" charset="0"/>
                <a:cs typeface="Arial" panose="020B0604020202020204" pitchFamily="34" charset="0"/>
              </a:rPr>
              <a:t>HR</a:t>
            </a:r>
            <a:endParaRPr kumimoji="1" lang="ja-JP" altLang="en-US" sz="24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7CC2E01B-16C6-4529-9E0A-FE72D18B4180}"/>
              </a:ext>
            </a:extLst>
          </p:cNvPr>
          <p:cNvSpPr txBox="1"/>
          <p:nvPr/>
        </p:nvSpPr>
        <p:spPr>
          <a:xfrm>
            <a:off x="2921883" y="1015917"/>
            <a:ext cx="3232760" cy="830997"/>
          </a:xfrm>
          <a:prstGeom prst="rect">
            <a:avLst/>
          </a:prstGeom>
          <a:noFill/>
        </p:spPr>
        <p:txBody>
          <a:bodyPr wrap="square" rtlCol="0">
            <a:spAutoFit/>
          </a:bodyPr>
          <a:lstStyle/>
          <a:p>
            <a:pPr algn="ctr"/>
            <a:r>
              <a:rPr kumimoji="1" lang="ja-JP" altLang="en-US" sz="2400" b="1" dirty="0">
                <a:latin typeface="Arial" panose="020B0604020202020204" pitchFamily="34" charset="0"/>
                <a:cs typeface="Arial" panose="020B0604020202020204" pitchFamily="34" charset="0"/>
              </a:rPr>
              <a:t>感染症</a:t>
            </a:r>
            <a:endParaRPr kumimoji="1" lang="en-US" altLang="ja-JP" sz="2400" b="1" dirty="0">
              <a:latin typeface="Arial" panose="020B0604020202020204" pitchFamily="34" charset="0"/>
              <a:cs typeface="Arial" panose="020B0604020202020204" pitchFamily="34" charset="0"/>
            </a:endParaRPr>
          </a:p>
          <a:p>
            <a:pPr algn="ctr"/>
            <a:r>
              <a:rPr lang="en-US" altLang="ja-JP" sz="2400" b="1" dirty="0">
                <a:latin typeface="Arial" panose="020B0604020202020204" pitchFamily="34" charset="0"/>
                <a:cs typeface="Arial" panose="020B0604020202020204" pitchFamily="34" charset="0"/>
              </a:rPr>
              <a:t>(n=16)</a:t>
            </a:r>
            <a:r>
              <a:rPr kumimoji="1" lang="ja-JP" altLang="en-US" sz="2000" dirty="0">
                <a:latin typeface="Arial" panose="020B0604020202020204" pitchFamily="34" charset="0"/>
                <a:cs typeface="Arial" panose="020B0604020202020204" pitchFamily="34" charset="0"/>
              </a:rPr>
              <a:t>　</a:t>
            </a:r>
            <a:endParaRPr kumimoji="1" lang="ja-JP" altLang="en-US" sz="2400" dirty="0">
              <a:latin typeface="Arial" panose="020B0604020202020204" pitchFamily="34" charset="0"/>
              <a:cs typeface="Arial" panose="020B0604020202020204" pitchFamily="34" charset="0"/>
            </a:endParaRPr>
          </a:p>
        </p:txBody>
      </p:sp>
      <p:pic>
        <p:nvPicPr>
          <p:cNvPr id="16" name="図 15">
            <a:extLst>
              <a:ext uri="{FF2B5EF4-FFF2-40B4-BE49-F238E27FC236}">
                <a16:creationId xmlns:a16="http://schemas.microsoft.com/office/drawing/2014/main" id="{B37D9D40-FBB8-4391-9314-1AA9DF1C9711}"/>
              </a:ext>
            </a:extLst>
          </p:cNvPr>
          <p:cNvPicPr>
            <a:picLocks noChangeAspect="1"/>
          </p:cNvPicPr>
          <p:nvPr/>
        </p:nvPicPr>
        <p:blipFill rotWithShape="1">
          <a:blip r:embed="rId3"/>
          <a:srcRect t="10312" r="38208"/>
          <a:stretch/>
        </p:blipFill>
        <p:spPr>
          <a:xfrm rot="5400000">
            <a:off x="6121521" y="2157283"/>
            <a:ext cx="3790331" cy="3166467"/>
          </a:xfrm>
          <a:prstGeom prst="rect">
            <a:avLst/>
          </a:prstGeom>
        </p:spPr>
      </p:pic>
      <p:sp>
        <p:nvSpPr>
          <p:cNvPr id="15" name="タイトル 3">
            <a:extLst>
              <a:ext uri="{FF2B5EF4-FFF2-40B4-BE49-F238E27FC236}">
                <a16:creationId xmlns:a16="http://schemas.microsoft.com/office/drawing/2014/main" id="{C7779B53-9BC8-4A9B-85C5-100F6F72F03A}"/>
              </a:ext>
            </a:extLst>
          </p:cNvPr>
          <p:cNvSpPr>
            <a:spLocks noGrp="1"/>
          </p:cNvSpPr>
          <p:nvPr>
            <p:ph type="title"/>
          </p:nvPr>
        </p:nvSpPr>
        <p:spPr>
          <a:xfrm>
            <a:off x="838200" y="365125"/>
            <a:ext cx="10515600" cy="648000"/>
          </a:xfrm>
        </p:spPr>
        <p:txBody>
          <a:bodyPr/>
          <a:lstStyle/>
          <a:p>
            <a:r>
              <a:rPr lang="ja-JP" altLang="en-US" dirty="0"/>
              <a:t>発症年齢と副作用に関係はない（パネル解析）</a:t>
            </a:r>
          </a:p>
        </p:txBody>
      </p:sp>
      <p:sp>
        <p:nvSpPr>
          <p:cNvPr id="2" name="テキスト ボックス 1">
            <a:extLst>
              <a:ext uri="{FF2B5EF4-FFF2-40B4-BE49-F238E27FC236}">
                <a16:creationId xmlns:a16="http://schemas.microsoft.com/office/drawing/2014/main" id="{835CEFE0-DCEE-B609-865C-DFCF07D2F87B}"/>
              </a:ext>
            </a:extLst>
          </p:cNvPr>
          <p:cNvSpPr txBox="1"/>
          <p:nvPr/>
        </p:nvSpPr>
        <p:spPr>
          <a:xfrm>
            <a:off x="2362200" y="6382186"/>
            <a:ext cx="8627713" cy="338554"/>
          </a:xfrm>
          <a:prstGeom prst="rect">
            <a:avLst/>
          </a:prstGeom>
          <a:noFill/>
        </p:spPr>
        <p:txBody>
          <a:bodyPr wrap="square">
            <a:spAutoFit/>
          </a:bodyPr>
          <a:lstStyle/>
          <a:p>
            <a:pPr algn="r"/>
            <a:r>
              <a:rPr lang="en-US" altLang="ja-JP" sz="1600" b="0" i="0" dirty="0">
                <a:solidFill>
                  <a:srgbClr val="212121"/>
                </a:solidFill>
                <a:effectLst/>
                <a:latin typeface="Times New Roman" panose="02020603050405020304" pitchFamily="18" charset="0"/>
                <a:cs typeface="Times New Roman" panose="02020603050405020304" pitchFamily="18" charset="0"/>
              </a:rPr>
              <a:t>Ochi S, </a:t>
            </a:r>
            <a:r>
              <a:rPr lang="en-US" altLang="ja-JP" sz="1600" dirty="0">
                <a:solidFill>
                  <a:srgbClr val="212121"/>
                </a:solidFill>
                <a:latin typeface="Times New Roman" panose="02020603050405020304" pitchFamily="18" charset="0"/>
                <a:cs typeface="Times New Roman" panose="02020603050405020304" pitchFamily="18" charset="0"/>
              </a:rPr>
              <a:t>et al</a:t>
            </a:r>
            <a:r>
              <a:rPr lang="en-US" altLang="ja-JP" sz="1600" b="0" i="0" dirty="0">
                <a:solidFill>
                  <a:srgbClr val="212121"/>
                </a:solidFill>
                <a:effectLst/>
                <a:latin typeface="Times New Roman" panose="02020603050405020304" pitchFamily="18" charset="0"/>
                <a:cs typeface="Times New Roman" panose="02020603050405020304" pitchFamily="18" charset="0"/>
              </a:rPr>
              <a:t>. J </a:t>
            </a:r>
            <a:r>
              <a:rPr lang="en-US" altLang="ja-JP" sz="1600" b="0" i="0" dirty="0" err="1">
                <a:solidFill>
                  <a:srgbClr val="212121"/>
                </a:solidFill>
                <a:effectLst/>
                <a:latin typeface="Times New Roman" panose="02020603050405020304" pitchFamily="18" charset="0"/>
                <a:cs typeface="Times New Roman" panose="02020603050405020304" pitchFamily="18" charset="0"/>
              </a:rPr>
              <a:t>Rheumatol</a:t>
            </a:r>
            <a:r>
              <a:rPr lang="en-US" altLang="ja-JP" sz="1600" b="0" i="0" dirty="0">
                <a:solidFill>
                  <a:srgbClr val="212121"/>
                </a:solidFill>
                <a:effectLst/>
                <a:latin typeface="Times New Roman" panose="02020603050405020304" pitchFamily="18" charset="0"/>
                <a:cs typeface="Times New Roman" panose="02020603050405020304" pitchFamily="18" charset="0"/>
              </a:rPr>
              <a:t>. 2021 Feb 15:jrheum.201135. </a:t>
            </a:r>
            <a:r>
              <a:rPr lang="en-US" altLang="ja-JP" sz="1600" b="0" i="0" dirty="0" err="1">
                <a:solidFill>
                  <a:srgbClr val="212121"/>
                </a:solidFill>
                <a:effectLst/>
                <a:latin typeface="Times New Roman" panose="02020603050405020304" pitchFamily="18" charset="0"/>
                <a:cs typeface="Times New Roman" panose="02020603050405020304" pitchFamily="18" charset="0"/>
              </a:rPr>
              <a:t>doi</a:t>
            </a:r>
            <a:r>
              <a:rPr lang="en-US" altLang="ja-JP" sz="1600" b="0" i="0" dirty="0">
                <a:solidFill>
                  <a:srgbClr val="212121"/>
                </a:solidFill>
                <a:effectLst/>
                <a:latin typeface="Times New Roman" panose="02020603050405020304" pitchFamily="18" charset="0"/>
                <a:cs typeface="Times New Roman" panose="02020603050405020304" pitchFamily="18" charset="0"/>
              </a:rPr>
              <a:t>: 10.3899/jrheum.201135. </a:t>
            </a:r>
            <a:endParaRPr lang="ja-JP" altLang="en-US" sz="1600" dirty="0">
              <a:latin typeface="Times New Roman" panose="02020603050405020304" pitchFamily="18" charset="0"/>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9743A3F1-769E-C7ED-CD1F-5EBD18DEE275}"/>
              </a:ext>
            </a:extLst>
          </p:cNvPr>
          <p:cNvSpPr>
            <a:spLocks noGrp="1"/>
          </p:cNvSpPr>
          <p:nvPr>
            <p:ph type="sldNum" sz="quarter" idx="12"/>
          </p:nvPr>
        </p:nvSpPr>
        <p:spPr/>
        <p:txBody>
          <a:bodyPr/>
          <a:lstStyle/>
          <a:p>
            <a:fld id="{AC4633CD-C271-4A9B-9F5A-80CE91DFE489}" type="slidenum">
              <a:rPr kumimoji="1" lang="ja-JP" altLang="en-US" smtClean="0"/>
              <a:t>24</a:t>
            </a:fld>
            <a:endParaRPr kumimoji="1" lang="ja-JP" altLang="en-US"/>
          </a:p>
        </p:txBody>
      </p:sp>
    </p:spTree>
    <p:extLst>
      <p:ext uri="{BB962C8B-B14F-4D97-AF65-F5344CB8AC3E}">
        <p14:creationId xmlns:p14="http://schemas.microsoft.com/office/powerpoint/2010/main" val="356824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9CC82732-66F7-46CD-907C-A3C762D07FCE}"/>
              </a:ext>
            </a:extLst>
          </p:cNvPr>
          <p:cNvGraphicFramePr>
            <a:graphicFrameLocks/>
          </p:cNvGraphicFramePr>
          <p:nvPr/>
        </p:nvGraphicFramePr>
        <p:xfrm>
          <a:off x="406626" y="3000175"/>
          <a:ext cx="3800475" cy="2760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ECDB810D-AB58-4391-ADB5-2EA680941B69}"/>
              </a:ext>
            </a:extLst>
          </p:cNvPr>
          <p:cNvGraphicFramePr>
            <a:graphicFrameLocks/>
          </p:cNvGraphicFramePr>
          <p:nvPr/>
        </p:nvGraphicFramePr>
        <p:xfrm>
          <a:off x="4222840" y="3000174"/>
          <a:ext cx="3800475" cy="2760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AC67C2A1-EE09-4962-B4E8-C11C2B908A45}"/>
              </a:ext>
            </a:extLst>
          </p:cNvPr>
          <p:cNvGraphicFramePr>
            <a:graphicFrameLocks/>
          </p:cNvGraphicFramePr>
          <p:nvPr/>
        </p:nvGraphicFramePr>
        <p:xfrm>
          <a:off x="8074250" y="3000174"/>
          <a:ext cx="3800475" cy="2760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a:extLst>
              <a:ext uri="{FF2B5EF4-FFF2-40B4-BE49-F238E27FC236}">
                <a16:creationId xmlns:a16="http://schemas.microsoft.com/office/drawing/2014/main" id="{7F11280B-F2CC-438F-B290-47785C385E81}"/>
              </a:ext>
            </a:extLst>
          </p:cNvPr>
          <p:cNvGraphicFramePr>
            <a:graphicFrameLocks noGrp="1"/>
          </p:cNvGraphicFramePr>
          <p:nvPr/>
        </p:nvGraphicFramePr>
        <p:xfrm>
          <a:off x="648025" y="1022239"/>
          <a:ext cx="11169145" cy="2049780"/>
        </p:xfrm>
        <a:graphic>
          <a:graphicData uri="http://schemas.openxmlformats.org/drawingml/2006/table">
            <a:tbl>
              <a:tblPr>
                <a:tableStyleId>{5C22544A-7EE6-4342-B048-85BDC9FD1C3A}</a:tableStyleId>
              </a:tblPr>
              <a:tblGrid>
                <a:gridCol w="340996">
                  <a:extLst>
                    <a:ext uri="{9D8B030D-6E8A-4147-A177-3AD203B41FA5}">
                      <a16:colId xmlns:a16="http://schemas.microsoft.com/office/drawing/2014/main" val="2062170659"/>
                    </a:ext>
                  </a:extLst>
                </a:gridCol>
                <a:gridCol w="1602513">
                  <a:extLst>
                    <a:ext uri="{9D8B030D-6E8A-4147-A177-3AD203B41FA5}">
                      <a16:colId xmlns:a16="http://schemas.microsoft.com/office/drawing/2014/main" val="1450303"/>
                    </a:ext>
                  </a:extLst>
                </a:gridCol>
                <a:gridCol w="1477713">
                  <a:extLst>
                    <a:ext uri="{9D8B030D-6E8A-4147-A177-3AD203B41FA5}">
                      <a16:colId xmlns:a16="http://schemas.microsoft.com/office/drawing/2014/main" val="278863361"/>
                    </a:ext>
                  </a:extLst>
                </a:gridCol>
                <a:gridCol w="578953">
                  <a:extLst>
                    <a:ext uri="{9D8B030D-6E8A-4147-A177-3AD203B41FA5}">
                      <a16:colId xmlns:a16="http://schemas.microsoft.com/office/drawing/2014/main" val="847988516"/>
                    </a:ext>
                  </a:extLst>
                </a:gridCol>
                <a:gridCol w="1754895">
                  <a:extLst>
                    <a:ext uri="{9D8B030D-6E8A-4147-A177-3AD203B41FA5}">
                      <a16:colId xmlns:a16="http://schemas.microsoft.com/office/drawing/2014/main" val="1833253743"/>
                    </a:ext>
                  </a:extLst>
                </a:gridCol>
                <a:gridCol w="1763005">
                  <a:extLst>
                    <a:ext uri="{9D8B030D-6E8A-4147-A177-3AD203B41FA5}">
                      <a16:colId xmlns:a16="http://schemas.microsoft.com/office/drawing/2014/main" val="3109724782"/>
                    </a:ext>
                  </a:extLst>
                </a:gridCol>
                <a:gridCol w="528782">
                  <a:extLst>
                    <a:ext uri="{9D8B030D-6E8A-4147-A177-3AD203B41FA5}">
                      <a16:colId xmlns:a16="http://schemas.microsoft.com/office/drawing/2014/main" val="1780043590"/>
                    </a:ext>
                  </a:extLst>
                </a:gridCol>
                <a:gridCol w="1317597">
                  <a:extLst>
                    <a:ext uri="{9D8B030D-6E8A-4147-A177-3AD203B41FA5}">
                      <a16:colId xmlns:a16="http://schemas.microsoft.com/office/drawing/2014/main" val="1622232779"/>
                    </a:ext>
                  </a:extLst>
                </a:gridCol>
                <a:gridCol w="1804691">
                  <a:extLst>
                    <a:ext uri="{9D8B030D-6E8A-4147-A177-3AD203B41FA5}">
                      <a16:colId xmlns:a16="http://schemas.microsoft.com/office/drawing/2014/main" val="1013828889"/>
                    </a:ext>
                  </a:extLst>
                </a:gridCol>
              </a:tblGrid>
              <a:tr h="729426">
                <a:tc rowSpan="2">
                  <a:txBody>
                    <a:bodyPr/>
                    <a:lstStyle/>
                    <a:p>
                      <a:pPr algn="l" fontAlgn="ct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GB" sz="2000" b="1" u="none" strike="noStrike" dirty="0">
                          <a:effectLst/>
                          <a:latin typeface="Arial" panose="020B0604020202020204" pitchFamily="34" charset="0"/>
                          <a:cs typeface="Arial" panose="020B0604020202020204" pitchFamily="34" charset="0"/>
                        </a:rPr>
                        <a:t>Group 1</a:t>
                      </a:r>
                      <a:r>
                        <a:rPr lang="en-US" sz="2000" b="1" u="none" strike="noStrike" dirty="0">
                          <a:effectLst/>
                          <a:latin typeface="Arial" panose="020B0604020202020204" pitchFamily="34" charset="0"/>
                          <a:cs typeface="Arial" panose="020B0604020202020204" pitchFamily="34" charset="0"/>
                        </a:rPr>
                        <a:t>:</a:t>
                      </a:r>
                      <a:r>
                        <a:rPr lang="ja-JP" altLang="en-US" sz="2000" b="1" u="none" strike="noStrike" dirty="0">
                          <a:effectLst/>
                          <a:latin typeface="Arial" panose="020B0604020202020204" pitchFamily="34" charset="0"/>
                          <a:cs typeface="Arial" panose="020B0604020202020204" pitchFamily="34" charset="0"/>
                        </a:rPr>
                        <a:t> 即効を示す群</a:t>
                      </a:r>
                      <a:endParaRPr lang="en-GB" sz="2000" b="1" u="none" strike="noStrike" dirty="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dirty="0">
                          <a:latin typeface="Arial" panose="020B0604020202020204" pitchFamily="34" charset="0"/>
                          <a:cs typeface="Arial" panose="020B0604020202020204" pitchFamily="34" charset="0"/>
                        </a:rPr>
                        <a:t>元々の</a:t>
                      </a:r>
                      <a:r>
                        <a:rPr lang="en-US" altLang="ja-JP" sz="2000" dirty="0">
                          <a:latin typeface="Arial" panose="020B0604020202020204" pitchFamily="34" charset="0"/>
                          <a:cs typeface="Arial" panose="020B0604020202020204" pitchFamily="34" charset="0"/>
                        </a:rPr>
                        <a:t>CDAI</a:t>
                      </a:r>
                      <a:r>
                        <a:rPr lang="ja-JP" altLang="en-US" sz="2000" dirty="0">
                          <a:latin typeface="Arial" panose="020B0604020202020204" pitchFamily="34" charset="0"/>
                          <a:cs typeface="Arial" panose="020B0604020202020204" pitchFamily="34" charset="0"/>
                        </a:rPr>
                        <a:t>が低く、しかも治療後すぐに</a:t>
                      </a:r>
                      <a:r>
                        <a:rPr lang="en-US" altLang="ja-JP" sz="2000" dirty="0">
                          <a:latin typeface="Arial" panose="020B0604020202020204" pitchFamily="34" charset="0"/>
                          <a:cs typeface="Arial" panose="020B0604020202020204" pitchFamily="34" charset="0"/>
                        </a:rPr>
                        <a:t>CDAI</a:t>
                      </a:r>
                      <a:r>
                        <a:rPr lang="ja-JP" altLang="en-US" sz="2000" dirty="0">
                          <a:latin typeface="Arial" panose="020B0604020202020204" pitchFamily="34" charset="0"/>
                          <a:cs typeface="Arial" panose="020B0604020202020204" pitchFamily="34" charset="0"/>
                        </a:rPr>
                        <a:t>が減少</a:t>
                      </a:r>
                      <a:endParaRPr lang="en-US" altLang="ja-JP"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endParaRPr kumimoji="1" lang="ja-JP" altLang="en-US" sz="20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GB" sz="2000" b="1" u="none" strike="noStrike" dirty="0">
                          <a:effectLst/>
                          <a:latin typeface="Arial" panose="020B0604020202020204" pitchFamily="34" charset="0"/>
                          <a:cs typeface="Arial" panose="020B0604020202020204" pitchFamily="34" charset="0"/>
                        </a:rPr>
                        <a:t>Group 2: </a:t>
                      </a:r>
                      <a:r>
                        <a:rPr lang="ja-JP" altLang="en-US" sz="2000" b="1" u="none" strike="noStrike" dirty="0">
                          <a:effectLst/>
                          <a:latin typeface="Arial" panose="020B0604020202020204" pitchFamily="34" charset="0"/>
                          <a:cs typeface="Arial" panose="020B0604020202020204" pitchFamily="34" charset="0"/>
                        </a:rPr>
                        <a:t>ゆっくり効果を示す群</a:t>
                      </a:r>
                      <a:endParaRPr lang="en-GB" sz="2000" b="1" u="none" strike="noStrike" dirty="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dirty="0">
                          <a:latin typeface="Arial" panose="020B0604020202020204" pitchFamily="34" charset="0"/>
                          <a:cs typeface="Arial" panose="020B0604020202020204" pitchFamily="34" charset="0"/>
                        </a:rPr>
                        <a:t>元々の</a:t>
                      </a:r>
                      <a:r>
                        <a:rPr lang="en-US" altLang="ja-JP" sz="2000" dirty="0">
                          <a:latin typeface="Arial" panose="020B0604020202020204" pitchFamily="34" charset="0"/>
                          <a:cs typeface="Arial" panose="020B0604020202020204" pitchFamily="34" charset="0"/>
                        </a:rPr>
                        <a:t>CDAI</a:t>
                      </a:r>
                      <a:r>
                        <a:rPr lang="ja-JP" altLang="en-US" sz="2000" dirty="0">
                          <a:latin typeface="Arial" panose="020B0604020202020204" pitchFamily="34" charset="0"/>
                          <a:cs typeface="Arial" panose="020B0604020202020204" pitchFamily="34" charset="0"/>
                        </a:rPr>
                        <a:t>が高く、ゆっくりと治療効果が表れる</a:t>
                      </a:r>
                      <a:endParaRPr kumimoji="1" lang="ja-JP" alt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endParaRPr kumimoji="1" lang="ja-JP" altLang="en-US" sz="2000"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GB" sz="2000" b="1" u="none" strike="noStrike" dirty="0">
                          <a:effectLst/>
                          <a:latin typeface="Arial" panose="020B0604020202020204" pitchFamily="34" charset="0"/>
                          <a:cs typeface="Arial" panose="020B0604020202020204" pitchFamily="34" charset="0"/>
                        </a:rPr>
                        <a:t>Group 3: </a:t>
                      </a:r>
                      <a:r>
                        <a:rPr lang="ja-JP" altLang="en-US" sz="2000" b="1" u="none" strike="noStrike" dirty="0">
                          <a:effectLst/>
                          <a:latin typeface="Arial" panose="020B0604020202020204" pitchFamily="34" charset="0"/>
                          <a:cs typeface="Arial" panose="020B0604020202020204" pitchFamily="34" charset="0"/>
                        </a:rPr>
                        <a:t>無効群</a:t>
                      </a:r>
                      <a:endParaRPr lang="en-GB" sz="2000" b="1" u="none" strike="noStrike" dirty="0">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dirty="0">
                          <a:latin typeface="Arial" panose="020B0604020202020204" pitchFamily="34" charset="0"/>
                          <a:cs typeface="Arial" panose="020B0604020202020204" pitchFamily="34" charset="0"/>
                        </a:rPr>
                        <a:t>元々の</a:t>
                      </a:r>
                      <a:r>
                        <a:rPr kumimoji="1" lang="en-US" altLang="ja-JP" sz="2000" dirty="0">
                          <a:latin typeface="Arial" panose="020B0604020202020204" pitchFamily="34" charset="0"/>
                          <a:cs typeface="Arial" panose="020B0604020202020204" pitchFamily="34" charset="0"/>
                        </a:rPr>
                        <a:t>CDAI</a:t>
                      </a:r>
                      <a:r>
                        <a:rPr kumimoji="1" lang="ja-JP" altLang="en-US" sz="2000" dirty="0">
                          <a:latin typeface="Arial" panose="020B0604020202020204" pitchFamily="34" charset="0"/>
                          <a:cs typeface="Arial" panose="020B0604020202020204" pitchFamily="34" charset="0"/>
                        </a:rPr>
                        <a:t>の高さが中くらいで、治療効果がほとんどない</a:t>
                      </a: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9127082"/>
                  </a:ext>
                </a:extLst>
              </a:tr>
              <a:tr h="283178">
                <a:tc vMerge="1">
                  <a:txBody>
                    <a:bodyPr/>
                    <a:lstStyle/>
                    <a:p>
                      <a:pPr algn="l" fontAlgn="ct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EORA</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Non-EORA elderly</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EORA</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Non-EORA elderly</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EORA</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1" u="none" strike="noStrike" dirty="0">
                          <a:solidFill>
                            <a:schemeClr val="tx1"/>
                          </a:solidFill>
                          <a:effectLst/>
                          <a:latin typeface="Arial" panose="020B0604020202020204" pitchFamily="34" charset="0"/>
                          <a:cs typeface="Arial" panose="020B0604020202020204" pitchFamily="34" charset="0"/>
                        </a:rPr>
                        <a:t>Non-EORA elderly</a:t>
                      </a:r>
                      <a:endParaRPr lang="en-GB" sz="1600" b="1"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581905"/>
                  </a:ext>
                </a:extLst>
              </a:tr>
              <a:tr h="283178">
                <a:tc>
                  <a:txBody>
                    <a:bodyPr/>
                    <a:lstStyle/>
                    <a:p>
                      <a:pPr algn="ctr" fontAlgn="ctr"/>
                      <a:r>
                        <a:rPr lang="en-GB" sz="2000" b="1" u="none" strike="noStrike" dirty="0">
                          <a:effectLst/>
                          <a:latin typeface="Arial" panose="020B0604020202020204" pitchFamily="34" charset="0"/>
                          <a:cs typeface="Arial" panose="020B0604020202020204" pitchFamily="34" charset="0"/>
                        </a:rPr>
                        <a:t>N</a:t>
                      </a:r>
                      <a:endParaRPr lang="en-GB" sz="2000" b="1"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859</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572</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75</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62</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101</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67</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929953"/>
                  </a:ext>
                </a:extLst>
              </a:tr>
              <a:tr h="283178">
                <a:tc>
                  <a:txBody>
                    <a:bodyPr/>
                    <a:lstStyle/>
                    <a:p>
                      <a:pPr algn="ctr" fontAlgn="ctr"/>
                      <a:r>
                        <a:rPr lang="en-US" altLang="ja-JP" sz="2000" b="1" u="none" strike="noStrike" dirty="0">
                          <a:effectLst/>
                          <a:latin typeface="Arial" panose="020B0604020202020204" pitchFamily="34" charset="0"/>
                          <a:cs typeface="Arial" panose="020B0604020202020204" pitchFamily="34" charset="0"/>
                        </a:rPr>
                        <a:t>%</a:t>
                      </a:r>
                      <a:endParaRPr lang="en-US" altLang="ja-JP" sz="2000" b="1"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83.0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81.6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7.2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8.8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9.8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latin typeface="Arial" panose="020B0604020202020204" pitchFamily="34" charset="0"/>
                          <a:cs typeface="Arial" panose="020B0604020202020204" pitchFamily="34" charset="0"/>
                        </a:rPr>
                        <a:t>9.6 </a:t>
                      </a:r>
                      <a:endParaRPr lang="en-US" altLang="ja-JP" sz="20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193347"/>
                  </a:ext>
                </a:extLst>
              </a:tr>
            </a:tbl>
          </a:graphicData>
        </a:graphic>
      </p:graphicFrame>
      <p:cxnSp>
        <p:nvCxnSpPr>
          <p:cNvPr id="14" name="直線コネクタ 13">
            <a:extLst>
              <a:ext uri="{FF2B5EF4-FFF2-40B4-BE49-F238E27FC236}">
                <a16:creationId xmlns:a16="http://schemas.microsoft.com/office/drawing/2014/main" id="{A2EDD63E-CE38-4F53-9099-3450FD5F25B2}"/>
              </a:ext>
            </a:extLst>
          </p:cNvPr>
          <p:cNvCxnSpPr>
            <a:cxnSpLocks/>
          </p:cNvCxnSpPr>
          <p:nvPr/>
        </p:nvCxnSpPr>
        <p:spPr>
          <a:xfrm>
            <a:off x="1960763" y="4690352"/>
            <a:ext cx="320373"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テキスト ボックス 2">
            <a:extLst>
              <a:ext uri="{FF2B5EF4-FFF2-40B4-BE49-F238E27FC236}">
                <a16:creationId xmlns:a16="http://schemas.microsoft.com/office/drawing/2014/main" id="{C6C0647A-6970-4845-B276-8DC01FA53D83}"/>
              </a:ext>
            </a:extLst>
          </p:cNvPr>
          <p:cNvSpPr txBox="1"/>
          <p:nvPr/>
        </p:nvSpPr>
        <p:spPr>
          <a:xfrm>
            <a:off x="2249521" y="4499199"/>
            <a:ext cx="1108984"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EORA</a:t>
            </a:r>
            <a:endParaRPr lang="ja-JP" altLang="en-US" sz="1600" dirty="0">
              <a:latin typeface="Arial" panose="020B0604020202020204" pitchFamily="34" charset="0"/>
              <a:cs typeface="Arial" panose="020B0604020202020204" pitchFamily="34" charset="0"/>
            </a:endParaRPr>
          </a:p>
        </p:txBody>
      </p:sp>
      <p:cxnSp>
        <p:nvCxnSpPr>
          <p:cNvPr id="16" name="直線コネクタ 15">
            <a:extLst>
              <a:ext uri="{FF2B5EF4-FFF2-40B4-BE49-F238E27FC236}">
                <a16:creationId xmlns:a16="http://schemas.microsoft.com/office/drawing/2014/main" id="{FF2E42E6-BD02-46B7-A053-70ED126FE498}"/>
              </a:ext>
            </a:extLst>
          </p:cNvPr>
          <p:cNvCxnSpPr>
            <a:cxnSpLocks/>
          </p:cNvCxnSpPr>
          <p:nvPr/>
        </p:nvCxnSpPr>
        <p:spPr>
          <a:xfrm>
            <a:off x="1939375" y="5005846"/>
            <a:ext cx="320373"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17" name="テキスト ボックス 2">
            <a:extLst>
              <a:ext uri="{FF2B5EF4-FFF2-40B4-BE49-F238E27FC236}">
                <a16:creationId xmlns:a16="http://schemas.microsoft.com/office/drawing/2014/main" id="{15B71822-8D00-4BE7-85A2-A1025D78D9DB}"/>
              </a:ext>
            </a:extLst>
          </p:cNvPr>
          <p:cNvSpPr txBox="1"/>
          <p:nvPr/>
        </p:nvSpPr>
        <p:spPr>
          <a:xfrm>
            <a:off x="2228133" y="4814693"/>
            <a:ext cx="1907446"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Non-EORA elderly</a:t>
            </a:r>
            <a:endParaRPr lang="ja-JP" altLang="en-US" sz="1600" dirty="0">
              <a:latin typeface="Arial" panose="020B0604020202020204" pitchFamily="34" charset="0"/>
              <a:cs typeface="Arial" panose="020B0604020202020204" pitchFamily="34" charset="0"/>
            </a:endParaRPr>
          </a:p>
        </p:txBody>
      </p:sp>
      <p:cxnSp>
        <p:nvCxnSpPr>
          <p:cNvPr id="18" name="直線コネクタ 17">
            <a:extLst>
              <a:ext uri="{FF2B5EF4-FFF2-40B4-BE49-F238E27FC236}">
                <a16:creationId xmlns:a16="http://schemas.microsoft.com/office/drawing/2014/main" id="{F3FFF99D-CA52-40ED-A68C-77107103BFAB}"/>
              </a:ext>
            </a:extLst>
          </p:cNvPr>
          <p:cNvCxnSpPr>
            <a:cxnSpLocks/>
          </p:cNvCxnSpPr>
          <p:nvPr/>
        </p:nvCxnSpPr>
        <p:spPr>
          <a:xfrm>
            <a:off x="5761238" y="4709721"/>
            <a:ext cx="320373" cy="0"/>
          </a:xfrm>
          <a:prstGeom prst="line">
            <a:avLst/>
          </a:prstGeom>
          <a:ln w="19050"/>
        </p:spPr>
        <p:style>
          <a:lnRef idx="1">
            <a:schemeClr val="dk1"/>
          </a:lnRef>
          <a:fillRef idx="0">
            <a:schemeClr val="dk1"/>
          </a:fillRef>
          <a:effectRef idx="0">
            <a:schemeClr val="dk1"/>
          </a:effectRef>
          <a:fontRef idx="minor">
            <a:schemeClr val="tx1"/>
          </a:fontRef>
        </p:style>
      </p:cxnSp>
      <p:sp>
        <p:nvSpPr>
          <p:cNvPr id="19" name="テキスト ボックス 2">
            <a:extLst>
              <a:ext uri="{FF2B5EF4-FFF2-40B4-BE49-F238E27FC236}">
                <a16:creationId xmlns:a16="http://schemas.microsoft.com/office/drawing/2014/main" id="{6FEDE94F-CB87-4EAC-87A2-8564A8CE2C27}"/>
              </a:ext>
            </a:extLst>
          </p:cNvPr>
          <p:cNvSpPr txBox="1"/>
          <p:nvPr/>
        </p:nvSpPr>
        <p:spPr>
          <a:xfrm>
            <a:off x="6049996" y="4518568"/>
            <a:ext cx="1383000"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EORA</a:t>
            </a:r>
            <a:endParaRPr lang="ja-JP" altLang="en-US" sz="1600" dirty="0">
              <a:latin typeface="Arial" panose="020B0604020202020204" pitchFamily="34" charset="0"/>
              <a:cs typeface="Arial" panose="020B0604020202020204" pitchFamily="34" charset="0"/>
            </a:endParaRPr>
          </a:p>
        </p:txBody>
      </p:sp>
      <p:cxnSp>
        <p:nvCxnSpPr>
          <p:cNvPr id="20" name="直線コネクタ 19">
            <a:extLst>
              <a:ext uri="{FF2B5EF4-FFF2-40B4-BE49-F238E27FC236}">
                <a16:creationId xmlns:a16="http://schemas.microsoft.com/office/drawing/2014/main" id="{C7FE137B-524A-4260-A092-5C12EE2D00F4}"/>
              </a:ext>
            </a:extLst>
          </p:cNvPr>
          <p:cNvCxnSpPr>
            <a:cxnSpLocks/>
          </p:cNvCxnSpPr>
          <p:nvPr/>
        </p:nvCxnSpPr>
        <p:spPr>
          <a:xfrm>
            <a:off x="5739850" y="5025215"/>
            <a:ext cx="320373"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21" name="テキスト ボックス 2">
            <a:extLst>
              <a:ext uri="{FF2B5EF4-FFF2-40B4-BE49-F238E27FC236}">
                <a16:creationId xmlns:a16="http://schemas.microsoft.com/office/drawing/2014/main" id="{E6616BB1-3399-4DB7-9671-33E990BA742D}"/>
              </a:ext>
            </a:extLst>
          </p:cNvPr>
          <p:cNvSpPr txBox="1"/>
          <p:nvPr/>
        </p:nvSpPr>
        <p:spPr>
          <a:xfrm>
            <a:off x="6028608" y="4834062"/>
            <a:ext cx="1907446"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Non-EORA elderly</a:t>
            </a:r>
            <a:endParaRPr lang="ja-JP" altLang="en-US" sz="1600" dirty="0">
              <a:latin typeface="Arial" panose="020B0604020202020204" pitchFamily="34" charset="0"/>
              <a:cs typeface="Arial" panose="020B0604020202020204" pitchFamily="34" charset="0"/>
            </a:endParaRPr>
          </a:p>
        </p:txBody>
      </p:sp>
      <p:cxnSp>
        <p:nvCxnSpPr>
          <p:cNvPr id="22" name="直線コネクタ 21">
            <a:extLst>
              <a:ext uri="{FF2B5EF4-FFF2-40B4-BE49-F238E27FC236}">
                <a16:creationId xmlns:a16="http://schemas.microsoft.com/office/drawing/2014/main" id="{3C4B509C-EBBE-4465-8DD3-997ADB257711}"/>
              </a:ext>
            </a:extLst>
          </p:cNvPr>
          <p:cNvCxnSpPr>
            <a:cxnSpLocks/>
          </p:cNvCxnSpPr>
          <p:nvPr/>
        </p:nvCxnSpPr>
        <p:spPr>
          <a:xfrm>
            <a:off x="9642351" y="4709721"/>
            <a:ext cx="320373" cy="0"/>
          </a:xfrm>
          <a:prstGeom prst="line">
            <a:avLst/>
          </a:prstGeom>
          <a:ln w="19050"/>
        </p:spPr>
        <p:style>
          <a:lnRef idx="1">
            <a:schemeClr val="dk1"/>
          </a:lnRef>
          <a:fillRef idx="0">
            <a:schemeClr val="dk1"/>
          </a:fillRef>
          <a:effectRef idx="0">
            <a:schemeClr val="dk1"/>
          </a:effectRef>
          <a:fontRef idx="minor">
            <a:schemeClr val="tx1"/>
          </a:fontRef>
        </p:style>
      </p:cxnSp>
      <p:sp>
        <p:nvSpPr>
          <p:cNvPr id="23" name="テキスト ボックス 2">
            <a:extLst>
              <a:ext uri="{FF2B5EF4-FFF2-40B4-BE49-F238E27FC236}">
                <a16:creationId xmlns:a16="http://schemas.microsoft.com/office/drawing/2014/main" id="{AD93E0C0-C489-4DE1-AD02-851637AA3001}"/>
              </a:ext>
            </a:extLst>
          </p:cNvPr>
          <p:cNvSpPr txBox="1"/>
          <p:nvPr/>
        </p:nvSpPr>
        <p:spPr>
          <a:xfrm>
            <a:off x="9931109" y="4518568"/>
            <a:ext cx="1383000"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EORA</a:t>
            </a:r>
            <a:endParaRPr lang="ja-JP" altLang="en-US" sz="1600" dirty="0">
              <a:latin typeface="Arial" panose="020B0604020202020204" pitchFamily="34" charset="0"/>
              <a:cs typeface="Arial" panose="020B0604020202020204" pitchFamily="34" charset="0"/>
            </a:endParaRPr>
          </a:p>
        </p:txBody>
      </p:sp>
      <p:cxnSp>
        <p:nvCxnSpPr>
          <p:cNvPr id="24" name="直線コネクタ 23">
            <a:extLst>
              <a:ext uri="{FF2B5EF4-FFF2-40B4-BE49-F238E27FC236}">
                <a16:creationId xmlns:a16="http://schemas.microsoft.com/office/drawing/2014/main" id="{A12ACE51-93E4-4A1F-94E8-FAC423539A28}"/>
              </a:ext>
            </a:extLst>
          </p:cNvPr>
          <p:cNvCxnSpPr>
            <a:cxnSpLocks/>
          </p:cNvCxnSpPr>
          <p:nvPr/>
        </p:nvCxnSpPr>
        <p:spPr>
          <a:xfrm>
            <a:off x="9620963" y="5025215"/>
            <a:ext cx="320373" cy="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25" name="テキスト ボックス 2">
            <a:extLst>
              <a:ext uri="{FF2B5EF4-FFF2-40B4-BE49-F238E27FC236}">
                <a16:creationId xmlns:a16="http://schemas.microsoft.com/office/drawing/2014/main" id="{2DB5CC74-43E5-4553-AC6D-7663ABE08F22}"/>
              </a:ext>
            </a:extLst>
          </p:cNvPr>
          <p:cNvSpPr txBox="1"/>
          <p:nvPr/>
        </p:nvSpPr>
        <p:spPr>
          <a:xfrm>
            <a:off x="9909721" y="4834062"/>
            <a:ext cx="1907446" cy="4317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Non-EORA elderly</a:t>
            </a:r>
            <a:endParaRPr lang="ja-JP" altLang="en-US" sz="16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64EE7E36-355A-4ACE-98C7-3FD44F9B25E4}"/>
              </a:ext>
            </a:extLst>
          </p:cNvPr>
          <p:cNvSpPr txBox="1"/>
          <p:nvPr/>
        </p:nvSpPr>
        <p:spPr>
          <a:xfrm>
            <a:off x="1153428" y="3141689"/>
            <a:ext cx="5588068"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CDAI:</a:t>
            </a:r>
            <a:r>
              <a:rPr kumimoji="1"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C</a:t>
            </a:r>
            <a:r>
              <a:rPr kumimoji="1" lang="en-US" altLang="ja-JP" sz="1400" dirty="0">
                <a:latin typeface="Arial" panose="020B0604020202020204" pitchFamily="34" charset="0"/>
                <a:cs typeface="Arial" panose="020B0604020202020204" pitchFamily="34" charset="0"/>
              </a:rPr>
              <a:t>linical</a:t>
            </a:r>
            <a:r>
              <a:rPr kumimoji="1"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D</a:t>
            </a:r>
            <a:r>
              <a:rPr kumimoji="1" lang="en-US" altLang="ja-JP" sz="1400" dirty="0">
                <a:latin typeface="Arial" panose="020B0604020202020204" pitchFamily="34" charset="0"/>
                <a:cs typeface="Arial" panose="020B0604020202020204" pitchFamily="34" charset="0"/>
              </a:rPr>
              <a:t>isease </a:t>
            </a:r>
            <a:r>
              <a:rPr lang="en-US" altLang="ja-JP" sz="1400" dirty="0">
                <a:latin typeface="Arial" panose="020B0604020202020204" pitchFamily="34" charset="0"/>
                <a:cs typeface="Arial" panose="020B0604020202020204" pitchFamily="34" charset="0"/>
              </a:rPr>
              <a:t>A</a:t>
            </a:r>
            <a:r>
              <a:rPr kumimoji="1" lang="en-US" altLang="ja-JP" sz="1400" dirty="0">
                <a:latin typeface="Arial" panose="020B0604020202020204" pitchFamily="34" charset="0"/>
                <a:cs typeface="Arial" panose="020B0604020202020204" pitchFamily="34" charset="0"/>
              </a:rPr>
              <a:t>ctivity </a:t>
            </a:r>
            <a:r>
              <a:rPr lang="en-US" altLang="ja-JP" sz="1400" dirty="0">
                <a:latin typeface="Arial" panose="020B0604020202020204" pitchFamily="34" charset="0"/>
                <a:cs typeface="Arial" panose="020B0604020202020204" pitchFamily="34" charset="0"/>
              </a:rPr>
              <a:t>I</a:t>
            </a:r>
            <a:r>
              <a:rPr kumimoji="1" lang="en-US" altLang="ja-JP" sz="1400" dirty="0">
                <a:latin typeface="Arial" panose="020B0604020202020204" pitchFamily="34" charset="0"/>
                <a:cs typeface="Arial" panose="020B0604020202020204" pitchFamily="34" charset="0"/>
              </a:rPr>
              <a:t>ndex</a:t>
            </a:r>
            <a:endParaRPr kumimoji="1" lang="ja-JP" altLang="en-US" sz="14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48148598-9711-4ACC-BD6B-F7E40174548A}"/>
              </a:ext>
            </a:extLst>
          </p:cNvPr>
          <p:cNvSpPr txBox="1"/>
          <p:nvPr/>
        </p:nvSpPr>
        <p:spPr>
          <a:xfrm>
            <a:off x="2106712" y="5538719"/>
            <a:ext cx="852709" cy="369332"/>
          </a:xfrm>
          <a:prstGeom prst="rect">
            <a:avLst/>
          </a:prstGeom>
          <a:noFill/>
        </p:spPr>
        <p:txBody>
          <a:bodyPr wrap="square" rtlCol="0">
            <a:spAutoFit/>
          </a:bodyPr>
          <a:lstStyle/>
          <a:p>
            <a:pPr algn="ctr"/>
            <a:r>
              <a:rPr lang="en-US" altLang="ja-JP" dirty="0">
                <a:latin typeface="Arial" panose="020B0604020202020204" pitchFamily="34" charset="0"/>
                <a:cs typeface="Arial" panose="020B0604020202020204" pitchFamily="34" charset="0"/>
              </a:rPr>
              <a:t>W</a:t>
            </a:r>
            <a:r>
              <a:rPr kumimoji="1" lang="en-US" altLang="ja-JP" dirty="0">
                <a:latin typeface="Arial" panose="020B0604020202020204" pitchFamily="34" charset="0"/>
                <a:cs typeface="Arial" panose="020B0604020202020204" pitchFamily="34" charset="0"/>
              </a:rPr>
              <a:t>eek</a:t>
            </a:r>
          </a:p>
        </p:txBody>
      </p:sp>
      <p:sp>
        <p:nvSpPr>
          <p:cNvPr id="28" name="テキスト ボックス 27">
            <a:extLst>
              <a:ext uri="{FF2B5EF4-FFF2-40B4-BE49-F238E27FC236}">
                <a16:creationId xmlns:a16="http://schemas.microsoft.com/office/drawing/2014/main" id="{7A5BB856-4CBC-4768-A219-610BECA0A0C3}"/>
              </a:ext>
            </a:extLst>
          </p:cNvPr>
          <p:cNvSpPr txBox="1"/>
          <p:nvPr/>
        </p:nvSpPr>
        <p:spPr>
          <a:xfrm>
            <a:off x="5948654" y="5543942"/>
            <a:ext cx="852709" cy="369332"/>
          </a:xfrm>
          <a:prstGeom prst="rect">
            <a:avLst/>
          </a:prstGeom>
          <a:noFill/>
        </p:spPr>
        <p:txBody>
          <a:bodyPr wrap="square" rtlCol="0">
            <a:spAutoFit/>
          </a:bodyPr>
          <a:lstStyle/>
          <a:p>
            <a:pPr algn="ctr"/>
            <a:r>
              <a:rPr lang="en-US" altLang="ja-JP" dirty="0">
                <a:latin typeface="Arial" panose="020B0604020202020204" pitchFamily="34" charset="0"/>
                <a:cs typeface="Arial" panose="020B0604020202020204" pitchFamily="34" charset="0"/>
              </a:rPr>
              <a:t>W</a:t>
            </a:r>
            <a:r>
              <a:rPr kumimoji="1" lang="en-US" altLang="ja-JP" dirty="0">
                <a:latin typeface="Arial" panose="020B0604020202020204" pitchFamily="34" charset="0"/>
                <a:cs typeface="Arial" panose="020B0604020202020204" pitchFamily="34" charset="0"/>
              </a:rPr>
              <a:t>eek</a:t>
            </a:r>
          </a:p>
        </p:txBody>
      </p:sp>
      <p:sp>
        <p:nvSpPr>
          <p:cNvPr id="29" name="テキスト ボックス 28">
            <a:extLst>
              <a:ext uri="{FF2B5EF4-FFF2-40B4-BE49-F238E27FC236}">
                <a16:creationId xmlns:a16="http://schemas.microsoft.com/office/drawing/2014/main" id="{2B0A8996-B7E4-4069-906B-8370222512E2}"/>
              </a:ext>
            </a:extLst>
          </p:cNvPr>
          <p:cNvSpPr txBox="1"/>
          <p:nvPr/>
        </p:nvSpPr>
        <p:spPr>
          <a:xfrm>
            <a:off x="9851155" y="5538401"/>
            <a:ext cx="852709" cy="369332"/>
          </a:xfrm>
          <a:prstGeom prst="rect">
            <a:avLst/>
          </a:prstGeom>
          <a:noFill/>
        </p:spPr>
        <p:txBody>
          <a:bodyPr wrap="square" rtlCol="0">
            <a:spAutoFit/>
          </a:bodyPr>
          <a:lstStyle/>
          <a:p>
            <a:pPr algn="ctr"/>
            <a:r>
              <a:rPr lang="en-US" altLang="ja-JP" dirty="0">
                <a:latin typeface="Arial" panose="020B0604020202020204" pitchFamily="34" charset="0"/>
                <a:cs typeface="Arial" panose="020B0604020202020204" pitchFamily="34" charset="0"/>
              </a:rPr>
              <a:t>W</a:t>
            </a:r>
            <a:r>
              <a:rPr kumimoji="1" lang="en-US" altLang="ja-JP" dirty="0">
                <a:latin typeface="Arial" panose="020B0604020202020204" pitchFamily="34" charset="0"/>
                <a:cs typeface="Arial" panose="020B0604020202020204" pitchFamily="34" charset="0"/>
              </a:rPr>
              <a:t>eek</a:t>
            </a:r>
          </a:p>
        </p:txBody>
      </p:sp>
      <p:sp>
        <p:nvSpPr>
          <p:cNvPr id="2" name="タイトル 1">
            <a:extLst>
              <a:ext uri="{FF2B5EF4-FFF2-40B4-BE49-F238E27FC236}">
                <a16:creationId xmlns:a16="http://schemas.microsoft.com/office/drawing/2014/main" id="{818CFB1A-3E81-4A0B-BD25-8A65E4808424}"/>
              </a:ext>
            </a:extLst>
          </p:cNvPr>
          <p:cNvSpPr>
            <a:spLocks noGrp="1"/>
          </p:cNvSpPr>
          <p:nvPr>
            <p:ph type="title"/>
          </p:nvPr>
        </p:nvSpPr>
        <p:spPr/>
        <p:txBody>
          <a:bodyPr>
            <a:normAutofit fontScale="90000"/>
          </a:bodyPr>
          <a:lstStyle/>
          <a:p>
            <a:r>
              <a:rPr lang="ja-JP" altLang="en-US" dirty="0"/>
              <a:t>薬の効き方のパターンにも差がない（</a:t>
            </a:r>
            <a:r>
              <a:rPr lang="en-US" altLang="ja-JP" dirty="0"/>
              <a:t>Latent</a:t>
            </a:r>
            <a:r>
              <a:rPr lang="ja-JP" altLang="en-US" dirty="0"/>
              <a:t> </a:t>
            </a:r>
            <a:r>
              <a:rPr lang="en-US" altLang="ja-JP" dirty="0"/>
              <a:t>Class</a:t>
            </a:r>
            <a:r>
              <a:rPr lang="ja-JP" altLang="en-US" dirty="0"/>
              <a:t>解析）</a:t>
            </a:r>
          </a:p>
        </p:txBody>
      </p:sp>
      <p:sp>
        <p:nvSpPr>
          <p:cNvPr id="4" name="テキスト ボックス 3">
            <a:extLst>
              <a:ext uri="{FF2B5EF4-FFF2-40B4-BE49-F238E27FC236}">
                <a16:creationId xmlns:a16="http://schemas.microsoft.com/office/drawing/2014/main" id="{C75F8C78-BEDF-2910-A0AC-ABEADCA610B9}"/>
              </a:ext>
            </a:extLst>
          </p:cNvPr>
          <p:cNvSpPr txBox="1"/>
          <p:nvPr/>
        </p:nvSpPr>
        <p:spPr>
          <a:xfrm>
            <a:off x="2362200" y="6382186"/>
            <a:ext cx="8627713" cy="338554"/>
          </a:xfrm>
          <a:prstGeom prst="rect">
            <a:avLst/>
          </a:prstGeom>
          <a:noFill/>
        </p:spPr>
        <p:txBody>
          <a:bodyPr wrap="square">
            <a:spAutoFit/>
          </a:bodyPr>
          <a:lstStyle/>
          <a:p>
            <a:pPr algn="r"/>
            <a:r>
              <a:rPr lang="en-US" altLang="ja-JP" sz="1600" b="0" i="0" dirty="0">
                <a:solidFill>
                  <a:srgbClr val="212121"/>
                </a:solidFill>
                <a:effectLst/>
                <a:latin typeface="Times New Roman" panose="02020603050405020304" pitchFamily="18" charset="0"/>
                <a:cs typeface="Times New Roman" panose="02020603050405020304" pitchFamily="18" charset="0"/>
              </a:rPr>
              <a:t>Ochi S, </a:t>
            </a:r>
            <a:r>
              <a:rPr lang="en-US" altLang="ja-JP" sz="1600" dirty="0">
                <a:solidFill>
                  <a:srgbClr val="212121"/>
                </a:solidFill>
                <a:latin typeface="Times New Roman" panose="02020603050405020304" pitchFamily="18" charset="0"/>
                <a:cs typeface="Times New Roman" panose="02020603050405020304" pitchFamily="18" charset="0"/>
              </a:rPr>
              <a:t>et al</a:t>
            </a:r>
            <a:r>
              <a:rPr lang="en-US" altLang="ja-JP" sz="1600" b="0" i="0" dirty="0">
                <a:solidFill>
                  <a:srgbClr val="212121"/>
                </a:solidFill>
                <a:effectLst/>
                <a:latin typeface="Times New Roman" panose="02020603050405020304" pitchFamily="18" charset="0"/>
                <a:cs typeface="Times New Roman" panose="02020603050405020304" pitchFamily="18" charset="0"/>
              </a:rPr>
              <a:t>. J </a:t>
            </a:r>
            <a:r>
              <a:rPr lang="en-US" altLang="ja-JP" sz="1600" b="0" i="0" dirty="0" err="1">
                <a:solidFill>
                  <a:srgbClr val="212121"/>
                </a:solidFill>
                <a:effectLst/>
                <a:latin typeface="Times New Roman" panose="02020603050405020304" pitchFamily="18" charset="0"/>
                <a:cs typeface="Times New Roman" panose="02020603050405020304" pitchFamily="18" charset="0"/>
              </a:rPr>
              <a:t>Rheumatol</a:t>
            </a:r>
            <a:r>
              <a:rPr lang="en-US" altLang="ja-JP" sz="1600" b="0" i="0" dirty="0">
                <a:solidFill>
                  <a:srgbClr val="212121"/>
                </a:solidFill>
                <a:effectLst/>
                <a:latin typeface="Times New Roman" panose="02020603050405020304" pitchFamily="18" charset="0"/>
                <a:cs typeface="Times New Roman" panose="02020603050405020304" pitchFamily="18" charset="0"/>
              </a:rPr>
              <a:t>. 2021 Feb 15:jrheum.201135. </a:t>
            </a:r>
            <a:r>
              <a:rPr lang="en-US" altLang="ja-JP" sz="1600" b="0" i="0" dirty="0" err="1">
                <a:solidFill>
                  <a:srgbClr val="212121"/>
                </a:solidFill>
                <a:effectLst/>
                <a:latin typeface="Times New Roman" panose="02020603050405020304" pitchFamily="18" charset="0"/>
                <a:cs typeface="Times New Roman" panose="02020603050405020304" pitchFamily="18" charset="0"/>
              </a:rPr>
              <a:t>doi</a:t>
            </a:r>
            <a:r>
              <a:rPr lang="en-US" altLang="ja-JP" sz="1600" b="0" i="0" dirty="0">
                <a:solidFill>
                  <a:srgbClr val="212121"/>
                </a:solidFill>
                <a:effectLst/>
                <a:latin typeface="Times New Roman" panose="02020603050405020304" pitchFamily="18" charset="0"/>
                <a:cs typeface="Times New Roman" panose="02020603050405020304" pitchFamily="18" charset="0"/>
              </a:rPr>
              <a:t>: 10.3899/jrheum.201135. </a:t>
            </a:r>
            <a:endParaRPr lang="ja-JP" altLang="en-US" sz="1600" dirty="0">
              <a:latin typeface="Times New Roman" panose="02020603050405020304" pitchFamily="18" charset="0"/>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60EBF840-7B24-4245-44C0-C665DFB35F4F}"/>
              </a:ext>
            </a:extLst>
          </p:cNvPr>
          <p:cNvSpPr>
            <a:spLocks noGrp="1"/>
          </p:cNvSpPr>
          <p:nvPr>
            <p:ph type="sldNum" sz="quarter" idx="12"/>
          </p:nvPr>
        </p:nvSpPr>
        <p:spPr/>
        <p:txBody>
          <a:bodyPr/>
          <a:lstStyle/>
          <a:p>
            <a:fld id="{AC4633CD-C271-4A9B-9F5A-80CE91DFE489}" type="slidenum">
              <a:rPr kumimoji="1" lang="ja-JP" altLang="en-US" smtClean="0"/>
              <a:t>25</a:t>
            </a:fld>
            <a:endParaRPr kumimoji="1" lang="ja-JP" altLang="en-US"/>
          </a:p>
        </p:txBody>
      </p:sp>
    </p:spTree>
    <p:extLst>
      <p:ext uri="{BB962C8B-B14F-4D97-AF65-F5344CB8AC3E}">
        <p14:creationId xmlns:p14="http://schemas.microsoft.com/office/powerpoint/2010/main" val="282199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E8934-EB57-4DA6-92D7-8D22545DC5C2}"/>
              </a:ext>
            </a:extLst>
          </p:cNvPr>
          <p:cNvSpPr>
            <a:spLocks noGrp="1"/>
          </p:cNvSpPr>
          <p:nvPr>
            <p:ph type="title"/>
          </p:nvPr>
        </p:nvSpPr>
        <p:spPr/>
        <p:txBody>
          <a:bodyPr/>
          <a:lstStyle/>
          <a:p>
            <a:r>
              <a:rPr lang="ja-JP" altLang="en-US" dirty="0"/>
              <a:t>研究に一番大切なもの</a:t>
            </a:r>
            <a:endParaRPr kumimoji="1" lang="ja-JP" altLang="en-US" dirty="0"/>
          </a:p>
        </p:txBody>
      </p:sp>
      <p:sp>
        <p:nvSpPr>
          <p:cNvPr id="3" name="コンテンツ プレースホルダー 2">
            <a:extLst>
              <a:ext uri="{FF2B5EF4-FFF2-40B4-BE49-F238E27FC236}">
                <a16:creationId xmlns:a16="http://schemas.microsoft.com/office/drawing/2014/main" id="{B540DF9C-E5FC-4D01-9E37-5F87CF224BCB}"/>
              </a:ext>
            </a:extLst>
          </p:cNvPr>
          <p:cNvSpPr>
            <a:spLocks noGrp="1"/>
          </p:cNvSpPr>
          <p:nvPr>
            <p:ph idx="1"/>
          </p:nvPr>
        </p:nvSpPr>
        <p:spPr>
          <a:xfrm>
            <a:off x="838199" y="1013125"/>
            <a:ext cx="8557413" cy="5232400"/>
          </a:xfrm>
        </p:spPr>
        <p:txBody>
          <a:bodyPr>
            <a:normAutofit/>
          </a:bodyPr>
          <a:lstStyle/>
          <a:p>
            <a:pPr>
              <a:lnSpc>
                <a:spcPct val="100000"/>
              </a:lnSpc>
              <a:spcBef>
                <a:spcPts val="0"/>
              </a:spcBef>
            </a:pPr>
            <a:r>
              <a:rPr kumimoji="1" lang="ja-JP" altLang="en-US" dirty="0"/>
              <a:t>アンケート調査の解析</a:t>
            </a:r>
            <a:endParaRPr kumimoji="1" lang="en-US" altLang="ja-JP" dirty="0"/>
          </a:p>
          <a:p>
            <a:pPr lvl="1">
              <a:lnSpc>
                <a:spcPct val="100000"/>
              </a:lnSpc>
              <a:spcBef>
                <a:spcPts val="0"/>
              </a:spcBef>
            </a:pPr>
            <a:r>
              <a:rPr kumimoji="1" lang="ja-JP" altLang="en-US" dirty="0"/>
              <a:t>被災地の病院のスタッフ人数と患者人数の変化</a:t>
            </a:r>
            <a:endParaRPr kumimoji="1" lang="en-US" altLang="ja-JP" dirty="0"/>
          </a:p>
          <a:p>
            <a:pPr lvl="1">
              <a:lnSpc>
                <a:spcPct val="100000"/>
              </a:lnSpc>
              <a:spcBef>
                <a:spcPts val="0"/>
              </a:spcBef>
            </a:pPr>
            <a:r>
              <a:rPr lang="ja-JP" altLang="en-US" dirty="0"/>
              <a:t>全国の病院の災害対策状況</a:t>
            </a:r>
            <a:endParaRPr lang="en-US" altLang="ja-JP" dirty="0"/>
          </a:p>
          <a:p>
            <a:pPr lvl="1">
              <a:lnSpc>
                <a:spcPct val="100000"/>
              </a:lnSpc>
              <a:spcBef>
                <a:spcPts val="0"/>
              </a:spcBef>
            </a:pPr>
            <a:r>
              <a:rPr kumimoji="1" lang="ja-JP" altLang="en-US" dirty="0"/>
              <a:t>被災地のクリニック被害の状況</a:t>
            </a:r>
            <a:endParaRPr kumimoji="1" lang="en-US" altLang="ja-JP" dirty="0"/>
          </a:p>
          <a:p>
            <a:pPr lvl="1">
              <a:lnSpc>
                <a:spcPct val="100000"/>
              </a:lnSpc>
              <a:spcBef>
                <a:spcPts val="0"/>
              </a:spcBef>
            </a:pPr>
            <a:r>
              <a:rPr kumimoji="1" lang="ja-JP" altLang="en-US" dirty="0"/>
              <a:t>新型コロナウイルス感染と日常生活との関連</a:t>
            </a:r>
            <a:endParaRPr kumimoji="1" lang="en-US" altLang="ja-JP" dirty="0"/>
          </a:p>
          <a:p>
            <a:pPr>
              <a:lnSpc>
                <a:spcPct val="100000"/>
              </a:lnSpc>
              <a:spcBef>
                <a:spcPts val="0"/>
              </a:spcBef>
            </a:pPr>
            <a:r>
              <a:rPr kumimoji="1" lang="ja-JP" altLang="en-US" dirty="0"/>
              <a:t>系統的レビュー</a:t>
            </a:r>
            <a:endParaRPr kumimoji="1" lang="en-US" altLang="ja-JP" dirty="0"/>
          </a:p>
          <a:p>
            <a:pPr lvl="1">
              <a:lnSpc>
                <a:spcPct val="100000"/>
              </a:lnSpc>
              <a:spcBef>
                <a:spcPts val="0"/>
              </a:spcBef>
            </a:pPr>
            <a:r>
              <a:rPr lang="ja-JP" altLang="en-US" dirty="0"/>
              <a:t>災害時に内服薬を失うことのインパクト</a:t>
            </a:r>
            <a:endParaRPr lang="en-US" altLang="ja-JP" dirty="0"/>
          </a:p>
          <a:p>
            <a:pPr lvl="1">
              <a:lnSpc>
                <a:spcPct val="100000"/>
              </a:lnSpc>
              <a:spcBef>
                <a:spcPts val="0"/>
              </a:spcBef>
            </a:pPr>
            <a:r>
              <a:rPr kumimoji="1" lang="ja-JP" altLang="en-US" dirty="0"/>
              <a:t>福島第一原発事故後の病院被害</a:t>
            </a:r>
            <a:endParaRPr kumimoji="1" lang="en-US" altLang="ja-JP" dirty="0"/>
          </a:p>
          <a:p>
            <a:pPr>
              <a:lnSpc>
                <a:spcPct val="100000"/>
              </a:lnSpc>
              <a:spcBef>
                <a:spcPts val="0"/>
              </a:spcBef>
            </a:pPr>
            <a:r>
              <a:rPr lang="ja-JP" altLang="en-US" dirty="0"/>
              <a:t>データベース解析</a:t>
            </a:r>
            <a:endParaRPr lang="en-US" altLang="ja-JP" dirty="0"/>
          </a:p>
          <a:p>
            <a:pPr lvl="1">
              <a:lnSpc>
                <a:spcPct val="100000"/>
              </a:lnSpc>
              <a:spcBef>
                <a:spcPts val="0"/>
              </a:spcBef>
            </a:pPr>
            <a:r>
              <a:rPr lang="ja-JP" altLang="en-US" dirty="0"/>
              <a:t>産業医大の関節リウマチデータベースを用いた解析</a:t>
            </a:r>
            <a:endParaRPr lang="en-US" altLang="ja-JP" dirty="0"/>
          </a:p>
          <a:p>
            <a:pPr lvl="1">
              <a:lnSpc>
                <a:spcPct val="100000"/>
              </a:lnSpc>
              <a:spcBef>
                <a:spcPts val="0"/>
              </a:spcBef>
            </a:pPr>
            <a:r>
              <a:rPr lang="ja-JP" altLang="en-US" dirty="0"/>
              <a:t>慈恵医大の人間ドックを用いた解析</a:t>
            </a:r>
            <a:endParaRPr lang="en-US" altLang="ja-JP" dirty="0"/>
          </a:p>
        </p:txBody>
      </p:sp>
      <p:sp>
        <p:nvSpPr>
          <p:cNvPr id="4" name="四角形: 角を丸くする 3">
            <a:extLst>
              <a:ext uri="{FF2B5EF4-FFF2-40B4-BE49-F238E27FC236}">
                <a16:creationId xmlns:a16="http://schemas.microsoft.com/office/drawing/2014/main" id="{E65AC7C4-2068-44E6-8551-EE7F3C0CA8CB}"/>
              </a:ext>
            </a:extLst>
          </p:cNvPr>
          <p:cNvSpPr/>
          <p:nvPr/>
        </p:nvSpPr>
        <p:spPr>
          <a:xfrm>
            <a:off x="838199" y="5580000"/>
            <a:ext cx="10515600" cy="72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t>社会医学研究には、「運」「縁」「恩」が欠かせない</a:t>
            </a:r>
            <a:endParaRPr lang="en-GB" altLang="ja-JP" sz="2800" dirty="0"/>
          </a:p>
        </p:txBody>
      </p:sp>
      <p:sp>
        <p:nvSpPr>
          <p:cNvPr id="5" name="四角形: 角を丸くする 4">
            <a:extLst>
              <a:ext uri="{FF2B5EF4-FFF2-40B4-BE49-F238E27FC236}">
                <a16:creationId xmlns:a16="http://schemas.microsoft.com/office/drawing/2014/main" id="{0A1558A6-F882-4659-B788-3C456F15618B}"/>
              </a:ext>
            </a:extLst>
          </p:cNvPr>
          <p:cNvSpPr/>
          <p:nvPr/>
        </p:nvSpPr>
        <p:spPr>
          <a:xfrm>
            <a:off x="7805854" y="1280160"/>
            <a:ext cx="3423424" cy="149253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相馬市</a:t>
            </a:r>
            <a:endParaRPr kumimoji="1" lang="en-US" altLang="ja-JP" sz="2800" dirty="0">
              <a:solidFill>
                <a:schemeClr val="tx1"/>
              </a:solidFill>
            </a:endParaRPr>
          </a:p>
          <a:p>
            <a:pPr algn="ctr"/>
            <a:r>
              <a:rPr lang="ja-JP" altLang="en-US" sz="2800" dirty="0">
                <a:solidFill>
                  <a:schemeClr val="tx1"/>
                </a:solidFill>
              </a:rPr>
              <a:t>国立保健科学院</a:t>
            </a:r>
            <a:endParaRPr lang="en-US" altLang="ja-JP" sz="2800" dirty="0">
              <a:solidFill>
                <a:schemeClr val="tx1"/>
              </a:solidFill>
            </a:endParaRPr>
          </a:p>
          <a:p>
            <a:pPr algn="ctr"/>
            <a:r>
              <a:rPr kumimoji="1" lang="ja-JP" altLang="en-US" sz="2800" dirty="0">
                <a:solidFill>
                  <a:schemeClr val="tx1"/>
                </a:solidFill>
              </a:rPr>
              <a:t>経済産業研究所</a:t>
            </a:r>
          </a:p>
        </p:txBody>
      </p:sp>
      <p:sp>
        <p:nvSpPr>
          <p:cNvPr id="6" name="四角形: 角を丸くする 5">
            <a:extLst>
              <a:ext uri="{FF2B5EF4-FFF2-40B4-BE49-F238E27FC236}">
                <a16:creationId xmlns:a16="http://schemas.microsoft.com/office/drawing/2014/main" id="{4D5D93D4-63BE-4DFB-B248-89106BAAADFF}"/>
              </a:ext>
            </a:extLst>
          </p:cNvPr>
          <p:cNvSpPr/>
          <p:nvPr/>
        </p:nvSpPr>
        <p:spPr>
          <a:xfrm>
            <a:off x="7805854" y="3251150"/>
            <a:ext cx="3423424" cy="5543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恩師の指導</a:t>
            </a:r>
            <a:endParaRPr kumimoji="1" lang="ja-JP" altLang="en-US" sz="2800" dirty="0">
              <a:solidFill>
                <a:schemeClr val="tx1"/>
              </a:solidFill>
            </a:endParaRPr>
          </a:p>
        </p:txBody>
      </p:sp>
      <p:sp>
        <p:nvSpPr>
          <p:cNvPr id="7" name="四角形: 角を丸くする 6">
            <a:extLst>
              <a:ext uri="{FF2B5EF4-FFF2-40B4-BE49-F238E27FC236}">
                <a16:creationId xmlns:a16="http://schemas.microsoft.com/office/drawing/2014/main" id="{F933CF9A-0F80-4D24-BC40-A87C3FE9EE80}"/>
              </a:ext>
            </a:extLst>
          </p:cNvPr>
          <p:cNvSpPr/>
          <p:nvPr/>
        </p:nvSpPr>
        <p:spPr>
          <a:xfrm>
            <a:off x="7805854" y="4453478"/>
            <a:ext cx="3423424" cy="85293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恩師からの紹介</a:t>
            </a:r>
            <a:endParaRPr lang="en-US" altLang="ja-JP" sz="2800" dirty="0">
              <a:solidFill>
                <a:schemeClr val="tx1"/>
              </a:solidFill>
            </a:endParaRPr>
          </a:p>
          <a:p>
            <a:pPr algn="ctr"/>
            <a:r>
              <a:rPr kumimoji="1" lang="ja-JP" altLang="en-US" sz="2800" dirty="0">
                <a:solidFill>
                  <a:schemeClr val="tx1"/>
                </a:solidFill>
              </a:rPr>
              <a:t>技師さんたちの協力</a:t>
            </a:r>
          </a:p>
        </p:txBody>
      </p:sp>
      <p:sp>
        <p:nvSpPr>
          <p:cNvPr id="8" name="スライド番号プレースホルダー 7">
            <a:extLst>
              <a:ext uri="{FF2B5EF4-FFF2-40B4-BE49-F238E27FC236}">
                <a16:creationId xmlns:a16="http://schemas.microsoft.com/office/drawing/2014/main" id="{F04DCBD5-0363-0ACA-2829-9AFDF1A614FC}"/>
              </a:ext>
            </a:extLst>
          </p:cNvPr>
          <p:cNvSpPr>
            <a:spLocks noGrp="1"/>
          </p:cNvSpPr>
          <p:nvPr>
            <p:ph type="sldNum" sz="quarter" idx="12"/>
          </p:nvPr>
        </p:nvSpPr>
        <p:spPr/>
        <p:txBody>
          <a:bodyPr/>
          <a:lstStyle/>
          <a:p>
            <a:fld id="{AC4633CD-C271-4A9B-9F5A-80CE91DFE489}" type="slidenum">
              <a:rPr kumimoji="1" lang="ja-JP" altLang="en-US" smtClean="0"/>
              <a:t>26</a:t>
            </a:fld>
            <a:endParaRPr kumimoji="1" lang="ja-JP" altLang="en-US"/>
          </a:p>
        </p:txBody>
      </p:sp>
    </p:spTree>
    <p:custDataLst>
      <p:tags r:id="rId1"/>
    </p:custDataLst>
    <p:extLst>
      <p:ext uri="{BB962C8B-B14F-4D97-AF65-F5344CB8AC3E}">
        <p14:creationId xmlns:p14="http://schemas.microsoft.com/office/powerpoint/2010/main" val="26964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87A13-F348-5504-8F56-74B2F17E2A84}"/>
              </a:ext>
            </a:extLst>
          </p:cNvPr>
          <p:cNvSpPr>
            <a:spLocks noGrp="1"/>
          </p:cNvSpPr>
          <p:nvPr>
            <p:ph type="title"/>
          </p:nvPr>
        </p:nvSpPr>
        <p:spPr/>
        <p:txBody>
          <a:bodyPr/>
          <a:lstStyle/>
          <a:p>
            <a:r>
              <a:rPr kumimoji="1" lang="ja-JP" altLang="en-US" dirty="0"/>
              <a:t>持参データ</a:t>
            </a:r>
          </a:p>
        </p:txBody>
      </p:sp>
      <p:sp>
        <p:nvSpPr>
          <p:cNvPr id="3" name="コンテンツ プレースホルダー 2">
            <a:extLst>
              <a:ext uri="{FF2B5EF4-FFF2-40B4-BE49-F238E27FC236}">
                <a16:creationId xmlns:a16="http://schemas.microsoft.com/office/drawing/2014/main" id="{EFAC24CA-FE36-CFA3-E375-C00E711E2283}"/>
              </a:ext>
            </a:extLst>
          </p:cNvPr>
          <p:cNvSpPr>
            <a:spLocks noGrp="1"/>
          </p:cNvSpPr>
          <p:nvPr>
            <p:ph idx="1"/>
          </p:nvPr>
        </p:nvSpPr>
        <p:spPr/>
        <p:txBody>
          <a:bodyPr/>
          <a:lstStyle/>
          <a:p>
            <a:r>
              <a:rPr kumimoji="1" lang="ja-JP" altLang="en-US" dirty="0"/>
              <a:t>新型コロナパンデミック中に</a:t>
            </a:r>
            <a:r>
              <a:rPr kumimoji="1" lang="en-US" altLang="ja-JP" dirty="0"/>
              <a:t>2</a:t>
            </a:r>
            <a:r>
              <a:rPr kumimoji="1" lang="ja-JP" altLang="en-US" dirty="0"/>
              <a:t>万人の一般の方に行ったアンケート調査</a:t>
            </a:r>
            <a:endParaRPr kumimoji="1" lang="en-US" altLang="ja-JP" dirty="0"/>
          </a:p>
          <a:p>
            <a:r>
              <a:rPr lang="ja-JP" altLang="en-US" dirty="0"/>
              <a:t>関節リウマチ患者さんのうち新規に生物学的製剤を開始した患者さんのデータベース</a:t>
            </a:r>
            <a:endParaRPr lang="en-US" altLang="ja-JP" dirty="0"/>
          </a:p>
          <a:p>
            <a:r>
              <a:rPr lang="ja-JP" altLang="en-US" dirty="0"/>
              <a:t>健康診断受診者の血清</a:t>
            </a:r>
            <a:r>
              <a:rPr lang="en-US" altLang="ja-JP" dirty="0"/>
              <a:t>25(OH)D</a:t>
            </a:r>
            <a:r>
              <a:rPr lang="ja-JP" altLang="en-US" dirty="0"/>
              <a:t>（ビタミン</a:t>
            </a:r>
            <a:r>
              <a:rPr lang="en-US" altLang="ja-JP" dirty="0"/>
              <a:t>D</a:t>
            </a:r>
            <a:r>
              <a:rPr lang="ja-JP" altLang="en-US" dirty="0"/>
              <a:t>）＋採血データ</a:t>
            </a:r>
            <a:endParaRPr lang="en-US" altLang="ja-JP"/>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87504849-6E83-B72C-60A8-F7AC76A881C9}"/>
              </a:ext>
            </a:extLst>
          </p:cNvPr>
          <p:cNvSpPr>
            <a:spLocks noGrp="1"/>
          </p:cNvSpPr>
          <p:nvPr>
            <p:ph type="sldNum" sz="quarter" idx="12"/>
          </p:nvPr>
        </p:nvSpPr>
        <p:spPr/>
        <p:txBody>
          <a:bodyPr/>
          <a:lstStyle/>
          <a:p>
            <a:fld id="{AC4633CD-C271-4A9B-9F5A-80CE91DFE489}" type="slidenum">
              <a:rPr kumimoji="1" lang="ja-JP" altLang="en-US" smtClean="0"/>
              <a:t>27</a:t>
            </a:fld>
            <a:endParaRPr kumimoji="1" lang="ja-JP" altLang="en-US"/>
          </a:p>
        </p:txBody>
      </p:sp>
    </p:spTree>
    <p:extLst>
      <p:ext uri="{BB962C8B-B14F-4D97-AF65-F5344CB8AC3E}">
        <p14:creationId xmlns:p14="http://schemas.microsoft.com/office/powerpoint/2010/main" val="179037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25018-44FA-C2FF-809F-C82DC3E489EC}"/>
              </a:ext>
            </a:extLst>
          </p:cNvPr>
          <p:cNvSpPr>
            <a:spLocks noGrp="1"/>
          </p:cNvSpPr>
          <p:nvPr>
            <p:ph type="title"/>
          </p:nvPr>
        </p:nvSpPr>
        <p:spPr/>
        <p:txBody>
          <a:bodyPr/>
          <a:lstStyle/>
          <a:p>
            <a:r>
              <a:rPr kumimoji="1" lang="ja-JP" altLang="en-US"/>
              <a:t>まとめかたなどについては渡邉先生の資料の通りで</a:t>
            </a:r>
          </a:p>
        </p:txBody>
      </p:sp>
      <p:sp>
        <p:nvSpPr>
          <p:cNvPr id="3" name="コンテンツ プレースホルダー 2">
            <a:extLst>
              <a:ext uri="{FF2B5EF4-FFF2-40B4-BE49-F238E27FC236}">
                <a16:creationId xmlns:a16="http://schemas.microsoft.com/office/drawing/2014/main" id="{01651FFF-9A54-6480-73E0-051CCD5A70A6}"/>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E8CC1EA-01F1-42C6-76D3-7A814430F612}"/>
              </a:ext>
            </a:extLst>
          </p:cNvPr>
          <p:cNvSpPr>
            <a:spLocks noGrp="1"/>
          </p:cNvSpPr>
          <p:nvPr>
            <p:ph type="sldNum" sz="quarter" idx="12"/>
          </p:nvPr>
        </p:nvSpPr>
        <p:spPr/>
        <p:txBody>
          <a:bodyPr/>
          <a:lstStyle/>
          <a:p>
            <a:fld id="{AC4633CD-C271-4A9B-9F5A-80CE91DFE489}" type="slidenum">
              <a:rPr kumimoji="1" lang="ja-JP" altLang="en-US" smtClean="0"/>
              <a:t>28</a:t>
            </a:fld>
            <a:endParaRPr kumimoji="1" lang="ja-JP" altLang="en-US"/>
          </a:p>
        </p:txBody>
      </p:sp>
    </p:spTree>
    <p:extLst>
      <p:ext uri="{BB962C8B-B14F-4D97-AF65-F5344CB8AC3E}">
        <p14:creationId xmlns:p14="http://schemas.microsoft.com/office/powerpoint/2010/main" val="96217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40435-C8E2-4BC1-6D69-63294945CFF2}"/>
              </a:ext>
            </a:extLst>
          </p:cNvPr>
          <p:cNvSpPr>
            <a:spLocks noGrp="1"/>
          </p:cNvSpPr>
          <p:nvPr>
            <p:ph type="title"/>
          </p:nvPr>
        </p:nvSpPr>
        <p:spPr/>
        <p:txBody>
          <a:bodyPr/>
          <a:lstStyle/>
          <a:p>
            <a:r>
              <a:rPr lang="ja-JP" altLang="en-US" dirty="0"/>
              <a:t>ジャーナリストの目</a:t>
            </a:r>
            <a:endParaRPr lang="en-GB" dirty="0"/>
          </a:p>
        </p:txBody>
      </p:sp>
      <p:sp>
        <p:nvSpPr>
          <p:cNvPr id="3" name="コンテンツ プレースホルダー 2">
            <a:extLst>
              <a:ext uri="{FF2B5EF4-FFF2-40B4-BE49-F238E27FC236}">
                <a16:creationId xmlns:a16="http://schemas.microsoft.com/office/drawing/2014/main" id="{800DD8A2-6868-5962-0874-0A81CA6B32ED}"/>
              </a:ext>
            </a:extLst>
          </p:cNvPr>
          <p:cNvSpPr>
            <a:spLocks noGrp="1"/>
          </p:cNvSpPr>
          <p:nvPr>
            <p:ph idx="1"/>
          </p:nvPr>
        </p:nvSpPr>
        <p:spPr>
          <a:xfrm>
            <a:off x="838200" y="1069474"/>
            <a:ext cx="10515600" cy="4083651"/>
          </a:xfrm>
        </p:spPr>
        <p:txBody>
          <a:bodyPr>
            <a:normAutofit/>
          </a:bodyPr>
          <a:lstStyle/>
          <a:p>
            <a:pPr marL="0" indent="0">
              <a:buNone/>
            </a:pPr>
            <a:r>
              <a:rPr lang="ja-JP" altLang="en-US" dirty="0"/>
              <a:t>留学のご縁で読売新聞　元社会部編集長との出会い</a:t>
            </a:r>
            <a:endParaRPr lang="en-GB" altLang="ja-JP" dirty="0"/>
          </a:p>
          <a:p>
            <a:pPr marL="0" indent="0">
              <a:buNone/>
            </a:pPr>
            <a:r>
              <a:rPr lang="en-GB" dirty="0"/>
              <a:t>	</a:t>
            </a:r>
            <a:r>
              <a:rPr lang="ja-JP" altLang="en-US" dirty="0"/>
              <a:t>→</a:t>
            </a:r>
            <a:r>
              <a:rPr lang="en-US" altLang="ja-JP" dirty="0"/>
              <a:t>2014</a:t>
            </a:r>
            <a:r>
              <a:rPr lang="ja-JP" altLang="en-US" dirty="0"/>
              <a:t>年記者の勉強会で福島の現状をプレゼン</a:t>
            </a:r>
            <a:endParaRPr lang="en-GB" altLang="ja-JP" dirty="0"/>
          </a:p>
          <a:p>
            <a:pPr marL="0" indent="0">
              <a:buNone/>
            </a:pPr>
            <a:r>
              <a:rPr lang="en-GB" dirty="0">
                <a:solidFill>
                  <a:schemeClr val="accent2">
                    <a:lumMod val="50000"/>
                  </a:schemeClr>
                </a:solidFill>
              </a:rPr>
              <a:t>		</a:t>
            </a:r>
            <a:r>
              <a:rPr lang="ja-JP" altLang="en-US" dirty="0">
                <a:solidFill>
                  <a:schemeClr val="accent2">
                    <a:lumMod val="50000"/>
                  </a:schemeClr>
                </a:solidFill>
              </a:rPr>
              <a:t>地域の高齢化、過疎化</a:t>
            </a:r>
            <a:endParaRPr lang="en-GB" dirty="0">
              <a:solidFill>
                <a:schemeClr val="accent2">
                  <a:lumMod val="50000"/>
                </a:schemeClr>
              </a:solidFill>
            </a:endParaRPr>
          </a:p>
          <a:p>
            <a:pPr marL="0" indent="0">
              <a:buNone/>
            </a:pPr>
            <a:r>
              <a:rPr lang="en-GB" altLang="ja-JP" dirty="0">
                <a:solidFill>
                  <a:schemeClr val="accent2">
                    <a:lumMod val="50000"/>
                  </a:schemeClr>
                </a:solidFill>
              </a:rPr>
              <a:t>		</a:t>
            </a:r>
            <a:r>
              <a:rPr lang="ja-JP" altLang="en-US" dirty="0">
                <a:solidFill>
                  <a:schemeClr val="accent2">
                    <a:lumMod val="50000"/>
                  </a:schemeClr>
                </a:solidFill>
              </a:rPr>
              <a:t>糖尿病の増加</a:t>
            </a:r>
            <a:endParaRPr lang="en-GB" altLang="ja-JP" dirty="0">
              <a:solidFill>
                <a:schemeClr val="accent2">
                  <a:lumMod val="50000"/>
                </a:schemeClr>
              </a:solidFill>
            </a:endParaRPr>
          </a:p>
          <a:p>
            <a:pPr marL="0" indent="0">
              <a:buNone/>
            </a:pPr>
            <a:r>
              <a:rPr lang="en-GB" altLang="ja-JP" dirty="0">
                <a:solidFill>
                  <a:schemeClr val="accent2">
                    <a:lumMod val="50000"/>
                  </a:schemeClr>
                </a:solidFill>
              </a:rPr>
              <a:t>		</a:t>
            </a:r>
            <a:r>
              <a:rPr lang="ja-JP" altLang="en-US" dirty="0">
                <a:solidFill>
                  <a:schemeClr val="accent2">
                    <a:lumMod val="50000"/>
                  </a:schemeClr>
                </a:solidFill>
              </a:rPr>
              <a:t>パチンコ依存症の増加</a:t>
            </a:r>
            <a:endParaRPr lang="en-GB" altLang="ja-JP" dirty="0">
              <a:solidFill>
                <a:schemeClr val="accent2">
                  <a:lumMod val="50000"/>
                </a:schemeClr>
              </a:solidFill>
            </a:endParaRPr>
          </a:p>
          <a:p>
            <a:pPr marL="0" indent="0">
              <a:buNone/>
            </a:pPr>
            <a:r>
              <a:rPr lang="en-GB" altLang="ja-JP" dirty="0">
                <a:solidFill>
                  <a:schemeClr val="accent2">
                    <a:lumMod val="50000"/>
                  </a:schemeClr>
                </a:solidFill>
              </a:rPr>
              <a:t>		</a:t>
            </a:r>
            <a:r>
              <a:rPr lang="ja-JP" altLang="en-US" dirty="0">
                <a:solidFill>
                  <a:schemeClr val="accent2">
                    <a:lumMod val="50000"/>
                  </a:schemeClr>
                </a:solidFill>
              </a:rPr>
              <a:t>医療崩壊</a:t>
            </a:r>
            <a:endParaRPr lang="en-US" altLang="ja-JP" dirty="0">
              <a:solidFill>
                <a:schemeClr val="accent2">
                  <a:lumMod val="50000"/>
                </a:schemeClr>
              </a:solidFill>
            </a:endParaRPr>
          </a:p>
          <a:p>
            <a:pPr marL="0" indent="0">
              <a:buNone/>
            </a:pPr>
            <a:r>
              <a:rPr lang="en-US" altLang="ja-JP" dirty="0">
                <a:solidFill>
                  <a:schemeClr val="accent2">
                    <a:lumMod val="50000"/>
                  </a:schemeClr>
                </a:solidFill>
              </a:rPr>
              <a:t>		</a:t>
            </a:r>
            <a:r>
              <a:rPr lang="ja-JP" altLang="en-US" dirty="0">
                <a:solidFill>
                  <a:schemeClr val="accent2">
                    <a:lumMod val="50000"/>
                  </a:schemeClr>
                </a:solidFill>
              </a:rPr>
              <a:t>リスクコミュニケーションの在り方</a:t>
            </a:r>
            <a:endParaRPr lang="en-US" altLang="ja-JP" dirty="0"/>
          </a:p>
        </p:txBody>
      </p:sp>
      <p:sp>
        <p:nvSpPr>
          <p:cNvPr id="4" name="四角形: 角を丸くする 3">
            <a:extLst>
              <a:ext uri="{FF2B5EF4-FFF2-40B4-BE49-F238E27FC236}">
                <a16:creationId xmlns:a16="http://schemas.microsoft.com/office/drawing/2014/main" id="{D22982F2-46BD-D5C3-45BB-C2465D1F3BBC}"/>
              </a:ext>
            </a:extLst>
          </p:cNvPr>
          <p:cNvSpPr/>
          <p:nvPr/>
        </p:nvSpPr>
        <p:spPr>
          <a:xfrm>
            <a:off x="838200" y="5580000"/>
            <a:ext cx="10515600" cy="72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「論文もジャーナル</a:t>
            </a:r>
            <a:r>
              <a:rPr lang="ja-JP" altLang="en-US" sz="2800" dirty="0"/>
              <a:t>だよ</a:t>
            </a:r>
            <a:r>
              <a:rPr kumimoji="1" lang="ja-JP" altLang="en-US" sz="2800" dirty="0"/>
              <a:t>」　➡　自分はジャーナリストなのかもしれない</a:t>
            </a:r>
            <a:endParaRPr kumimoji="1" lang="en-US" altLang="ja-JP" sz="2800" dirty="0"/>
          </a:p>
        </p:txBody>
      </p:sp>
      <p:pic>
        <p:nvPicPr>
          <p:cNvPr id="1026" name="Picture 2" descr="Vol.06 科学と社会の関係深化のために 専門領域を統合し、全体観を社会に届ける「科学コミュニケーター」の役割｜JST  未来の共創に向けた社会との対話・協働の深化｜Department for Promotion of Science in Society, Japan  Science and Technology Agency.">
            <a:extLst>
              <a:ext uri="{FF2B5EF4-FFF2-40B4-BE49-F238E27FC236}">
                <a16:creationId xmlns:a16="http://schemas.microsoft.com/office/drawing/2014/main" id="{2A0CA5A4-4F79-92BC-4187-54AA7ACF0A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20234" y="2194516"/>
            <a:ext cx="1833566" cy="183356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B622B522-EA04-7D38-8CBE-E2BDBDD8D149}"/>
              </a:ext>
            </a:extLst>
          </p:cNvPr>
          <p:cNvSpPr/>
          <p:nvPr/>
        </p:nvSpPr>
        <p:spPr>
          <a:xfrm>
            <a:off x="838200" y="4740290"/>
            <a:ext cx="10515600" cy="72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800" dirty="0"/>
              <a:t>参加した記者　「なんでそんな重要なことが報道されていないんですか？」</a:t>
            </a:r>
            <a:endParaRPr lang="en-GB" altLang="ja-JP" sz="2800" dirty="0"/>
          </a:p>
        </p:txBody>
      </p:sp>
      <p:sp>
        <p:nvSpPr>
          <p:cNvPr id="5" name="スライド番号プレースホルダー 4">
            <a:extLst>
              <a:ext uri="{FF2B5EF4-FFF2-40B4-BE49-F238E27FC236}">
                <a16:creationId xmlns:a16="http://schemas.microsoft.com/office/drawing/2014/main" id="{3206AD98-CA3A-85F7-F2CF-8BF0B3A001CA}"/>
              </a:ext>
            </a:extLst>
          </p:cNvPr>
          <p:cNvSpPr>
            <a:spLocks noGrp="1"/>
          </p:cNvSpPr>
          <p:nvPr>
            <p:ph type="sldNum" sz="quarter" idx="12"/>
          </p:nvPr>
        </p:nvSpPr>
        <p:spPr/>
        <p:txBody>
          <a:bodyPr/>
          <a:lstStyle/>
          <a:p>
            <a:fld id="{AC4633CD-C271-4A9B-9F5A-80CE91DFE489}" type="slidenum">
              <a:rPr kumimoji="1" lang="ja-JP" altLang="en-US" smtClean="0"/>
              <a:t>3</a:t>
            </a:fld>
            <a:endParaRPr kumimoji="1" lang="ja-JP" altLang="en-US"/>
          </a:p>
        </p:txBody>
      </p:sp>
    </p:spTree>
    <p:extLst>
      <p:ext uri="{BB962C8B-B14F-4D97-AF65-F5344CB8AC3E}">
        <p14:creationId xmlns:p14="http://schemas.microsoft.com/office/powerpoint/2010/main" val="27550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3197D-FB5C-450D-AFFF-D78745FC023D}"/>
              </a:ext>
            </a:extLst>
          </p:cNvPr>
          <p:cNvSpPr>
            <a:spLocks noGrp="1"/>
          </p:cNvSpPr>
          <p:nvPr>
            <p:ph type="ctrTitle"/>
          </p:nvPr>
        </p:nvSpPr>
        <p:spPr/>
        <p:txBody>
          <a:bodyPr>
            <a:normAutofit/>
          </a:bodyPr>
          <a:lstStyle/>
          <a:p>
            <a:r>
              <a:rPr lang="ja-JP" altLang="en-US" sz="4400" dirty="0"/>
              <a:t>与えられたものだけで研究するには？</a:t>
            </a:r>
            <a:endParaRPr kumimoji="1" lang="ja-JP" altLang="en-US" sz="4400" dirty="0"/>
          </a:p>
        </p:txBody>
      </p:sp>
      <p:sp>
        <p:nvSpPr>
          <p:cNvPr id="6" name="字幕 5">
            <a:extLst>
              <a:ext uri="{FF2B5EF4-FFF2-40B4-BE49-F238E27FC236}">
                <a16:creationId xmlns:a16="http://schemas.microsoft.com/office/drawing/2014/main" id="{107B74DD-564E-9120-A5EF-30D87F565516}"/>
              </a:ext>
            </a:extLst>
          </p:cNvPr>
          <p:cNvSpPr>
            <a:spLocks noGrp="1"/>
          </p:cNvSpPr>
          <p:nvPr>
            <p:ph type="subTitle" idx="1"/>
          </p:nvPr>
        </p:nvSpPr>
        <p:spPr/>
        <p:txBody>
          <a:bodyPr/>
          <a:lstStyle/>
          <a:p>
            <a:r>
              <a:rPr lang="ja-JP" altLang="en-US" dirty="0"/>
              <a:t>もちろん、王道は</a:t>
            </a:r>
            <a:endParaRPr lang="en-GB" altLang="ja-JP" dirty="0"/>
          </a:p>
          <a:p>
            <a:r>
              <a:rPr lang="ja-JP" altLang="en-US" dirty="0"/>
              <a:t>デザイン➡研究費獲得➡研究</a:t>
            </a:r>
            <a:endParaRPr lang="en-GB" altLang="ja-JP" dirty="0"/>
          </a:p>
        </p:txBody>
      </p:sp>
      <p:sp>
        <p:nvSpPr>
          <p:cNvPr id="3" name="四角形: 角を丸くする 2">
            <a:extLst>
              <a:ext uri="{FF2B5EF4-FFF2-40B4-BE49-F238E27FC236}">
                <a16:creationId xmlns:a16="http://schemas.microsoft.com/office/drawing/2014/main" id="{AA1F1B02-38BB-92F8-1B73-20308844ED37}"/>
              </a:ext>
            </a:extLst>
          </p:cNvPr>
          <p:cNvSpPr/>
          <p:nvPr/>
        </p:nvSpPr>
        <p:spPr>
          <a:xfrm>
            <a:off x="838200" y="5284038"/>
            <a:ext cx="10515600" cy="72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t>その場にあるモノで論文を書いてみよう（主婦の知恵？）</a:t>
            </a:r>
            <a:endParaRPr kumimoji="1" lang="en-GB" altLang="ja-JP" sz="2800" dirty="0"/>
          </a:p>
        </p:txBody>
      </p:sp>
      <p:sp>
        <p:nvSpPr>
          <p:cNvPr id="4" name="スライド番号プレースホルダー 3">
            <a:extLst>
              <a:ext uri="{FF2B5EF4-FFF2-40B4-BE49-F238E27FC236}">
                <a16:creationId xmlns:a16="http://schemas.microsoft.com/office/drawing/2014/main" id="{FA9532A0-FF3F-ADAF-DF35-4781CAEFE24A}"/>
              </a:ext>
            </a:extLst>
          </p:cNvPr>
          <p:cNvSpPr>
            <a:spLocks noGrp="1"/>
          </p:cNvSpPr>
          <p:nvPr>
            <p:ph type="sldNum" sz="quarter" idx="12"/>
          </p:nvPr>
        </p:nvSpPr>
        <p:spPr/>
        <p:txBody>
          <a:bodyPr/>
          <a:lstStyle/>
          <a:p>
            <a:fld id="{AC4633CD-C271-4A9B-9F5A-80CE91DFE489}" type="slidenum">
              <a:rPr kumimoji="1" lang="ja-JP" altLang="en-US" smtClean="0"/>
              <a:t>4</a:t>
            </a:fld>
            <a:endParaRPr kumimoji="1" lang="ja-JP" altLang="en-US"/>
          </a:p>
        </p:txBody>
      </p:sp>
    </p:spTree>
    <p:extLst>
      <p:ext uri="{BB962C8B-B14F-4D97-AF65-F5344CB8AC3E}">
        <p14:creationId xmlns:p14="http://schemas.microsoft.com/office/powerpoint/2010/main" val="15444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D9F7D-622A-4ACF-BEDD-D70AADCCE4CB}"/>
              </a:ext>
            </a:extLst>
          </p:cNvPr>
          <p:cNvSpPr>
            <a:spLocks noGrp="1"/>
          </p:cNvSpPr>
          <p:nvPr>
            <p:ph type="title"/>
          </p:nvPr>
        </p:nvSpPr>
        <p:spPr/>
        <p:txBody>
          <a:bodyPr>
            <a:normAutofit/>
          </a:bodyPr>
          <a:lstStyle/>
          <a:p>
            <a:r>
              <a:rPr kumimoji="1" lang="ja-JP" altLang="en-US" dirty="0"/>
              <a:t>既存データの強み</a:t>
            </a:r>
          </a:p>
        </p:txBody>
      </p:sp>
      <p:sp>
        <p:nvSpPr>
          <p:cNvPr id="4" name="コンテンツ プレースホルダー 2">
            <a:extLst>
              <a:ext uri="{FF2B5EF4-FFF2-40B4-BE49-F238E27FC236}">
                <a16:creationId xmlns:a16="http://schemas.microsoft.com/office/drawing/2014/main" id="{4A60085A-28A6-4F70-8774-56004EC44AA3}"/>
              </a:ext>
            </a:extLst>
          </p:cNvPr>
          <p:cNvSpPr txBox="1">
            <a:spLocks/>
          </p:cNvSpPr>
          <p:nvPr/>
        </p:nvSpPr>
        <p:spPr>
          <a:xfrm>
            <a:off x="838199" y="1087624"/>
            <a:ext cx="10833847" cy="3859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b="1" dirty="0"/>
              <a:t>既に決まった形でデータが集まっている</a:t>
            </a:r>
            <a:endParaRPr lang="en-US" altLang="ja-JP" b="1" dirty="0"/>
          </a:p>
          <a:p>
            <a:pPr marL="0" indent="0">
              <a:lnSpc>
                <a:spcPct val="100000"/>
              </a:lnSpc>
              <a:spcBef>
                <a:spcPts val="0"/>
              </a:spcBef>
              <a:buFont typeface="Arial" panose="020B0604020202020204" pitchFamily="34" charset="0"/>
              <a:buNone/>
            </a:pPr>
            <a:r>
              <a:rPr lang="en-US" altLang="ja-JP" dirty="0"/>
              <a:t>	</a:t>
            </a:r>
            <a:r>
              <a:rPr lang="ja-JP" altLang="en-US" dirty="0"/>
              <a:t>「今、そこにある疑問」に答えることができる</a:t>
            </a:r>
            <a:endParaRPr lang="en-US" altLang="ja-JP" dirty="0">
              <a:solidFill>
                <a:schemeClr val="accent6">
                  <a:lumMod val="50000"/>
                </a:schemeClr>
              </a:solidFill>
            </a:endParaRPr>
          </a:p>
          <a:p>
            <a:pPr marL="0" indent="0">
              <a:lnSpc>
                <a:spcPct val="100000"/>
              </a:lnSpc>
              <a:spcBef>
                <a:spcPts val="0"/>
              </a:spcBef>
              <a:buFont typeface="Arial" panose="020B0604020202020204" pitchFamily="34" charset="0"/>
              <a:buNone/>
            </a:pPr>
            <a:r>
              <a:rPr lang="en-US" altLang="ja-JP" dirty="0">
                <a:solidFill>
                  <a:schemeClr val="accent6">
                    <a:lumMod val="50000"/>
                  </a:schemeClr>
                </a:solidFill>
              </a:rPr>
              <a:t>	</a:t>
            </a:r>
            <a:r>
              <a:rPr lang="ja-JP" altLang="en-US" dirty="0"/>
              <a:t>過去のデータと比較することができる</a:t>
            </a:r>
            <a:endParaRPr lang="en-US" altLang="ja-JP" dirty="0"/>
          </a:p>
        </p:txBody>
      </p:sp>
      <p:sp>
        <p:nvSpPr>
          <p:cNvPr id="11" name="四角形: 角を丸くする 10">
            <a:extLst>
              <a:ext uri="{FF2B5EF4-FFF2-40B4-BE49-F238E27FC236}">
                <a16:creationId xmlns:a16="http://schemas.microsoft.com/office/drawing/2014/main" id="{9EF537E1-6141-404D-9E21-D9F00C3C5496}"/>
              </a:ext>
            </a:extLst>
          </p:cNvPr>
          <p:cNvSpPr/>
          <p:nvPr/>
        </p:nvSpPr>
        <p:spPr>
          <a:xfrm>
            <a:off x="838199" y="5219999"/>
            <a:ext cx="10262510" cy="108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spc="-100" dirty="0"/>
              <a:t>整備された検査情報＋現場視点のリサーチ・クエスチョン</a:t>
            </a:r>
            <a:endParaRPr lang="en-US" altLang="ja-JP" sz="2800" spc="-100" dirty="0"/>
          </a:p>
          <a:p>
            <a:pPr algn="ctr"/>
            <a:r>
              <a:rPr lang="ja-JP" altLang="en-US" sz="3200" spc="-100" dirty="0">
                <a:solidFill>
                  <a:schemeClr val="tx1"/>
                </a:solidFill>
              </a:rPr>
              <a:t>＝即時性・</a:t>
            </a:r>
            <a:r>
              <a:rPr kumimoji="1" lang="ja-JP" altLang="en-US" sz="3200" spc="-100" dirty="0">
                <a:solidFill>
                  <a:schemeClr val="tx1"/>
                </a:solidFill>
              </a:rPr>
              <a:t>社会還元性の高い研究のチャンス</a:t>
            </a:r>
          </a:p>
        </p:txBody>
      </p:sp>
      <p:pic>
        <p:nvPicPr>
          <p:cNvPr id="1026" name="Picture 2" descr="詰め込みすぎの冷蔵庫のイラスト | かわいいフリー素材集 いらすとや">
            <a:extLst>
              <a:ext uri="{FF2B5EF4-FFF2-40B4-BE49-F238E27FC236}">
                <a16:creationId xmlns:a16="http://schemas.microsoft.com/office/drawing/2014/main" id="{2289A4C2-EA00-2157-BABB-36A6DADB70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1909" y="2681798"/>
            <a:ext cx="2532186" cy="2532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おつかいのイラスト | かわいいフリー素材集 いらすとや">
            <a:extLst>
              <a:ext uri="{FF2B5EF4-FFF2-40B4-BE49-F238E27FC236}">
                <a16:creationId xmlns:a16="http://schemas.microsoft.com/office/drawing/2014/main" id="{42916F70-8B2C-3546-38C2-B2C5782248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39201" y="2596555"/>
            <a:ext cx="2103638" cy="2617429"/>
          </a:xfrm>
          <a:prstGeom prst="rect">
            <a:avLst/>
          </a:prstGeom>
          <a:noFill/>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7894730D-7861-0137-7388-7373EBB9552A}"/>
              </a:ext>
            </a:extLst>
          </p:cNvPr>
          <p:cNvSpPr/>
          <p:nvPr/>
        </p:nvSpPr>
        <p:spPr>
          <a:xfrm>
            <a:off x="8610600" y="2039815"/>
            <a:ext cx="2490109" cy="53926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前向きコホート</a:t>
            </a:r>
          </a:p>
        </p:txBody>
      </p:sp>
      <p:sp>
        <p:nvSpPr>
          <p:cNvPr id="3" name="スライド番号プレースホルダー 2">
            <a:extLst>
              <a:ext uri="{FF2B5EF4-FFF2-40B4-BE49-F238E27FC236}">
                <a16:creationId xmlns:a16="http://schemas.microsoft.com/office/drawing/2014/main" id="{6F2BD1B9-F1DC-F1E5-37F3-F0295EC8AE3F}"/>
              </a:ext>
            </a:extLst>
          </p:cNvPr>
          <p:cNvSpPr>
            <a:spLocks noGrp="1"/>
          </p:cNvSpPr>
          <p:nvPr>
            <p:ph type="sldNum" sz="quarter" idx="12"/>
          </p:nvPr>
        </p:nvSpPr>
        <p:spPr/>
        <p:txBody>
          <a:bodyPr/>
          <a:lstStyle/>
          <a:p>
            <a:fld id="{AC4633CD-C271-4A9B-9F5A-80CE91DFE489}" type="slidenum">
              <a:rPr kumimoji="1" lang="ja-JP" altLang="en-US" smtClean="0"/>
              <a:t>5</a:t>
            </a:fld>
            <a:endParaRPr kumimoji="1" lang="ja-JP" altLang="en-US"/>
          </a:p>
        </p:txBody>
      </p:sp>
    </p:spTree>
    <p:custDataLst>
      <p:tags r:id="rId1"/>
    </p:custDataLst>
    <p:extLst>
      <p:ext uri="{BB962C8B-B14F-4D97-AF65-F5344CB8AC3E}">
        <p14:creationId xmlns:p14="http://schemas.microsoft.com/office/powerpoint/2010/main" val="9405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AEB7B-6064-987E-3A0E-EADDDE56400D}"/>
              </a:ext>
            </a:extLst>
          </p:cNvPr>
          <p:cNvSpPr>
            <a:spLocks noGrp="1"/>
          </p:cNvSpPr>
          <p:nvPr>
            <p:ph type="title"/>
          </p:nvPr>
        </p:nvSpPr>
        <p:spPr/>
        <p:txBody>
          <a:bodyPr/>
          <a:lstStyle/>
          <a:p>
            <a:r>
              <a:rPr lang="ja-JP" altLang="en-US" dirty="0"/>
              <a:t>既存データの</a:t>
            </a:r>
            <a:r>
              <a:rPr lang="ja-JP" altLang="en-US" u="sng" dirty="0"/>
              <a:t>弱み</a:t>
            </a:r>
            <a:endParaRPr kumimoji="1" lang="ja-JP" altLang="en-US" u="sng" dirty="0"/>
          </a:p>
        </p:txBody>
      </p:sp>
      <p:sp>
        <p:nvSpPr>
          <p:cNvPr id="3" name="コンテンツ プレースホルダー 2">
            <a:extLst>
              <a:ext uri="{FF2B5EF4-FFF2-40B4-BE49-F238E27FC236}">
                <a16:creationId xmlns:a16="http://schemas.microsoft.com/office/drawing/2014/main" id="{39EB43C9-8BB5-54EC-CF44-A3C69B1BAAB9}"/>
              </a:ext>
            </a:extLst>
          </p:cNvPr>
          <p:cNvSpPr>
            <a:spLocks noGrp="1"/>
          </p:cNvSpPr>
          <p:nvPr>
            <p:ph idx="1"/>
          </p:nvPr>
        </p:nvSpPr>
        <p:spPr/>
        <p:txBody>
          <a:bodyPr/>
          <a:lstStyle/>
          <a:p>
            <a:pPr marL="0" indent="0">
              <a:buNone/>
            </a:pPr>
            <a:r>
              <a:rPr kumimoji="1" lang="ja-JP" altLang="en-US" dirty="0"/>
              <a:t>食材は限られている！</a:t>
            </a:r>
            <a:endParaRPr kumimoji="1" lang="en-GB" altLang="ja-JP" dirty="0"/>
          </a:p>
          <a:p>
            <a:pPr marL="0" indent="0">
              <a:buNone/>
            </a:pPr>
            <a:r>
              <a:rPr kumimoji="1" lang="ja-JP" altLang="en-US" dirty="0"/>
              <a:t>「新しく買い足すことのできない」食材をどう調理するのか</a:t>
            </a:r>
            <a:endParaRPr kumimoji="1" lang="en-US" altLang="ja-JP" dirty="0"/>
          </a:p>
          <a:p>
            <a:pPr marL="0" indent="0">
              <a:buNone/>
            </a:pPr>
            <a:r>
              <a:rPr kumimoji="1" lang="ja-JP" altLang="en-US" dirty="0"/>
              <a:t>①データの限界を理解する</a:t>
            </a:r>
            <a:endParaRPr kumimoji="1" lang="en-US" altLang="ja-JP" dirty="0"/>
          </a:p>
          <a:p>
            <a:pPr marL="0" indent="0">
              <a:buNone/>
            </a:pPr>
            <a:r>
              <a:rPr lang="ja-JP" altLang="en-US" dirty="0"/>
              <a:t>②アウトカム（疾患）の限界を理解する</a:t>
            </a:r>
            <a:endParaRPr kumimoji="1" lang="ja-JP" altLang="en-US" dirty="0"/>
          </a:p>
        </p:txBody>
      </p:sp>
      <p:pic>
        <p:nvPicPr>
          <p:cNvPr id="4" name="Picture 2" descr="詰め放題のイラスト「買い物をする主婦」 | かわいいフリー素材集 いらすとや">
            <a:extLst>
              <a:ext uri="{FF2B5EF4-FFF2-40B4-BE49-F238E27FC236}">
                <a16:creationId xmlns:a16="http://schemas.microsoft.com/office/drawing/2014/main" id="{0709FB81-AC77-0174-81B4-2ADB6615669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2987" y="2913663"/>
            <a:ext cx="3259015" cy="325901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DE0BE09A-774E-83C9-6089-B10718BE0C5C}"/>
              </a:ext>
            </a:extLst>
          </p:cNvPr>
          <p:cNvSpPr>
            <a:spLocks noGrp="1"/>
          </p:cNvSpPr>
          <p:nvPr>
            <p:ph type="sldNum" sz="quarter" idx="12"/>
          </p:nvPr>
        </p:nvSpPr>
        <p:spPr/>
        <p:txBody>
          <a:bodyPr/>
          <a:lstStyle/>
          <a:p>
            <a:fld id="{AC4633CD-C271-4A9B-9F5A-80CE91DFE489}" type="slidenum">
              <a:rPr kumimoji="1" lang="ja-JP" altLang="en-US" smtClean="0"/>
              <a:t>6</a:t>
            </a:fld>
            <a:endParaRPr kumimoji="1" lang="ja-JP" altLang="en-US"/>
          </a:p>
        </p:txBody>
      </p:sp>
    </p:spTree>
    <p:extLst>
      <p:ext uri="{BB962C8B-B14F-4D97-AF65-F5344CB8AC3E}">
        <p14:creationId xmlns:p14="http://schemas.microsoft.com/office/powerpoint/2010/main" val="40406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9CBAD-87BC-28CD-C2FB-F4FAF050C878}"/>
              </a:ext>
            </a:extLst>
          </p:cNvPr>
          <p:cNvSpPr>
            <a:spLocks noGrp="1"/>
          </p:cNvSpPr>
          <p:nvPr>
            <p:ph type="title"/>
          </p:nvPr>
        </p:nvSpPr>
        <p:spPr/>
        <p:txBody>
          <a:bodyPr/>
          <a:lstStyle/>
          <a:p>
            <a:pPr marL="0" indent="0">
              <a:spcBef>
                <a:spcPts val="0"/>
              </a:spcBef>
              <a:buNone/>
            </a:pPr>
            <a:r>
              <a:rPr lang="ja-JP" altLang="en-US" sz="3600" dirty="0"/>
              <a:t>①</a:t>
            </a:r>
            <a:r>
              <a:rPr kumimoji="1" lang="ja-JP" altLang="en-US" sz="3600" dirty="0"/>
              <a:t>データの限界を知る</a:t>
            </a:r>
            <a:endParaRPr kumimoji="1" lang="en-US" altLang="ja-JP" sz="3600" dirty="0"/>
          </a:p>
        </p:txBody>
      </p:sp>
      <p:sp>
        <p:nvSpPr>
          <p:cNvPr id="3" name="コンテンツ プレースホルダー 2">
            <a:extLst>
              <a:ext uri="{FF2B5EF4-FFF2-40B4-BE49-F238E27FC236}">
                <a16:creationId xmlns:a16="http://schemas.microsoft.com/office/drawing/2014/main" id="{6B370AF4-0955-10EF-32C0-4C35F309B429}"/>
              </a:ext>
            </a:extLst>
          </p:cNvPr>
          <p:cNvSpPr>
            <a:spLocks noGrp="1"/>
          </p:cNvSpPr>
          <p:nvPr>
            <p:ph idx="1"/>
          </p:nvPr>
        </p:nvSpPr>
        <p:spPr>
          <a:xfrm>
            <a:off x="838200" y="1013126"/>
            <a:ext cx="10515600" cy="2937552"/>
          </a:xfrm>
        </p:spPr>
        <p:txBody>
          <a:bodyPr>
            <a:normAutofit/>
          </a:bodyPr>
          <a:lstStyle/>
          <a:p>
            <a:pPr lvl="1">
              <a:lnSpc>
                <a:spcPct val="150000"/>
              </a:lnSpc>
              <a:spcBef>
                <a:spcPts val="0"/>
              </a:spcBef>
            </a:pPr>
            <a:r>
              <a:rPr kumimoji="1" lang="ja-JP" altLang="en-US" sz="2800" dirty="0"/>
              <a:t>質の限界：</a:t>
            </a:r>
            <a:r>
              <a:rPr kumimoji="1" lang="en-US" altLang="ja-JP" sz="2800" dirty="0"/>
              <a:t>	</a:t>
            </a:r>
            <a:r>
              <a:rPr kumimoji="1" lang="ja-JP" altLang="en-US" sz="2800" dirty="0"/>
              <a:t>被災地データなど</a:t>
            </a:r>
            <a:endParaRPr kumimoji="1" lang="en-US" altLang="ja-JP" sz="2800" dirty="0"/>
          </a:p>
          <a:p>
            <a:pPr lvl="1">
              <a:lnSpc>
                <a:spcPct val="150000"/>
              </a:lnSpc>
              <a:spcBef>
                <a:spcPts val="0"/>
              </a:spcBef>
            </a:pPr>
            <a:r>
              <a:rPr lang="ja-JP" altLang="en-US" sz="2800" dirty="0"/>
              <a:t>法的限界：</a:t>
            </a:r>
            <a:r>
              <a:rPr lang="en-US" altLang="ja-JP" sz="2800" dirty="0"/>
              <a:t>	</a:t>
            </a:r>
            <a:r>
              <a:rPr lang="ja-JP" altLang="en-US" sz="2800" dirty="0"/>
              <a:t>事前の同意取得</a:t>
            </a:r>
            <a:endParaRPr lang="en-US" altLang="ja-JP" sz="2800" dirty="0"/>
          </a:p>
          <a:p>
            <a:pPr lvl="1">
              <a:lnSpc>
                <a:spcPct val="150000"/>
              </a:lnSpc>
              <a:spcBef>
                <a:spcPts val="0"/>
              </a:spcBef>
            </a:pPr>
            <a:r>
              <a:rPr lang="ja-JP" altLang="en-US" sz="2800" dirty="0"/>
              <a:t>項目の限界：追加調査はほぼ不可能</a:t>
            </a:r>
            <a:endParaRPr lang="en-US" altLang="ja-JP" sz="2800" dirty="0"/>
          </a:p>
          <a:p>
            <a:pPr lvl="1">
              <a:lnSpc>
                <a:spcPct val="150000"/>
              </a:lnSpc>
              <a:spcBef>
                <a:spcPts val="0"/>
              </a:spcBef>
              <a:spcAft>
                <a:spcPts val="600"/>
              </a:spcAft>
            </a:pPr>
            <a:r>
              <a:rPr kumimoji="1" lang="ja-JP" altLang="en-US" sz="2800" dirty="0"/>
              <a:t>信頼性の限界：アンケート調査など</a:t>
            </a:r>
            <a:endParaRPr kumimoji="1" lang="en-US" altLang="ja-JP" sz="2800" dirty="0"/>
          </a:p>
          <a:p>
            <a:pPr marL="457200" lvl="1" indent="0">
              <a:lnSpc>
                <a:spcPct val="150000"/>
              </a:lnSpc>
              <a:spcBef>
                <a:spcPts val="0"/>
              </a:spcBef>
              <a:spcAft>
                <a:spcPts val="600"/>
              </a:spcAft>
              <a:buNone/>
            </a:pPr>
            <a:endParaRPr lang="en-US" altLang="ja-JP" sz="2800" dirty="0"/>
          </a:p>
          <a:p>
            <a:pPr marL="0" indent="0">
              <a:lnSpc>
                <a:spcPct val="150000"/>
              </a:lnSpc>
              <a:spcBef>
                <a:spcPts val="0"/>
              </a:spcBef>
              <a:buNone/>
            </a:pPr>
            <a:endParaRPr kumimoji="1" lang="ja-JP" altLang="en-US" sz="2400" dirty="0"/>
          </a:p>
        </p:txBody>
      </p:sp>
      <p:sp>
        <p:nvSpPr>
          <p:cNvPr id="5" name="四角形: 角を丸くする 4">
            <a:extLst>
              <a:ext uri="{FF2B5EF4-FFF2-40B4-BE49-F238E27FC236}">
                <a16:creationId xmlns:a16="http://schemas.microsoft.com/office/drawing/2014/main" id="{11E29EC3-922E-2137-EF93-00C40C9674DA}"/>
              </a:ext>
            </a:extLst>
          </p:cNvPr>
          <p:cNvSpPr/>
          <p:nvPr/>
        </p:nvSpPr>
        <p:spPr>
          <a:xfrm>
            <a:off x="838200" y="5088731"/>
            <a:ext cx="9478108" cy="1404144"/>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3200" spc="-100" dirty="0">
                <a:solidFill>
                  <a:schemeClr val="tx1"/>
                </a:solidFill>
              </a:rPr>
              <a:t>データに見合ったリサーチクエスチョンを立てる</a:t>
            </a:r>
            <a:endParaRPr lang="en-US" altLang="ja-JP" sz="3200" spc="-100" dirty="0">
              <a:solidFill>
                <a:schemeClr val="tx1"/>
              </a:solidFill>
            </a:endParaRPr>
          </a:p>
          <a:p>
            <a:pPr algn="ctr"/>
            <a:r>
              <a:rPr kumimoji="1" lang="en-US" altLang="ja-JP" sz="3200" spc="-100" dirty="0">
                <a:solidFill>
                  <a:schemeClr val="tx1"/>
                </a:solidFill>
              </a:rPr>
              <a:t>Discussion</a:t>
            </a:r>
            <a:r>
              <a:rPr lang="ja-JP" altLang="en-US" sz="3200" spc="-100" dirty="0">
                <a:solidFill>
                  <a:schemeClr val="tx1"/>
                </a:solidFill>
              </a:rPr>
              <a:t>において</a:t>
            </a:r>
            <a:r>
              <a:rPr lang="en-US" altLang="ja-JP" sz="3200" spc="-100" dirty="0">
                <a:solidFill>
                  <a:schemeClr val="tx1"/>
                </a:solidFill>
              </a:rPr>
              <a:t>limitation</a:t>
            </a:r>
            <a:r>
              <a:rPr lang="ja-JP" altLang="en-US" sz="3200" spc="-100" dirty="0">
                <a:solidFill>
                  <a:schemeClr val="tx1"/>
                </a:solidFill>
              </a:rPr>
              <a:t>をきちんと記載する</a:t>
            </a:r>
            <a:endParaRPr kumimoji="1" lang="ja-JP" altLang="en-US" sz="3200" spc="-100" dirty="0">
              <a:solidFill>
                <a:schemeClr val="tx1"/>
              </a:solidFill>
            </a:endParaRPr>
          </a:p>
        </p:txBody>
      </p:sp>
      <p:sp>
        <p:nvSpPr>
          <p:cNvPr id="6" name="四角形: 角を丸くする 5">
            <a:extLst>
              <a:ext uri="{FF2B5EF4-FFF2-40B4-BE49-F238E27FC236}">
                <a16:creationId xmlns:a16="http://schemas.microsoft.com/office/drawing/2014/main" id="{6E04B42D-C0C2-17EC-7A64-4D7DDE5C27F2}"/>
              </a:ext>
            </a:extLst>
          </p:cNvPr>
          <p:cNvSpPr/>
          <p:nvPr/>
        </p:nvSpPr>
        <p:spPr>
          <a:xfrm>
            <a:off x="838200" y="3950677"/>
            <a:ext cx="9478108" cy="1041643"/>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3200" spc="-100" dirty="0">
                <a:solidFill>
                  <a:schemeClr val="tx1"/>
                </a:solidFill>
              </a:rPr>
              <a:t>Selection bias, volunteer bias, language barrier, validity, sample size, etc.</a:t>
            </a:r>
            <a:endParaRPr kumimoji="1" lang="ja-JP" altLang="en-US" sz="3200" spc="-100" dirty="0">
              <a:solidFill>
                <a:schemeClr val="tx1"/>
              </a:solidFill>
            </a:endParaRPr>
          </a:p>
        </p:txBody>
      </p:sp>
      <p:sp>
        <p:nvSpPr>
          <p:cNvPr id="4" name="スライド番号プレースホルダー 3">
            <a:extLst>
              <a:ext uri="{FF2B5EF4-FFF2-40B4-BE49-F238E27FC236}">
                <a16:creationId xmlns:a16="http://schemas.microsoft.com/office/drawing/2014/main" id="{907D81B5-B489-0D63-CA2B-D99D45301065}"/>
              </a:ext>
            </a:extLst>
          </p:cNvPr>
          <p:cNvSpPr>
            <a:spLocks noGrp="1"/>
          </p:cNvSpPr>
          <p:nvPr>
            <p:ph type="sldNum" sz="quarter" idx="12"/>
          </p:nvPr>
        </p:nvSpPr>
        <p:spPr/>
        <p:txBody>
          <a:bodyPr/>
          <a:lstStyle/>
          <a:p>
            <a:fld id="{AC4633CD-C271-4A9B-9F5A-80CE91DFE489}" type="slidenum">
              <a:rPr kumimoji="1" lang="ja-JP" altLang="en-US" smtClean="0"/>
              <a:t>7</a:t>
            </a:fld>
            <a:endParaRPr kumimoji="1" lang="ja-JP" altLang="en-US"/>
          </a:p>
        </p:txBody>
      </p:sp>
    </p:spTree>
    <p:extLst>
      <p:ext uri="{BB962C8B-B14F-4D97-AF65-F5344CB8AC3E}">
        <p14:creationId xmlns:p14="http://schemas.microsoft.com/office/powerpoint/2010/main" val="26863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52D9A-DEB2-5555-C374-5C6D546A441D}"/>
              </a:ext>
            </a:extLst>
          </p:cNvPr>
          <p:cNvSpPr>
            <a:spLocks noGrp="1"/>
          </p:cNvSpPr>
          <p:nvPr>
            <p:ph type="title"/>
          </p:nvPr>
        </p:nvSpPr>
        <p:spPr/>
        <p:txBody>
          <a:bodyPr/>
          <a:lstStyle/>
          <a:p>
            <a:r>
              <a:rPr kumimoji="1" lang="ja-JP" altLang="en-US" dirty="0"/>
              <a:t>たとえば</a:t>
            </a:r>
          </a:p>
        </p:txBody>
      </p:sp>
      <p:sp>
        <p:nvSpPr>
          <p:cNvPr id="6" name="コンテンツ プレースホルダー 2">
            <a:extLst>
              <a:ext uri="{FF2B5EF4-FFF2-40B4-BE49-F238E27FC236}">
                <a16:creationId xmlns:a16="http://schemas.microsoft.com/office/drawing/2014/main" id="{9C4E839F-DF77-E73D-2B5E-449B8E792FFA}"/>
              </a:ext>
            </a:extLst>
          </p:cNvPr>
          <p:cNvSpPr txBox="1">
            <a:spLocks/>
          </p:cNvSpPr>
          <p:nvPr/>
        </p:nvSpPr>
        <p:spPr>
          <a:xfrm>
            <a:off x="838200" y="1013125"/>
            <a:ext cx="10515600" cy="2703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nSpc>
                <a:spcPct val="150000"/>
              </a:lnSpc>
              <a:spcBef>
                <a:spcPts val="0"/>
              </a:spcBef>
              <a:buFont typeface="Arial" panose="020B0604020202020204" pitchFamily="34" charset="0"/>
              <a:buNone/>
            </a:pPr>
            <a:r>
              <a:rPr lang="ja-JP" altLang="en-US" sz="2800" dirty="0"/>
              <a:t>避難所データから災害時の医療ニーズを抽出したい</a:t>
            </a:r>
            <a:endParaRPr lang="en-US" altLang="ja-JP" sz="2400" dirty="0"/>
          </a:p>
          <a:p>
            <a:pPr lvl="2">
              <a:lnSpc>
                <a:spcPct val="100000"/>
              </a:lnSpc>
              <a:spcBef>
                <a:spcPts val="0"/>
              </a:spcBef>
            </a:pPr>
            <a:r>
              <a:rPr lang="ja-JP" altLang="en-US" sz="2800" dirty="0"/>
              <a:t>避難所に住民の何割がいたのか不明</a:t>
            </a:r>
            <a:endParaRPr lang="en-US" altLang="ja-JP" sz="2800" dirty="0"/>
          </a:p>
          <a:p>
            <a:pPr lvl="2">
              <a:lnSpc>
                <a:spcPct val="100000"/>
              </a:lnSpc>
              <a:spcBef>
                <a:spcPts val="0"/>
              </a:spcBef>
            </a:pPr>
            <a:r>
              <a:rPr lang="ja-JP" altLang="en-US" sz="2800" dirty="0"/>
              <a:t>災害前の医療情報がない</a:t>
            </a:r>
            <a:endParaRPr lang="en-US" altLang="ja-JP" sz="2800" dirty="0"/>
          </a:p>
          <a:p>
            <a:pPr lvl="2">
              <a:lnSpc>
                <a:spcPct val="100000"/>
              </a:lnSpc>
              <a:spcBef>
                <a:spcPts val="0"/>
              </a:spcBef>
            </a:pPr>
            <a:r>
              <a:rPr lang="ja-JP" altLang="en-US" sz="2800" dirty="0"/>
              <a:t>避難所から別の病院に通った人のデータはない</a:t>
            </a:r>
            <a:endParaRPr lang="en-US" altLang="ja-JP" sz="2800" dirty="0"/>
          </a:p>
        </p:txBody>
      </p:sp>
      <p:sp>
        <p:nvSpPr>
          <p:cNvPr id="7" name="四角形: 角を丸くする 6">
            <a:extLst>
              <a:ext uri="{FF2B5EF4-FFF2-40B4-BE49-F238E27FC236}">
                <a16:creationId xmlns:a16="http://schemas.microsoft.com/office/drawing/2014/main" id="{5C1BAF05-446F-36A8-CF76-081FFB132BD5}"/>
              </a:ext>
            </a:extLst>
          </p:cNvPr>
          <p:cNvSpPr/>
          <p:nvPr/>
        </p:nvSpPr>
        <p:spPr>
          <a:xfrm>
            <a:off x="838200" y="3373615"/>
            <a:ext cx="10791092" cy="1981200"/>
          </a:xfrm>
          <a:prstGeom prst="roundRect">
            <a:avLst/>
          </a:prstGeom>
          <a:solidFill>
            <a:schemeClr val="accent5">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200" spc="-100" dirty="0">
                <a:solidFill>
                  <a:schemeClr val="tx1"/>
                </a:solidFill>
              </a:rPr>
              <a:t>「被災地のニーズ」</a:t>
            </a:r>
            <a:r>
              <a:rPr lang="en-GB" altLang="ja-JP" sz="3200" spc="-100" dirty="0">
                <a:solidFill>
                  <a:schemeClr val="tx1"/>
                </a:solidFill>
              </a:rPr>
              <a:t>	</a:t>
            </a:r>
            <a:r>
              <a:rPr lang="ja-JP" altLang="en-US" sz="3200" spc="-100" dirty="0">
                <a:solidFill>
                  <a:schemeClr val="tx1"/>
                </a:solidFill>
              </a:rPr>
              <a:t>➡　</a:t>
            </a:r>
            <a:r>
              <a:rPr lang="en-GB" altLang="ja-JP" sz="3200" spc="-100" dirty="0">
                <a:solidFill>
                  <a:schemeClr val="tx1"/>
                </a:solidFill>
              </a:rPr>
              <a:t>	</a:t>
            </a:r>
            <a:r>
              <a:rPr kumimoji="1" lang="ja-JP" altLang="en-US" sz="3200" spc="-100" dirty="0">
                <a:solidFill>
                  <a:schemeClr val="tx1"/>
                </a:solidFill>
              </a:rPr>
              <a:t>「避難所のニーズ」「</a:t>
            </a:r>
            <a:r>
              <a:rPr kumimoji="1" lang="en-US" altLang="ja-JP" sz="3200" spc="-100" dirty="0">
                <a:solidFill>
                  <a:schemeClr val="tx1"/>
                </a:solidFill>
              </a:rPr>
              <a:t>DMAT</a:t>
            </a:r>
            <a:r>
              <a:rPr kumimoji="1" lang="ja-JP" altLang="en-US" sz="3200" spc="-100" dirty="0">
                <a:solidFill>
                  <a:schemeClr val="tx1"/>
                </a:solidFill>
              </a:rPr>
              <a:t>のニーズ」</a:t>
            </a:r>
            <a:endParaRPr kumimoji="1" lang="en-US" altLang="ja-JP" sz="3200" spc="-100" dirty="0">
              <a:solidFill>
                <a:schemeClr val="tx1"/>
              </a:solidFill>
            </a:endParaRPr>
          </a:p>
          <a:p>
            <a:r>
              <a:rPr kumimoji="1" lang="ja-JP" altLang="en-US" sz="3200" spc="-100" dirty="0">
                <a:solidFill>
                  <a:schemeClr val="tx1"/>
                </a:solidFill>
              </a:rPr>
              <a:t>「医療ニーズ」</a:t>
            </a:r>
            <a:r>
              <a:rPr lang="en-GB" altLang="ja-JP" sz="3200" spc="-100" dirty="0">
                <a:solidFill>
                  <a:schemeClr val="tx1"/>
                </a:solidFill>
              </a:rPr>
              <a:t>		</a:t>
            </a:r>
            <a:r>
              <a:rPr lang="ja-JP" altLang="en-US" sz="3200" spc="-100" dirty="0">
                <a:solidFill>
                  <a:schemeClr val="tx1"/>
                </a:solidFill>
              </a:rPr>
              <a:t>➡</a:t>
            </a:r>
            <a:r>
              <a:rPr lang="en-GB" altLang="ja-JP" sz="3200" spc="-100" dirty="0">
                <a:solidFill>
                  <a:schemeClr val="tx1"/>
                </a:solidFill>
              </a:rPr>
              <a:t>	</a:t>
            </a:r>
            <a:r>
              <a:rPr kumimoji="1" lang="ja-JP" altLang="en-US" sz="3200" spc="-100" dirty="0">
                <a:solidFill>
                  <a:schemeClr val="tx1"/>
                </a:solidFill>
              </a:rPr>
              <a:t>「薬のニーズ」</a:t>
            </a:r>
            <a:endParaRPr kumimoji="1" lang="en-US" altLang="ja-JP" sz="3200" spc="-100" dirty="0">
              <a:solidFill>
                <a:schemeClr val="tx1"/>
              </a:solidFill>
            </a:endParaRPr>
          </a:p>
          <a:p>
            <a:r>
              <a:rPr lang="ja-JP" altLang="en-US" sz="3200" spc="-100" dirty="0">
                <a:solidFill>
                  <a:schemeClr val="tx1"/>
                </a:solidFill>
              </a:rPr>
              <a:t>「必要な量」</a:t>
            </a:r>
            <a:r>
              <a:rPr lang="en-GB" altLang="ja-JP" sz="3200" spc="-100" dirty="0">
                <a:solidFill>
                  <a:schemeClr val="tx1"/>
                </a:solidFill>
              </a:rPr>
              <a:t>		</a:t>
            </a:r>
            <a:r>
              <a:rPr lang="ja-JP" altLang="en-US" sz="3200" spc="-100" dirty="0">
                <a:solidFill>
                  <a:schemeClr val="tx1"/>
                </a:solidFill>
              </a:rPr>
              <a:t>➡</a:t>
            </a:r>
            <a:r>
              <a:rPr lang="en-GB" altLang="ja-JP" sz="3200" spc="-100" dirty="0">
                <a:solidFill>
                  <a:schemeClr val="tx1"/>
                </a:solidFill>
              </a:rPr>
              <a:t>	</a:t>
            </a:r>
            <a:r>
              <a:rPr lang="ja-JP" altLang="en-US" sz="3200" spc="-100" dirty="0">
                <a:solidFill>
                  <a:schemeClr val="tx1"/>
                </a:solidFill>
              </a:rPr>
              <a:t>「必要な時期」「必要な医療の種類」</a:t>
            </a:r>
            <a:endParaRPr kumimoji="1" lang="ja-JP" altLang="en-US" sz="3200" spc="-100" dirty="0">
              <a:solidFill>
                <a:schemeClr val="tx1"/>
              </a:solidFill>
            </a:endParaRPr>
          </a:p>
        </p:txBody>
      </p:sp>
      <p:sp>
        <p:nvSpPr>
          <p:cNvPr id="8" name="四角形: 角を丸くする 7">
            <a:extLst>
              <a:ext uri="{FF2B5EF4-FFF2-40B4-BE49-F238E27FC236}">
                <a16:creationId xmlns:a16="http://schemas.microsoft.com/office/drawing/2014/main" id="{F8571A4D-8C69-8CBA-7AE5-28F7969DE8D1}"/>
              </a:ext>
            </a:extLst>
          </p:cNvPr>
          <p:cNvSpPr/>
          <p:nvPr/>
        </p:nvSpPr>
        <p:spPr>
          <a:xfrm>
            <a:off x="838200" y="5518938"/>
            <a:ext cx="10791092" cy="90096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spc="-100" dirty="0">
                <a:solidFill>
                  <a:schemeClr val="tx1"/>
                </a:solidFill>
              </a:rPr>
              <a:t>手に入る材料の中で最良のリサーチクエスチョンを立てる</a:t>
            </a:r>
          </a:p>
        </p:txBody>
      </p:sp>
      <p:pic>
        <p:nvPicPr>
          <p:cNvPr id="3074" name="Picture 2" descr="不用品をオークションで売ろうとする人のイラスト（男性） | かわいいフリー素材集 いらすとや">
            <a:extLst>
              <a:ext uri="{FF2B5EF4-FFF2-40B4-BE49-F238E27FC236}">
                <a16:creationId xmlns:a16="http://schemas.microsoft.com/office/drawing/2014/main" id="{2B51136B-B706-AA15-783C-7555652332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91697" y="329955"/>
            <a:ext cx="2562103" cy="268974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0B22935-38E9-48FE-E055-88D0A61E2507}"/>
              </a:ext>
            </a:extLst>
          </p:cNvPr>
          <p:cNvSpPr>
            <a:spLocks noGrp="1"/>
          </p:cNvSpPr>
          <p:nvPr>
            <p:ph type="sldNum" sz="quarter" idx="12"/>
          </p:nvPr>
        </p:nvSpPr>
        <p:spPr/>
        <p:txBody>
          <a:bodyPr/>
          <a:lstStyle/>
          <a:p>
            <a:fld id="{AC4633CD-C271-4A9B-9F5A-80CE91DFE489}" type="slidenum">
              <a:rPr kumimoji="1" lang="ja-JP" altLang="en-US" smtClean="0"/>
              <a:t>8</a:t>
            </a:fld>
            <a:endParaRPr kumimoji="1" lang="ja-JP" altLang="en-US"/>
          </a:p>
        </p:txBody>
      </p:sp>
    </p:spTree>
    <p:extLst>
      <p:ext uri="{BB962C8B-B14F-4D97-AF65-F5344CB8AC3E}">
        <p14:creationId xmlns:p14="http://schemas.microsoft.com/office/powerpoint/2010/main" val="39639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9CBAD-87BC-28CD-C2FB-F4FAF050C878}"/>
              </a:ext>
            </a:extLst>
          </p:cNvPr>
          <p:cNvSpPr>
            <a:spLocks noGrp="1"/>
          </p:cNvSpPr>
          <p:nvPr>
            <p:ph type="title"/>
          </p:nvPr>
        </p:nvSpPr>
        <p:spPr/>
        <p:txBody>
          <a:bodyPr/>
          <a:lstStyle/>
          <a:p>
            <a:pPr marL="0" indent="0">
              <a:spcBef>
                <a:spcPts val="0"/>
              </a:spcBef>
              <a:buNone/>
            </a:pPr>
            <a:r>
              <a:rPr lang="ja-JP" altLang="en-US" dirty="0"/>
              <a:t>②</a:t>
            </a:r>
            <a:r>
              <a:rPr lang="ja-JP" altLang="en-US" sz="3600" dirty="0"/>
              <a:t>アウトカムの限界を知る</a:t>
            </a:r>
            <a:endParaRPr lang="en-US" altLang="ja-JP" sz="3600" dirty="0"/>
          </a:p>
        </p:txBody>
      </p:sp>
      <p:sp>
        <p:nvSpPr>
          <p:cNvPr id="3" name="コンテンツ プレースホルダー 2">
            <a:extLst>
              <a:ext uri="{FF2B5EF4-FFF2-40B4-BE49-F238E27FC236}">
                <a16:creationId xmlns:a16="http://schemas.microsoft.com/office/drawing/2014/main" id="{6B370AF4-0955-10EF-32C0-4C35F309B429}"/>
              </a:ext>
            </a:extLst>
          </p:cNvPr>
          <p:cNvSpPr>
            <a:spLocks noGrp="1"/>
          </p:cNvSpPr>
          <p:nvPr>
            <p:ph idx="1"/>
          </p:nvPr>
        </p:nvSpPr>
        <p:spPr>
          <a:xfrm>
            <a:off x="838200" y="1013125"/>
            <a:ext cx="10515600" cy="3676106"/>
          </a:xfrm>
        </p:spPr>
        <p:txBody>
          <a:bodyPr>
            <a:normAutofit/>
          </a:bodyPr>
          <a:lstStyle/>
          <a:p>
            <a:pPr lvl="1">
              <a:lnSpc>
                <a:spcPct val="150000"/>
              </a:lnSpc>
              <a:spcBef>
                <a:spcPts val="0"/>
              </a:spcBef>
            </a:pPr>
            <a:r>
              <a:rPr lang="ja-JP" altLang="en-US" sz="2800" dirty="0"/>
              <a:t>パワー</a:t>
            </a:r>
            <a:endParaRPr lang="en-US" altLang="ja-JP" sz="2800" dirty="0"/>
          </a:p>
          <a:p>
            <a:pPr lvl="1">
              <a:lnSpc>
                <a:spcPct val="150000"/>
              </a:lnSpc>
              <a:spcBef>
                <a:spcPts val="0"/>
              </a:spcBef>
            </a:pPr>
            <a:r>
              <a:rPr lang="ja-JP" altLang="en-US" sz="2800" dirty="0"/>
              <a:t>その結果が出るまでにどのくらいの時間と労力がかかるのか</a:t>
            </a:r>
            <a:endParaRPr lang="en-US" altLang="ja-JP" sz="2800" dirty="0"/>
          </a:p>
          <a:p>
            <a:pPr lvl="1">
              <a:lnSpc>
                <a:spcPct val="150000"/>
              </a:lnSpc>
              <a:spcBef>
                <a:spcPts val="0"/>
              </a:spcBef>
            </a:pPr>
            <a:r>
              <a:rPr lang="ja-JP" altLang="en-US" sz="2800" dirty="0"/>
              <a:t>その「有意差」に臨床的意味はあるのか</a:t>
            </a:r>
            <a:endParaRPr lang="en-US" altLang="ja-JP" sz="2800" dirty="0"/>
          </a:p>
        </p:txBody>
      </p:sp>
      <p:pic>
        <p:nvPicPr>
          <p:cNvPr id="3078" name="Picture 6" descr="競合リスクまとめ② | 医療統計とStataプログラミングの部屋">
            <a:extLst>
              <a:ext uri="{FF2B5EF4-FFF2-40B4-BE49-F238E27FC236}">
                <a16:creationId xmlns:a16="http://schemas.microsoft.com/office/drawing/2014/main" id="{9A7F9BB1-10CC-9FFE-0E04-5A02C61C6B9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95370" y="4160680"/>
            <a:ext cx="5518620" cy="219567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3666840D-4CE8-31A3-BB68-41FD6FB6A52F}"/>
              </a:ext>
            </a:extLst>
          </p:cNvPr>
          <p:cNvSpPr/>
          <p:nvPr/>
        </p:nvSpPr>
        <p:spPr>
          <a:xfrm>
            <a:off x="2332892" y="3118339"/>
            <a:ext cx="1992923" cy="3273968"/>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accent6">
                    <a:lumMod val="50000"/>
                  </a:schemeClr>
                </a:solidFill>
              </a:rPr>
              <a:t>レジストリ期間</a:t>
            </a:r>
          </a:p>
        </p:txBody>
      </p:sp>
      <p:pic>
        <p:nvPicPr>
          <p:cNvPr id="5122" name="Picture 2" descr="過労死のイラスト（白衣） | かわいいフリー素材集 いらすとや">
            <a:extLst>
              <a:ext uri="{FF2B5EF4-FFF2-40B4-BE49-F238E27FC236}">
                <a16:creationId xmlns:a16="http://schemas.microsoft.com/office/drawing/2014/main" id="{02F1FA49-C56E-2674-A1A5-6C220D9CD7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3035" y="2316456"/>
            <a:ext cx="3439384" cy="1808267"/>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右 4">
            <a:extLst>
              <a:ext uri="{FF2B5EF4-FFF2-40B4-BE49-F238E27FC236}">
                <a16:creationId xmlns:a16="http://schemas.microsoft.com/office/drawing/2014/main" id="{9FE1F9B9-D37D-5383-A7B9-5189A086B875}"/>
              </a:ext>
            </a:extLst>
          </p:cNvPr>
          <p:cNvSpPr/>
          <p:nvPr/>
        </p:nvSpPr>
        <p:spPr>
          <a:xfrm rot="5400000">
            <a:off x="9213618" y="4240139"/>
            <a:ext cx="588768" cy="495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4" descr="ミジンコのイラスト | かわいいフリー素材集 いらすとや">
            <a:extLst>
              <a:ext uri="{FF2B5EF4-FFF2-40B4-BE49-F238E27FC236}">
                <a16:creationId xmlns:a16="http://schemas.microsoft.com/office/drawing/2014/main" id="{32C9D01A-AC7D-7489-454D-5106DFECCE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149643">
            <a:off x="9171413" y="5172015"/>
            <a:ext cx="701881" cy="72545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A64095F-AAB0-1ACF-0196-BC8E9B1E2823}"/>
              </a:ext>
            </a:extLst>
          </p:cNvPr>
          <p:cNvSpPr txBox="1"/>
          <p:nvPr/>
        </p:nvSpPr>
        <p:spPr>
          <a:xfrm rot="1845188">
            <a:off x="10110329" y="4959658"/>
            <a:ext cx="554636" cy="707886"/>
          </a:xfrm>
          <a:prstGeom prst="rect">
            <a:avLst/>
          </a:prstGeom>
          <a:noFill/>
        </p:spPr>
        <p:txBody>
          <a:bodyPr wrap="square" rtlCol="0">
            <a:spAutoFit/>
          </a:bodyPr>
          <a:lstStyle/>
          <a:p>
            <a:r>
              <a:rPr kumimoji="1" lang="ja-JP" altLang="en-US" sz="4000" b="1" dirty="0">
                <a:solidFill>
                  <a:srgbClr val="FF0000"/>
                </a:solidFill>
              </a:rPr>
              <a:t>！</a:t>
            </a:r>
          </a:p>
        </p:txBody>
      </p:sp>
      <p:sp>
        <p:nvSpPr>
          <p:cNvPr id="7" name="スライド番号プレースホルダー 6">
            <a:extLst>
              <a:ext uri="{FF2B5EF4-FFF2-40B4-BE49-F238E27FC236}">
                <a16:creationId xmlns:a16="http://schemas.microsoft.com/office/drawing/2014/main" id="{BB8F8825-97A0-F4FA-0F37-409C1A6C400B}"/>
              </a:ext>
            </a:extLst>
          </p:cNvPr>
          <p:cNvSpPr>
            <a:spLocks noGrp="1"/>
          </p:cNvSpPr>
          <p:nvPr>
            <p:ph type="sldNum" sz="quarter" idx="12"/>
          </p:nvPr>
        </p:nvSpPr>
        <p:spPr/>
        <p:txBody>
          <a:bodyPr/>
          <a:lstStyle/>
          <a:p>
            <a:fld id="{AC4633CD-C271-4A9B-9F5A-80CE91DFE489}" type="slidenum">
              <a:rPr kumimoji="1" lang="ja-JP" altLang="en-US" smtClean="0"/>
              <a:t>9</a:t>
            </a:fld>
            <a:endParaRPr kumimoji="1" lang="ja-JP" altLang="en-US"/>
          </a:p>
        </p:txBody>
      </p:sp>
    </p:spTree>
    <p:extLst>
      <p:ext uri="{BB962C8B-B14F-4D97-AF65-F5344CB8AC3E}">
        <p14:creationId xmlns:p14="http://schemas.microsoft.com/office/powerpoint/2010/main" val="95203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left)">
                                      <p:cBhvr>
                                        <p:cTn id="12" dur="500"/>
                                        <p:tgtEl>
                                          <p:spTgt spid="51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wipe(left)">
                                      <p:cBhvr>
                                        <p:cTn id="18" dur="500"/>
                                        <p:tgtEl>
                                          <p:spTgt spid="51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6|3|8.6"/>
</p:tagLst>
</file>

<file path=ppt/tags/tag10.xml><?xml version="1.0" encoding="utf-8"?>
<p:tagLst xmlns:a="http://schemas.openxmlformats.org/drawingml/2006/main" xmlns:r="http://schemas.openxmlformats.org/officeDocument/2006/relationships" xmlns:p="http://schemas.openxmlformats.org/presentationml/2006/main">
  <p:tag name="TIMING" val="|5.5|10.9|11.3|10.5|8.2|21.5|14"/>
</p:tagLst>
</file>

<file path=ppt/tags/tag2.xml><?xml version="1.0" encoding="utf-8"?>
<p:tagLst xmlns:a="http://schemas.openxmlformats.org/drawingml/2006/main" xmlns:r="http://schemas.openxmlformats.org/officeDocument/2006/relationships" xmlns:p="http://schemas.openxmlformats.org/presentationml/2006/main">
  <p:tag name="TIMING" val="|45.3"/>
</p:tagLst>
</file>

<file path=ppt/tags/tag3.xml><?xml version="1.0" encoding="utf-8"?>
<p:tagLst xmlns:a="http://schemas.openxmlformats.org/drawingml/2006/main" xmlns:r="http://schemas.openxmlformats.org/officeDocument/2006/relationships" xmlns:p="http://schemas.openxmlformats.org/presentationml/2006/main">
  <p:tag name="TIMING" val="|26.6|13.5"/>
</p:tagLst>
</file>

<file path=ppt/tags/tag4.xml><?xml version="1.0" encoding="utf-8"?>
<p:tagLst xmlns:a="http://schemas.openxmlformats.org/drawingml/2006/main" xmlns:r="http://schemas.openxmlformats.org/officeDocument/2006/relationships" xmlns:p="http://schemas.openxmlformats.org/presentationml/2006/main">
  <p:tag name="TIMING" val="|2.8|6.1|16.3"/>
</p:tagLst>
</file>

<file path=ppt/tags/tag5.xml><?xml version="1.0" encoding="utf-8"?>
<p:tagLst xmlns:a="http://schemas.openxmlformats.org/drawingml/2006/main" xmlns:r="http://schemas.openxmlformats.org/officeDocument/2006/relationships" xmlns:p="http://schemas.openxmlformats.org/presentationml/2006/main">
  <p:tag name="TIMING" val="|16.5|6.3"/>
</p:tagLst>
</file>

<file path=ppt/tags/tag6.xml><?xml version="1.0" encoding="utf-8"?>
<p:tagLst xmlns:a="http://schemas.openxmlformats.org/drawingml/2006/main" xmlns:r="http://schemas.openxmlformats.org/officeDocument/2006/relationships" xmlns:p="http://schemas.openxmlformats.org/presentationml/2006/main">
  <p:tag name="TIMING" val="|9.5|1.1"/>
</p:tagLst>
</file>

<file path=ppt/tags/tag7.xml><?xml version="1.0" encoding="utf-8"?>
<p:tagLst xmlns:a="http://schemas.openxmlformats.org/drawingml/2006/main" xmlns:r="http://schemas.openxmlformats.org/officeDocument/2006/relationships" xmlns:p="http://schemas.openxmlformats.org/presentationml/2006/main">
  <p:tag name="TIMING" val="|18|6.5"/>
</p:tagLst>
</file>

<file path=ppt/tags/tag8.xml><?xml version="1.0" encoding="utf-8"?>
<p:tagLst xmlns:a="http://schemas.openxmlformats.org/drawingml/2006/main" xmlns:r="http://schemas.openxmlformats.org/officeDocument/2006/relationships" xmlns:p="http://schemas.openxmlformats.org/presentationml/2006/main">
  <p:tag name="TIMING" val="|1.8"/>
</p:tagLst>
</file>

<file path=ppt/tags/tag9.xml><?xml version="1.0" encoding="utf-8"?>
<p:tagLst xmlns:a="http://schemas.openxmlformats.org/drawingml/2006/main" xmlns:r="http://schemas.openxmlformats.org/officeDocument/2006/relationships" xmlns:p="http://schemas.openxmlformats.org/presentationml/2006/main">
  <p:tag name="TIMING" val="|26.6|13.5"/>
</p:tagLst>
</file>

<file path=ppt/theme/theme1.xml><?xml version="1.0" encoding="utf-8"?>
<a:theme xmlns:a="http://schemas.openxmlformats.org/drawingml/2006/main" name="Office テーマ">
  <a:themeElements>
    <a:clrScheme name="CUD_vivid">
      <a:dk1>
        <a:sysClr val="windowText" lastClr="000000"/>
      </a:dk1>
      <a:lt1>
        <a:sysClr val="window" lastClr="FFFFFF"/>
      </a:lt1>
      <a:dk2>
        <a:srgbClr val="FF4B00"/>
      </a:dk2>
      <a:lt2>
        <a:srgbClr val="FFF100"/>
      </a:lt2>
      <a:accent1>
        <a:srgbClr val="03AF7A"/>
      </a:accent1>
      <a:accent2>
        <a:srgbClr val="005AFF"/>
      </a:accent2>
      <a:accent3>
        <a:srgbClr val="4DC4FF"/>
      </a:accent3>
      <a:accent4>
        <a:srgbClr val="FF8082"/>
      </a:accent4>
      <a:accent5>
        <a:srgbClr val="F4AA00"/>
      </a:accent5>
      <a:accent6>
        <a:srgbClr val="990099"/>
      </a:accent6>
      <a:hlink>
        <a:srgbClr val="804000"/>
      </a:hlink>
      <a:folHlink>
        <a:srgbClr val="D8F255"/>
      </a:folHlink>
    </a:clrScheme>
    <a:fontScheme name="Meiryo">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2866</TotalTime>
  <Words>1901</Words>
  <Application>Microsoft Office PowerPoint</Application>
  <PresentationFormat>ワイド画面</PresentationFormat>
  <Paragraphs>256</Paragraphs>
  <Slides>28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Meiryo UI</vt:lpstr>
      <vt:lpstr>メイリオ</vt:lpstr>
      <vt:lpstr>游ゴシック</vt:lpstr>
      <vt:lpstr>Arial</vt:lpstr>
      <vt:lpstr>Times</vt:lpstr>
      <vt:lpstr>Times New Roman</vt:lpstr>
      <vt:lpstr>Office テーマ</vt:lpstr>
      <vt:lpstr>データで社会を読み解くには</vt:lpstr>
      <vt:lpstr>私自身の経験</vt:lpstr>
      <vt:lpstr>ジャーナリストの目</vt:lpstr>
      <vt:lpstr>与えられたものだけで研究するには？</vt:lpstr>
      <vt:lpstr>既存データの強み</vt:lpstr>
      <vt:lpstr>既存データの弱み</vt:lpstr>
      <vt:lpstr>①データの限界を知る</vt:lpstr>
      <vt:lpstr>たとえば</vt:lpstr>
      <vt:lpstr>②アウトカムの限界を知る</vt:lpstr>
      <vt:lpstr>たとえば</vt:lpstr>
      <vt:lpstr>問題点</vt:lpstr>
      <vt:lpstr>結果：PreよりPostの方が悪化の割合が高かった</vt:lpstr>
      <vt:lpstr>データの限界を乗り越える戦略</vt:lpstr>
      <vt:lpstr>リサーチクエスチョン不在の研究のリスク</vt:lpstr>
      <vt:lpstr>目的不在のリサーチクエスチョンのリスク</vt:lpstr>
      <vt:lpstr>同じ事実でも「正解」は乖離</vt:lpstr>
      <vt:lpstr>リサーチクエスチョンがあれば、 どんなものでも研究になり得る</vt:lpstr>
      <vt:lpstr>過去の学生さんの研究</vt:lpstr>
      <vt:lpstr>過去の学生さんの研究２</vt:lpstr>
      <vt:lpstr>社会的に重要なクエスチョンが論文になった例</vt:lpstr>
      <vt:lpstr>スタッフ種別の人数の変化</vt:lpstr>
      <vt:lpstr>社会医学研究は提言（メッセージ）も大切</vt:lpstr>
      <vt:lpstr>臨床の疑問はデータベースが教えてくれる（かもしれない）</vt:lpstr>
      <vt:lpstr>発症年齢と副作用に関係はない（パネル解析）</vt:lpstr>
      <vt:lpstr>薬の効き方のパターンにも差がない（Latent Class解析）</vt:lpstr>
      <vt:lpstr>研究に一番大切なもの</vt:lpstr>
      <vt:lpstr>持参データ</vt:lpstr>
      <vt:lpstr>まとめかたなどについては渡邉先生の資料の通りで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ドライラボという選択肢</dc:title>
  <dc:creator>Sae Ochi</dc:creator>
  <cp:lastModifiedBy>Sae Ochi</cp:lastModifiedBy>
  <cp:revision>104</cp:revision>
  <cp:lastPrinted>2022-05-29T00:13:07Z</cp:lastPrinted>
  <dcterms:created xsi:type="dcterms:W3CDTF">2021-03-30T03:08:56Z</dcterms:created>
  <dcterms:modified xsi:type="dcterms:W3CDTF">2024-08-29T20:34:44Z</dcterms:modified>
</cp:coreProperties>
</file>