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handoutMasterIdLst>
    <p:handoutMasterId r:id="rId36"/>
  </p:handoutMasterIdLst>
  <p:sldIdLst>
    <p:sldId id="1193" r:id="rId2"/>
    <p:sldId id="1026" r:id="rId3"/>
    <p:sldId id="1027" r:id="rId4"/>
    <p:sldId id="1028" r:id="rId5"/>
    <p:sldId id="1035" r:id="rId6"/>
    <p:sldId id="1204" r:id="rId7"/>
    <p:sldId id="1036" r:id="rId8"/>
    <p:sldId id="1037" r:id="rId9"/>
    <p:sldId id="1038" r:id="rId10"/>
    <p:sldId id="1039" r:id="rId11"/>
    <p:sldId id="1040" r:id="rId12"/>
    <p:sldId id="1063" r:id="rId13"/>
    <p:sldId id="1041" r:id="rId14"/>
    <p:sldId id="810" r:id="rId15"/>
    <p:sldId id="1043" r:id="rId16"/>
    <p:sldId id="1064" r:id="rId17"/>
    <p:sldId id="817" r:id="rId18"/>
    <p:sldId id="801" r:id="rId19"/>
    <p:sldId id="815" r:id="rId20"/>
    <p:sldId id="1056" r:id="rId21"/>
    <p:sldId id="803" r:id="rId22"/>
    <p:sldId id="804" r:id="rId23"/>
    <p:sldId id="806" r:id="rId24"/>
    <p:sldId id="805" r:id="rId25"/>
    <p:sldId id="808" r:id="rId26"/>
    <p:sldId id="809" r:id="rId27"/>
    <p:sldId id="851" r:id="rId28"/>
    <p:sldId id="1203" r:id="rId29"/>
    <p:sldId id="840" r:id="rId30"/>
    <p:sldId id="833" r:id="rId31"/>
    <p:sldId id="1005" r:id="rId32"/>
    <p:sldId id="1025" r:id="rId33"/>
    <p:sldId id="837" r:id="rId3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oiso" initials="g"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C96B1"/>
    <a:srgbClr val="ED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60"/>
  </p:normalViewPr>
  <p:slideViewPr>
    <p:cSldViewPr>
      <p:cViewPr varScale="1">
        <p:scale>
          <a:sx n="123" d="100"/>
          <a:sy n="123" d="100"/>
        </p:scale>
        <p:origin x="114" y="24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_rels/data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2C35FF-E84D-490A-9B39-41C75CEE6245}" type="doc">
      <dgm:prSet loTypeId="urn:microsoft.com/office/officeart/2005/8/layout/hProcess9" loCatId="process" qsTypeId="urn:microsoft.com/office/officeart/2005/8/quickstyle/simple1" qsCatId="simple" csTypeId="urn:microsoft.com/office/officeart/2005/8/colors/colorful1" csCatId="colorful" phldr="1"/>
      <dgm:spPr/>
    </dgm:pt>
    <dgm:pt modelId="{E68D925C-1A5C-44EF-85B3-0E0CEFCF0556}">
      <dgm:prSet phldrT="[テキスト]"/>
      <dgm:spPr/>
      <dgm:t>
        <a:bodyPr/>
        <a:lstStyle/>
        <a:p>
          <a:r>
            <a:rPr kumimoji="1" lang="ja-JP" altLang="en-US" dirty="0"/>
            <a:t>複雑な</a:t>
          </a:r>
          <a:endParaRPr kumimoji="1" lang="en-US" altLang="ja-JP" dirty="0"/>
        </a:p>
        <a:p>
          <a:r>
            <a:rPr kumimoji="1" lang="ja-JP" altLang="en-US" dirty="0"/>
            <a:t>システム</a:t>
          </a:r>
        </a:p>
      </dgm:t>
    </dgm:pt>
    <dgm:pt modelId="{0F942830-BE70-4511-A3EB-E16103E0D3FF}" type="parTrans" cxnId="{D9F92825-0662-4BCA-AE0D-AB2EDEB352C6}">
      <dgm:prSet/>
      <dgm:spPr/>
      <dgm:t>
        <a:bodyPr/>
        <a:lstStyle/>
        <a:p>
          <a:endParaRPr kumimoji="1" lang="ja-JP" altLang="en-US"/>
        </a:p>
      </dgm:t>
    </dgm:pt>
    <dgm:pt modelId="{3A918ECF-811D-47DB-9027-D6800823A0D0}" type="sibTrans" cxnId="{D9F92825-0662-4BCA-AE0D-AB2EDEB352C6}">
      <dgm:prSet/>
      <dgm:spPr/>
      <dgm:t>
        <a:bodyPr/>
        <a:lstStyle/>
        <a:p>
          <a:endParaRPr kumimoji="1" lang="ja-JP" altLang="en-US"/>
        </a:p>
      </dgm:t>
    </dgm:pt>
    <dgm:pt modelId="{9A71CA8F-1ED9-4327-8830-E503DE32977A}">
      <dgm:prSet phldrT="[テキスト]"/>
      <dgm:spPr/>
      <dgm:t>
        <a:bodyPr/>
        <a:lstStyle/>
        <a:p>
          <a:r>
            <a:rPr kumimoji="1" lang="ja-JP" altLang="en-US" dirty="0"/>
            <a:t>人的</a:t>
          </a:r>
          <a:endParaRPr kumimoji="1" lang="en-US" altLang="ja-JP" dirty="0"/>
        </a:p>
        <a:p>
          <a:r>
            <a:rPr kumimoji="1" lang="ja-JP" altLang="en-US" dirty="0"/>
            <a:t>要因</a:t>
          </a:r>
        </a:p>
      </dgm:t>
    </dgm:pt>
    <dgm:pt modelId="{4F2E642A-E711-496E-80DE-229564D7F250}" type="parTrans" cxnId="{CD6C9DC3-23E4-40D3-8707-CB73BF39C5FB}">
      <dgm:prSet/>
      <dgm:spPr/>
      <dgm:t>
        <a:bodyPr/>
        <a:lstStyle/>
        <a:p>
          <a:endParaRPr kumimoji="1" lang="ja-JP" altLang="en-US"/>
        </a:p>
      </dgm:t>
    </dgm:pt>
    <dgm:pt modelId="{D2C67E1D-C292-49F3-8BEC-AB4579AD265D}" type="sibTrans" cxnId="{CD6C9DC3-23E4-40D3-8707-CB73BF39C5FB}">
      <dgm:prSet/>
      <dgm:spPr/>
      <dgm:t>
        <a:bodyPr/>
        <a:lstStyle/>
        <a:p>
          <a:endParaRPr kumimoji="1" lang="ja-JP" altLang="en-US"/>
        </a:p>
      </dgm:t>
    </dgm:pt>
    <dgm:pt modelId="{46ECB629-E35C-40D8-92CC-403B0EAE000F}">
      <dgm:prSet phldrT="[テキスト]"/>
      <dgm:spPr/>
      <dgm:t>
        <a:bodyPr/>
        <a:lstStyle/>
        <a:p>
          <a:r>
            <a:rPr kumimoji="1" lang="ja-JP" altLang="en-US" dirty="0"/>
            <a:t>組織</a:t>
          </a:r>
          <a:endParaRPr kumimoji="1" lang="en-US" altLang="ja-JP" dirty="0"/>
        </a:p>
        <a:p>
          <a:r>
            <a:rPr kumimoji="1" lang="ja-JP" altLang="en-US" dirty="0"/>
            <a:t>文化</a:t>
          </a:r>
        </a:p>
      </dgm:t>
    </dgm:pt>
    <dgm:pt modelId="{F2B40B9E-250F-4570-B994-117F4FA0E031}" type="parTrans" cxnId="{272FBAA0-4624-4011-9649-E23F03523B06}">
      <dgm:prSet/>
      <dgm:spPr/>
      <dgm:t>
        <a:bodyPr/>
        <a:lstStyle/>
        <a:p>
          <a:endParaRPr kumimoji="1" lang="ja-JP" altLang="en-US"/>
        </a:p>
      </dgm:t>
    </dgm:pt>
    <dgm:pt modelId="{BD66D6B6-C06F-435B-9A09-35A8D05B1A1A}" type="sibTrans" cxnId="{272FBAA0-4624-4011-9649-E23F03523B06}">
      <dgm:prSet/>
      <dgm:spPr/>
      <dgm:t>
        <a:bodyPr/>
        <a:lstStyle/>
        <a:p>
          <a:endParaRPr kumimoji="1" lang="ja-JP" altLang="en-US"/>
        </a:p>
      </dgm:t>
    </dgm:pt>
    <dgm:pt modelId="{80195EE1-95B0-42EA-A9C5-7C9F132CF1B3}">
      <dgm:prSet/>
      <dgm:spPr/>
      <dgm:t>
        <a:bodyPr/>
        <a:lstStyle/>
        <a:p>
          <a:r>
            <a:rPr kumimoji="1" lang="ja-JP" altLang="en-US" dirty="0"/>
            <a:t>チーム力の向上</a:t>
          </a:r>
        </a:p>
      </dgm:t>
    </dgm:pt>
    <dgm:pt modelId="{B298FCA1-297D-4284-A551-9AD4AD2A384A}" type="parTrans" cxnId="{222E5DE8-4FB0-48A3-A2C7-7DF87AB704D7}">
      <dgm:prSet/>
      <dgm:spPr/>
      <dgm:t>
        <a:bodyPr/>
        <a:lstStyle/>
        <a:p>
          <a:endParaRPr kumimoji="1" lang="ja-JP" altLang="en-US"/>
        </a:p>
      </dgm:t>
    </dgm:pt>
    <dgm:pt modelId="{DC2AB238-7BE1-4080-8448-72D76415594D}" type="sibTrans" cxnId="{222E5DE8-4FB0-48A3-A2C7-7DF87AB704D7}">
      <dgm:prSet/>
      <dgm:spPr/>
      <dgm:t>
        <a:bodyPr/>
        <a:lstStyle/>
        <a:p>
          <a:endParaRPr kumimoji="1" lang="ja-JP" altLang="en-US"/>
        </a:p>
      </dgm:t>
    </dgm:pt>
    <dgm:pt modelId="{3C2D38CB-A911-42B5-8736-7085FC6BBE69}" type="pres">
      <dgm:prSet presAssocID="{462C35FF-E84D-490A-9B39-41C75CEE6245}" presName="CompostProcess" presStyleCnt="0">
        <dgm:presLayoutVars>
          <dgm:dir/>
          <dgm:resizeHandles val="exact"/>
        </dgm:presLayoutVars>
      </dgm:prSet>
      <dgm:spPr/>
    </dgm:pt>
    <dgm:pt modelId="{5808B127-2B4C-46DD-9866-4205CA0876FC}" type="pres">
      <dgm:prSet presAssocID="{462C35FF-E84D-490A-9B39-41C75CEE6245}" presName="arrow" presStyleLbl="bgShp" presStyleIdx="0" presStyleCnt="1"/>
      <dgm:spPr/>
    </dgm:pt>
    <dgm:pt modelId="{75264F41-8BE3-4091-87E0-87FFC2E10633}" type="pres">
      <dgm:prSet presAssocID="{462C35FF-E84D-490A-9B39-41C75CEE6245}" presName="linearProcess" presStyleCnt="0"/>
      <dgm:spPr/>
    </dgm:pt>
    <dgm:pt modelId="{12E7A863-DA3A-445B-A63E-0EBD9011E2BB}" type="pres">
      <dgm:prSet presAssocID="{9A71CA8F-1ED9-4327-8830-E503DE32977A}" presName="textNode" presStyleLbl="node1" presStyleIdx="0" presStyleCnt="4">
        <dgm:presLayoutVars>
          <dgm:bulletEnabled val="1"/>
        </dgm:presLayoutVars>
      </dgm:prSet>
      <dgm:spPr/>
    </dgm:pt>
    <dgm:pt modelId="{561F6F70-927D-4CE0-8C24-6B14403490EB}" type="pres">
      <dgm:prSet presAssocID="{D2C67E1D-C292-49F3-8BEC-AB4579AD265D}" presName="sibTrans" presStyleCnt="0"/>
      <dgm:spPr/>
    </dgm:pt>
    <dgm:pt modelId="{BB68F9C0-581C-467B-AC68-99B5DAC4A1D1}" type="pres">
      <dgm:prSet presAssocID="{46ECB629-E35C-40D8-92CC-403B0EAE000F}" presName="textNode" presStyleLbl="node1" presStyleIdx="1" presStyleCnt="4" custLinFactNeighborX="64228" custLinFactNeighborY="-150">
        <dgm:presLayoutVars>
          <dgm:bulletEnabled val="1"/>
        </dgm:presLayoutVars>
      </dgm:prSet>
      <dgm:spPr/>
    </dgm:pt>
    <dgm:pt modelId="{F229EC75-540C-4536-AC71-5FE8AE865CD6}" type="pres">
      <dgm:prSet presAssocID="{BD66D6B6-C06F-435B-9A09-35A8D05B1A1A}" presName="sibTrans" presStyleCnt="0"/>
      <dgm:spPr/>
    </dgm:pt>
    <dgm:pt modelId="{A41951E8-2660-4C2E-91BE-DA217652E2F3}" type="pres">
      <dgm:prSet presAssocID="{E68D925C-1A5C-44EF-85B3-0E0CEFCF0556}" presName="textNode" presStyleLbl="node1" presStyleIdx="2" presStyleCnt="4" custLinFactNeighborX="34890" custLinFactNeighborY="-150">
        <dgm:presLayoutVars>
          <dgm:bulletEnabled val="1"/>
        </dgm:presLayoutVars>
      </dgm:prSet>
      <dgm:spPr/>
    </dgm:pt>
    <dgm:pt modelId="{1CF26FFC-D72E-4C54-9F82-91B31838B8B7}" type="pres">
      <dgm:prSet presAssocID="{3A918ECF-811D-47DB-9027-D6800823A0D0}" presName="sibTrans" presStyleCnt="0"/>
      <dgm:spPr/>
    </dgm:pt>
    <dgm:pt modelId="{C900B8F0-75B4-4700-B58E-4EEECD3CE02E}" type="pres">
      <dgm:prSet presAssocID="{80195EE1-95B0-42EA-A9C5-7C9F132CF1B3}" presName="textNode" presStyleLbl="node1" presStyleIdx="3" presStyleCnt="4">
        <dgm:presLayoutVars>
          <dgm:bulletEnabled val="1"/>
        </dgm:presLayoutVars>
      </dgm:prSet>
      <dgm:spPr/>
    </dgm:pt>
  </dgm:ptLst>
  <dgm:cxnLst>
    <dgm:cxn modelId="{D9F92825-0662-4BCA-AE0D-AB2EDEB352C6}" srcId="{462C35FF-E84D-490A-9B39-41C75CEE6245}" destId="{E68D925C-1A5C-44EF-85B3-0E0CEFCF0556}" srcOrd="2" destOrd="0" parTransId="{0F942830-BE70-4511-A3EB-E16103E0D3FF}" sibTransId="{3A918ECF-811D-47DB-9027-D6800823A0D0}"/>
    <dgm:cxn modelId="{F37E6234-54C0-4751-A91F-17C2B058E9BA}" type="presOf" srcId="{46ECB629-E35C-40D8-92CC-403B0EAE000F}" destId="{BB68F9C0-581C-467B-AC68-99B5DAC4A1D1}" srcOrd="0" destOrd="0" presId="urn:microsoft.com/office/officeart/2005/8/layout/hProcess9"/>
    <dgm:cxn modelId="{6D92BB6E-743F-4C11-AB60-080A65783DBC}" type="presOf" srcId="{80195EE1-95B0-42EA-A9C5-7C9F132CF1B3}" destId="{C900B8F0-75B4-4700-B58E-4EEECD3CE02E}" srcOrd="0" destOrd="0" presId="urn:microsoft.com/office/officeart/2005/8/layout/hProcess9"/>
    <dgm:cxn modelId="{0F2ED786-D645-4E53-89F7-4B3318E77BCD}" type="presOf" srcId="{E68D925C-1A5C-44EF-85B3-0E0CEFCF0556}" destId="{A41951E8-2660-4C2E-91BE-DA217652E2F3}" srcOrd="0" destOrd="0" presId="urn:microsoft.com/office/officeart/2005/8/layout/hProcess9"/>
    <dgm:cxn modelId="{272FBAA0-4624-4011-9649-E23F03523B06}" srcId="{462C35FF-E84D-490A-9B39-41C75CEE6245}" destId="{46ECB629-E35C-40D8-92CC-403B0EAE000F}" srcOrd="1" destOrd="0" parTransId="{F2B40B9E-250F-4570-B994-117F4FA0E031}" sibTransId="{BD66D6B6-C06F-435B-9A09-35A8D05B1A1A}"/>
    <dgm:cxn modelId="{0D08B9A1-A956-413C-837E-56CAB93091FB}" type="presOf" srcId="{9A71CA8F-1ED9-4327-8830-E503DE32977A}" destId="{12E7A863-DA3A-445B-A63E-0EBD9011E2BB}" srcOrd="0" destOrd="0" presId="urn:microsoft.com/office/officeart/2005/8/layout/hProcess9"/>
    <dgm:cxn modelId="{CD6C9DC3-23E4-40D3-8707-CB73BF39C5FB}" srcId="{462C35FF-E84D-490A-9B39-41C75CEE6245}" destId="{9A71CA8F-1ED9-4327-8830-E503DE32977A}" srcOrd="0" destOrd="0" parTransId="{4F2E642A-E711-496E-80DE-229564D7F250}" sibTransId="{D2C67E1D-C292-49F3-8BEC-AB4579AD265D}"/>
    <dgm:cxn modelId="{B8EAB1DB-EF1C-428E-A1AF-48A6B5354DE3}" type="presOf" srcId="{462C35FF-E84D-490A-9B39-41C75CEE6245}" destId="{3C2D38CB-A911-42B5-8736-7085FC6BBE69}" srcOrd="0" destOrd="0" presId="urn:microsoft.com/office/officeart/2005/8/layout/hProcess9"/>
    <dgm:cxn modelId="{222E5DE8-4FB0-48A3-A2C7-7DF87AB704D7}" srcId="{462C35FF-E84D-490A-9B39-41C75CEE6245}" destId="{80195EE1-95B0-42EA-A9C5-7C9F132CF1B3}" srcOrd="3" destOrd="0" parTransId="{B298FCA1-297D-4284-A551-9AD4AD2A384A}" sibTransId="{DC2AB238-7BE1-4080-8448-72D76415594D}"/>
    <dgm:cxn modelId="{E36D35FD-0108-41C4-8986-FDFDB2801AFA}" type="presParOf" srcId="{3C2D38CB-A911-42B5-8736-7085FC6BBE69}" destId="{5808B127-2B4C-46DD-9866-4205CA0876FC}" srcOrd="0" destOrd="0" presId="urn:microsoft.com/office/officeart/2005/8/layout/hProcess9"/>
    <dgm:cxn modelId="{4E39E69E-B974-4DAD-B9EA-A93A1B7837CD}" type="presParOf" srcId="{3C2D38CB-A911-42B5-8736-7085FC6BBE69}" destId="{75264F41-8BE3-4091-87E0-87FFC2E10633}" srcOrd="1" destOrd="0" presId="urn:microsoft.com/office/officeart/2005/8/layout/hProcess9"/>
    <dgm:cxn modelId="{9FE072E4-D138-4A53-9BFD-920B9C249B61}" type="presParOf" srcId="{75264F41-8BE3-4091-87E0-87FFC2E10633}" destId="{12E7A863-DA3A-445B-A63E-0EBD9011E2BB}" srcOrd="0" destOrd="0" presId="urn:microsoft.com/office/officeart/2005/8/layout/hProcess9"/>
    <dgm:cxn modelId="{0663CD54-940D-4DF4-866F-806FD913EABC}" type="presParOf" srcId="{75264F41-8BE3-4091-87E0-87FFC2E10633}" destId="{561F6F70-927D-4CE0-8C24-6B14403490EB}" srcOrd="1" destOrd="0" presId="urn:microsoft.com/office/officeart/2005/8/layout/hProcess9"/>
    <dgm:cxn modelId="{D519A0BB-880F-4B94-972D-AD2898BAC5BF}" type="presParOf" srcId="{75264F41-8BE3-4091-87E0-87FFC2E10633}" destId="{BB68F9C0-581C-467B-AC68-99B5DAC4A1D1}" srcOrd="2" destOrd="0" presId="urn:microsoft.com/office/officeart/2005/8/layout/hProcess9"/>
    <dgm:cxn modelId="{F736C84C-A31E-4684-9BAE-50C872800070}" type="presParOf" srcId="{75264F41-8BE3-4091-87E0-87FFC2E10633}" destId="{F229EC75-540C-4536-AC71-5FE8AE865CD6}" srcOrd="3" destOrd="0" presId="urn:microsoft.com/office/officeart/2005/8/layout/hProcess9"/>
    <dgm:cxn modelId="{5C239040-E2B2-49DB-A8A1-738D7763F087}" type="presParOf" srcId="{75264F41-8BE3-4091-87E0-87FFC2E10633}" destId="{A41951E8-2660-4C2E-91BE-DA217652E2F3}" srcOrd="4" destOrd="0" presId="urn:microsoft.com/office/officeart/2005/8/layout/hProcess9"/>
    <dgm:cxn modelId="{7EECE816-1036-4DBF-9AD1-8DB806070389}" type="presParOf" srcId="{75264F41-8BE3-4091-87E0-87FFC2E10633}" destId="{1CF26FFC-D72E-4C54-9F82-91B31838B8B7}" srcOrd="5" destOrd="0" presId="urn:microsoft.com/office/officeart/2005/8/layout/hProcess9"/>
    <dgm:cxn modelId="{7E4CBBDC-C927-426E-851E-77042A9DC7DE}" type="presParOf" srcId="{75264F41-8BE3-4091-87E0-87FFC2E10633}" destId="{C900B8F0-75B4-4700-B58E-4EEECD3CE02E}"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D37B46-FCDC-47FA-A019-37039430A52E}" type="doc">
      <dgm:prSet loTypeId="urn:microsoft.com/office/officeart/2005/8/layout/bProcess4" loCatId="process" qsTypeId="urn:microsoft.com/office/officeart/2005/8/quickstyle/simple1" qsCatId="simple" csTypeId="urn:microsoft.com/office/officeart/2005/8/colors/colorful1" csCatId="colorful" phldr="1"/>
      <dgm:spPr/>
      <dgm:t>
        <a:bodyPr/>
        <a:lstStyle/>
        <a:p>
          <a:endParaRPr kumimoji="1" lang="ja-JP" altLang="en-US"/>
        </a:p>
      </dgm:t>
    </dgm:pt>
    <dgm:pt modelId="{6F518211-328C-4906-9550-591D3C0C4CAD}">
      <dgm:prSet phldrT="[テキスト]" custT="1"/>
      <dgm:spPr/>
      <dgm:t>
        <a:bodyPr/>
        <a:lstStyle/>
        <a:p>
          <a:r>
            <a:rPr kumimoji="1" lang="ja-JP" altLang="en-US" sz="2000" b="1" dirty="0"/>
            <a:t>①混乱と反応</a:t>
          </a:r>
        </a:p>
      </dgm:t>
    </dgm:pt>
    <dgm:pt modelId="{474B7CB5-31B0-47B3-8226-361D9DF29890}" type="parTrans" cxnId="{B5099633-FECF-412B-90F2-3E25BCB50606}">
      <dgm:prSet/>
      <dgm:spPr/>
      <dgm:t>
        <a:bodyPr/>
        <a:lstStyle/>
        <a:p>
          <a:endParaRPr kumimoji="1" lang="ja-JP" altLang="en-US" sz="2000" b="1"/>
        </a:p>
      </dgm:t>
    </dgm:pt>
    <dgm:pt modelId="{63E87B4D-067B-416D-83AA-31BCD9514A77}" type="sibTrans" cxnId="{B5099633-FECF-412B-90F2-3E25BCB50606}">
      <dgm:prSet/>
      <dgm:spPr/>
      <dgm:t>
        <a:bodyPr/>
        <a:lstStyle/>
        <a:p>
          <a:endParaRPr kumimoji="1" lang="ja-JP" altLang="en-US" sz="2000" b="1"/>
        </a:p>
      </dgm:t>
    </dgm:pt>
    <dgm:pt modelId="{15E0A17F-DCD1-4E28-95B9-E5ABCA82102A}">
      <dgm:prSet phldrT="[テキスト]" custT="1"/>
      <dgm:spPr/>
      <dgm:t>
        <a:bodyPr/>
        <a:lstStyle/>
        <a:p>
          <a:r>
            <a:rPr kumimoji="1" lang="ja-JP" altLang="en-US" sz="2000" b="1" dirty="0"/>
            <a:t>カオス・混沌・直後の反応</a:t>
          </a:r>
        </a:p>
      </dgm:t>
    </dgm:pt>
    <dgm:pt modelId="{0DD683CA-1ADF-40E4-9814-5D87DA5888EC}" type="parTrans" cxnId="{259D686A-FE47-4F1C-A675-5BBC0D647D24}">
      <dgm:prSet/>
      <dgm:spPr/>
      <dgm:t>
        <a:bodyPr/>
        <a:lstStyle/>
        <a:p>
          <a:endParaRPr kumimoji="1" lang="ja-JP" altLang="en-US" sz="2000" b="1"/>
        </a:p>
      </dgm:t>
    </dgm:pt>
    <dgm:pt modelId="{E0C64E4D-5C9F-4D32-B5DC-E441128331CF}" type="sibTrans" cxnId="{259D686A-FE47-4F1C-A675-5BBC0D647D24}">
      <dgm:prSet/>
      <dgm:spPr/>
      <dgm:t>
        <a:bodyPr/>
        <a:lstStyle/>
        <a:p>
          <a:endParaRPr kumimoji="1" lang="ja-JP" altLang="en-US" sz="2000" b="1"/>
        </a:p>
      </dgm:t>
    </dgm:pt>
    <dgm:pt modelId="{B725C51E-949B-46CD-9BC5-9C05346B594E}">
      <dgm:prSet phldrT="[テキスト]" custT="1"/>
      <dgm:spPr/>
      <dgm:t>
        <a:bodyPr/>
        <a:lstStyle/>
        <a:p>
          <a:r>
            <a:rPr kumimoji="1" lang="ja-JP" altLang="en-US" sz="2000" b="1" dirty="0"/>
            <a:t>②侵入思考・振り返り</a:t>
          </a:r>
        </a:p>
      </dgm:t>
    </dgm:pt>
    <dgm:pt modelId="{F62DB82E-90B1-4441-A051-645485F9C5AC}" type="parTrans" cxnId="{7398B307-4192-495C-A9A7-DAE4A8EBE9EE}">
      <dgm:prSet/>
      <dgm:spPr/>
      <dgm:t>
        <a:bodyPr/>
        <a:lstStyle/>
        <a:p>
          <a:endParaRPr kumimoji="1" lang="ja-JP" altLang="en-US" sz="2000" b="1"/>
        </a:p>
      </dgm:t>
    </dgm:pt>
    <dgm:pt modelId="{948CE0EB-7985-4E91-95C3-3402836DAFDD}" type="sibTrans" cxnId="{7398B307-4192-495C-A9A7-DAE4A8EBE9EE}">
      <dgm:prSet/>
      <dgm:spPr/>
      <dgm:t>
        <a:bodyPr/>
        <a:lstStyle/>
        <a:p>
          <a:endParaRPr kumimoji="1" lang="ja-JP" altLang="en-US" sz="2000" b="1"/>
        </a:p>
      </dgm:t>
    </dgm:pt>
    <dgm:pt modelId="{E553E2BF-8BFF-404E-9857-BDDC2D2EE813}">
      <dgm:prSet phldrT="[テキスト]" custT="1"/>
      <dgm:spPr/>
      <dgm:t>
        <a:bodyPr/>
        <a:lstStyle/>
        <a:p>
          <a:r>
            <a:rPr kumimoji="1" lang="ja-JP" altLang="en-US" sz="2000" b="1" dirty="0"/>
            <a:t>状況の再現</a:t>
          </a:r>
        </a:p>
      </dgm:t>
    </dgm:pt>
    <dgm:pt modelId="{16E2316E-86DC-41A7-ADD0-48114D6CAF70}" type="parTrans" cxnId="{050B9DEA-EFAA-44EF-997C-74484E669C5D}">
      <dgm:prSet/>
      <dgm:spPr/>
      <dgm:t>
        <a:bodyPr/>
        <a:lstStyle/>
        <a:p>
          <a:endParaRPr kumimoji="1" lang="ja-JP" altLang="en-US" sz="2000" b="1"/>
        </a:p>
      </dgm:t>
    </dgm:pt>
    <dgm:pt modelId="{B6A10F4A-0AF6-4A8D-BFFD-27DAD7E2082C}" type="sibTrans" cxnId="{050B9DEA-EFAA-44EF-997C-74484E669C5D}">
      <dgm:prSet/>
      <dgm:spPr/>
      <dgm:t>
        <a:bodyPr/>
        <a:lstStyle/>
        <a:p>
          <a:endParaRPr kumimoji="1" lang="ja-JP" altLang="en-US" sz="2000" b="1"/>
        </a:p>
      </dgm:t>
    </dgm:pt>
    <dgm:pt modelId="{CC6A1167-0771-4059-B775-2D772CEF69FE}">
      <dgm:prSet phldrT="[テキスト]" custT="1"/>
      <dgm:spPr/>
      <dgm:t>
        <a:bodyPr/>
        <a:lstStyle/>
        <a:p>
          <a:r>
            <a:rPr kumimoji="1" lang="ja-JP" altLang="en-US" sz="2000" b="1" dirty="0"/>
            <a:t>③自己一貫性の修復</a:t>
          </a:r>
        </a:p>
      </dgm:t>
    </dgm:pt>
    <dgm:pt modelId="{59A8FE36-03F8-4FAB-9C70-D621C234A73B}" type="parTrans" cxnId="{1276356E-37BA-4907-9214-C4FACB9905C4}">
      <dgm:prSet/>
      <dgm:spPr/>
      <dgm:t>
        <a:bodyPr/>
        <a:lstStyle/>
        <a:p>
          <a:endParaRPr kumimoji="1" lang="ja-JP" altLang="en-US" sz="2000" b="1"/>
        </a:p>
      </dgm:t>
    </dgm:pt>
    <dgm:pt modelId="{50497FD7-948B-46D3-A599-42518CE48033}" type="sibTrans" cxnId="{1276356E-37BA-4907-9214-C4FACB9905C4}">
      <dgm:prSet/>
      <dgm:spPr/>
      <dgm:t>
        <a:bodyPr/>
        <a:lstStyle/>
        <a:p>
          <a:endParaRPr kumimoji="1" lang="ja-JP" altLang="en-US" sz="2000" b="1"/>
        </a:p>
      </dgm:t>
    </dgm:pt>
    <dgm:pt modelId="{2A0A8064-1E66-4281-97B9-F69824762305}">
      <dgm:prSet phldrT="[テキスト]" custT="1"/>
      <dgm:spPr/>
      <dgm:t>
        <a:bodyPr/>
        <a:lstStyle/>
        <a:p>
          <a:r>
            <a:rPr kumimoji="1" lang="ja-JP" altLang="en-US" sz="2000" b="1" dirty="0"/>
            <a:t>なぜ起きたのか・事案の分析</a:t>
          </a:r>
        </a:p>
      </dgm:t>
    </dgm:pt>
    <dgm:pt modelId="{AD280B62-C3E1-4433-8CAC-A6FEB3769C61}" type="parTrans" cxnId="{DBA1B2C4-185C-495F-9049-57803ECC9E27}">
      <dgm:prSet/>
      <dgm:spPr/>
      <dgm:t>
        <a:bodyPr/>
        <a:lstStyle/>
        <a:p>
          <a:endParaRPr kumimoji="1" lang="ja-JP" altLang="en-US" sz="2000" b="1"/>
        </a:p>
      </dgm:t>
    </dgm:pt>
    <dgm:pt modelId="{120FC70F-8794-4AA5-BF79-B44E19B685EE}" type="sibTrans" cxnId="{DBA1B2C4-185C-495F-9049-57803ECC9E27}">
      <dgm:prSet/>
      <dgm:spPr/>
      <dgm:t>
        <a:bodyPr/>
        <a:lstStyle/>
        <a:p>
          <a:endParaRPr kumimoji="1" lang="ja-JP" altLang="en-US" sz="2000" b="1"/>
        </a:p>
      </dgm:t>
    </dgm:pt>
    <dgm:pt modelId="{EAC13F69-8EF6-4BDC-B7D0-F026B1C6AC4A}">
      <dgm:prSet phldrT="[テキスト]" custT="1"/>
      <dgm:spPr/>
      <dgm:t>
        <a:bodyPr/>
        <a:lstStyle/>
        <a:p>
          <a:r>
            <a:rPr kumimoji="1" lang="ja-JP" altLang="en-US" sz="2000" b="1" dirty="0"/>
            <a:t>⑤感情への対応</a:t>
          </a:r>
        </a:p>
      </dgm:t>
    </dgm:pt>
    <dgm:pt modelId="{7EC8AF67-2F7C-4036-997D-A8B70ED58931}" type="parTrans" cxnId="{48082DB8-37FE-44F4-8AF8-785AD2060B95}">
      <dgm:prSet/>
      <dgm:spPr/>
      <dgm:t>
        <a:bodyPr/>
        <a:lstStyle/>
        <a:p>
          <a:endParaRPr kumimoji="1" lang="ja-JP" altLang="en-US" sz="2000" b="1"/>
        </a:p>
      </dgm:t>
    </dgm:pt>
    <dgm:pt modelId="{A6E331ED-74DD-4A0E-98A9-A44B149456A5}" type="sibTrans" cxnId="{48082DB8-37FE-44F4-8AF8-785AD2060B95}">
      <dgm:prSet/>
      <dgm:spPr/>
      <dgm:t>
        <a:bodyPr/>
        <a:lstStyle/>
        <a:p>
          <a:endParaRPr kumimoji="1" lang="ja-JP" altLang="en-US" sz="2000" b="1"/>
        </a:p>
      </dgm:t>
    </dgm:pt>
    <dgm:pt modelId="{F98E029F-77F3-4A6A-BF25-6FB7707E8F56}">
      <dgm:prSet phldrT="[テキスト]" custT="1"/>
      <dgm:spPr/>
      <dgm:t>
        <a:bodyPr/>
        <a:lstStyle/>
        <a:p>
          <a:r>
            <a:rPr kumimoji="1" lang="ja-JP" altLang="en-US" sz="2000" b="1" dirty="0"/>
            <a:t>助けを呼ぶ</a:t>
          </a:r>
        </a:p>
      </dgm:t>
    </dgm:pt>
    <dgm:pt modelId="{049072E0-27F2-4061-A2C3-7A6FE12AD735}" type="parTrans" cxnId="{40535CE4-65EC-4D20-B6FB-0B2BC6C0173C}">
      <dgm:prSet/>
      <dgm:spPr/>
      <dgm:t>
        <a:bodyPr/>
        <a:lstStyle/>
        <a:p>
          <a:endParaRPr kumimoji="1" lang="ja-JP" altLang="en-US" sz="2000" b="1"/>
        </a:p>
      </dgm:t>
    </dgm:pt>
    <dgm:pt modelId="{281E64AD-37C2-449A-ACB8-E60CA8D86747}" type="sibTrans" cxnId="{40535CE4-65EC-4D20-B6FB-0B2BC6C0173C}">
      <dgm:prSet/>
      <dgm:spPr/>
      <dgm:t>
        <a:bodyPr/>
        <a:lstStyle/>
        <a:p>
          <a:endParaRPr kumimoji="1" lang="ja-JP" altLang="en-US" sz="2000" b="1"/>
        </a:p>
      </dgm:t>
    </dgm:pt>
    <dgm:pt modelId="{2B62FC5F-7AF9-4B10-AB1E-1C6A0B4B95D1}">
      <dgm:prSet phldrT="[テキスト]" custT="1"/>
      <dgm:spPr/>
      <dgm:t>
        <a:bodyPr/>
        <a:lstStyle/>
        <a:p>
          <a:r>
            <a:rPr kumimoji="1" lang="ja-JP" altLang="en-US" sz="2000" b="1" dirty="0"/>
            <a:t>自己不全感</a:t>
          </a:r>
        </a:p>
      </dgm:t>
    </dgm:pt>
    <dgm:pt modelId="{99388DB0-B3F7-42BD-B157-D62F77FBA4A8}" type="parTrans" cxnId="{BB001646-A9EE-4B6F-A1ED-AF63C765DCB5}">
      <dgm:prSet/>
      <dgm:spPr/>
      <dgm:t>
        <a:bodyPr/>
        <a:lstStyle/>
        <a:p>
          <a:endParaRPr kumimoji="1" lang="ja-JP" altLang="en-US" sz="2000" b="1"/>
        </a:p>
      </dgm:t>
    </dgm:pt>
    <dgm:pt modelId="{65A67B2F-1820-40BC-B4FD-73107C5B639B}" type="sibTrans" cxnId="{BB001646-A9EE-4B6F-A1ED-AF63C765DCB5}">
      <dgm:prSet/>
      <dgm:spPr/>
      <dgm:t>
        <a:bodyPr/>
        <a:lstStyle/>
        <a:p>
          <a:endParaRPr kumimoji="1" lang="ja-JP" altLang="en-US" sz="2000" b="1"/>
        </a:p>
      </dgm:t>
    </dgm:pt>
    <dgm:pt modelId="{A03BF138-A884-4C4B-9A1B-EC06D544006B}">
      <dgm:prSet phldrT="[テキスト]" custT="1"/>
      <dgm:spPr/>
      <dgm:t>
        <a:bodyPr/>
        <a:lstStyle/>
        <a:p>
          <a:r>
            <a:rPr kumimoji="1" lang="ja-JP" altLang="en-US" sz="2000" b="1" dirty="0"/>
            <a:t>周囲の反応・うわさ</a:t>
          </a:r>
        </a:p>
      </dgm:t>
    </dgm:pt>
    <dgm:pt modelId="{236FB69F-5670-4EC4-919A-FDC7EFD54739}" type="parTrans" cxnId="{9AD2CEAA-0377-4624-B3F8-3AD0C467EAE2}">
      <dgm:prSet/>
      <dgm:spPr/>
      <dgm:t>
        <a:bodyPr/>
        <a:lstStyle/>
        <a:p>
          <a:endParaRPr kumimoji="1" lang="ja-JP" altLang="en-US" sz="2000"/>
        </a:p>
      </dgm:t>
    </dgm:pt>
    <dgm:pt modelId="{E0F16F2F-55E4-4FC6-8081-509FDF870B51}" type="sibTrans" cxnId="{9AD2CEAA-0377-4624-B3F8-3AD0C467EAE2}">
      <dgm:prSet/>
      <dgm:spPr/>
      <dgm:t>
        <a:bodyPr/>
        <a:lstStyle/>
        <a:p>
          <a:endParaRPr kumimoji="1" lang="ja-JP" altLang="en-US" sz="2000"/>
        </a:p>
      </dgm:t>
    </dgm:pt>
    <dgm:pt modelId="{41A32301-CC06-4E39-9DB3-A09A3DA0838C}">
      <dgm:prSet phldrT="[テキスト]" custT="1"/>
      <dgm:spPr/>
      <dgm:t>
        <a:bodyPr/>
        <a:lstStyle/>
        <a:p>
          <a:r>
            <a:rPr kumimoji="1" lang="ja-JP" altLang="en-US" sz="2000" b="1" dirty="0"/>
            <a:t>④調査への対応</a:t>
          </a:r>
          <a:endParaRPr kumimoji="1" lang="ja-JP" altLang="en-US" sz="1400" b="1" dirty="0"/>
        </a:p>
      </dgm:t>
    </dgm:pt>
    <dgm:pt modelId="{1DF8384E-F6C5-4EF4-9D50-5D427ADCBBFD}" type="parTrans" cxnId="{BA2065DB-C336-47EC-9F97-9535AD90475A}">
      <dgm:prSet/>
      <dgm:spPr/>
      <dgm:t>
        <a:bodyPr/>
        <a:lstStyle/>
        <a:p>
          <a:endParaRPr kumimoji="1" lang="ja-JP" altLang="en-US" sz="2000"/>
        </a:p>
      </dgm:t>
    </dgm:pt>
    <dgm:pt modelId="{DCDCFEE3-8423-4E48-809E-2127DB18D933}" type="sibTrans" cxnId="{BA2065DB-C336-47EC-9F97-9535AD90475A}">
      <dgm:prSet/>
      <dgm:spPr/>
      <dgm:t>
        <a:bodyPr/>
        <a:lstStyle/>
        <a:p>
          <a:endParaRPr kumimoji="1" lang="ja-JP" altLang="en-US" sz="2000"/>
        </a:p>
      </dgm:t>
    </dgm:pt>
    <dgm:pt modelId="{4FFA18EF-284B-4AE5-85E3-F69475F4AED6}">
      <dgm:prSet phldrT="[テキスト]" custT="1"/>
      <dgm:spPr/>
      <dgm:t>
        <a:bodyPr/>
        <a:lstStyle/>
        <a:p>
          <a:r>
            <a:rPr kumimoji="1" lang="ja-JP" altLang="en-US" sz="2000" b="1" dirty="0"/>
            <a:t>⑥切り替え・前進</a:t>
          </a:r>
        </a:p>
      </dgm:t>
    </dgm:pt>
    <dgm:pt modelId="{F08BC3AC-6483-4613-BE5C-3719AE6ADCD0}" type="parTrans" cxnId="{CFF5C9B7-610C-417F-88C2-052908AC128A}">
      <dgm:prSet/>
      <dgm:spPr/>
      <dgm:t>
        <a:bodyPr/>
        <a:lstStyle/>
        <a:p>
          <a:endParaRPr kumimoji="1" lang="ja-JP" altLang="en-US" sz="2000"/>
        </a:p>
      </dgm:t>
    </dgm:pt>
    <dgm:pt modelId="{9158316B-80D9-4F6D-81B2-51B6239688FF}" type="sibTrans" cxnId="{CFF5C9B7-610C-417F-88C2-052908AC128A}">
      <dgm:prSet/>
      <dgm:spPr/>
      <dgm:t>
        <a:bodyPr/>
        <a:lstStyle/>
        <a:p>
          <a:endParaRPr kumimoji="1" lang="ja-JP" altLang="en-US" sz="2000"/>
        </a:p>
      </dgm:t>
    </dgm:pt>
    <dgm:pt modelId="{85FDD212-3419-4C4B-AD93-BDC79104CAD2}">
      <dgm:prSet phldrT="[テキスト]" custT="1"/>
      <dgm:spPr/>
      <dgm:t>
        <a:bodyPr/>
        <a:lstStyle/>
        <a:p>
          <a:r>
            <a:rPr kumimoji="1" lang="ja-JP" altLang="en-US" sz="2000" b="1" dirty="0"/>
            <a:t>恐れ</a:t>
          </a:r>
        </a:p>
      </dgm:t>
    </dgm:pt>
    <dgm:pt modelId="{6EE891C0-FCC9-407D-85D2-1C564179A30B}" type="parTrans" cxnId="{43A53F26-D1E1-431A-A5B8-7E065999B31A}">
      <dgm:prSet/>
      <dgm:spPr/>
      <dgm:t>
        <a:bodyPr/>
        <a:lstStyle/>
        <a:p>
          <a:endParaRPr kumimoji="1" lang="ja-JP" altLang="en-US" sz="2000"/>
        </a:p>
      </dgm:t>
    </dgm:pt>
    <dgm:pt modelId="{F448606C-8CEB-42B6-B6D7-1B5844D7806D}" type="sibTrans" cxnId="{43A53F26-D1E1-431A-A5B8-7E065999B31A}">
      <dgm:prSet/>
      <dgm:spPr/>
      <dgm:t>
        <a:bodyPr/>
        <a:lstStyle/>
        <a:p>
          <a:endParaRPr kumimoji="1" lang="ja-JP" altLang="en-US" sz="2000"/>
        </a:p>
      </dgm:t>
    </dgm:pt>
    <dgm:pt modelId="{8DCAF1E7-1601-454A-8427-41026D149D85}">
      <dgm:prSet phldrT="[テキスト]" custT="1"/>
      <dgm:spPr/>
      <dgm:t>
        <a:bodyPr/>
        <a:lstStyle/>
        <a:p>
          <a:r>
            <a:rPr kumimoji="1" lang="ja-JP" altLang="en-US" sz="2000" b="1" dirty="0"/>
            <a:t>患者家族への説明・情報開示</a:t>
          </a:r>
        </a:p>
      </dgm:t>
    </dgm:pt>
    <dgm:pt modelId="{BA941EF7-90E0-4887-AB42-2BDB04416FB4}" type="parTrans" cxnId="{7EA73D76-01C3-4A66-B3C1-68559A312C7B}">
      <dgm:prSet/>
      <dgm:spPr/>
      <dgm:t>
        <a:bodyPr/>
        <a:lstStyle/>
        <a:p>
          <a:endParaRPr kumimoji="1" lang="ja-JP" altLang="en-US" sz="2000"/>
        </a:p>
      </dgm:t>
    </dgm:pt>
    <dgm:pt modelId="{463D9476-111E-4F6E-A7AC-9CA66255CA78}" type="sibTrans" cxnId="{7EA73D76-01C3-4A66-B3C1-68559A312C7B}">
      <dgm:prSet/>
      <dgm:spPr/>
      <dgm:t>
        <a:bodyPr/>
        <a:lstStyle/>
        <a:p>
          <a:endParaRPr kumimoji="1" lang="ja-JP" altLang="en-US" sz="2000"/>
        </a:p>
      </dgm:t>
    </dgm:pt>
    <dgm:pt modelId="{D7A2E217-3879-42DC-9F48-D41332BE7036}">
      <dgm:prSet phldrT="[テキスト]" custT="1"/>
      <dgm:spPr/>
      <dgm:t>
        <a:bodyPr/>
        <a:lstStyle/>
        <a:p>
          <a:r>
            <a:rPr kumimoji="1" lang="ja-JP" altLang="en-US" sz="2000" b="1" dirty="0"/>
            <a:t>サポートを求める</a:t>
          </a:r>
        </a:p>
      </dgm:t>
    </dgm:pt>
    <dgm:pt modelId="{E1B9437A-0176-4866-B0E6-850786EC6EC4}" type="parTrans" cxnId="{6F31BFA1-958D-442F-84D3-CE4D273A2729}">
      <dgm:prSet/>
      <dgm:spPr/>
      <dgm:t>
        <a:bodyPr/>
        <a:lstStyle/>
        <a:p>
          <a:endParaRPr kumimoji="1" lang="ja-JP" altLang="en-US" sz="2000"/>
        </a:p>
      </dgm:t>
    </dgm:pt>
    <dgm:pt modelId="{F96CA401-01DF-4BFA-A08F-17137D7312B2}" type="sibTrans" cxnId="{6F31BFA1-958D-442F-84D3-CE4D273A2729}">
      <dgm:prSet/>
      <dgm:spPr/>
      <dgm:t>
        <a:bodyPr/>
        <a:lstStyle/>
        <a:p>
          <a:endParaRPr kumimoji="1" lang="ja-JP" altLang="en-US" sz="2000"/>
        </a:p>
      </dgm:t>
    </dgm:pt>
    <dgm:pt modelId="{C4F9E66D-17C8-451E-9458-23B7AD6175AC}">
      <dgm:prSet phldrT="[テキスト]" custT="1"/>
      <dgm:spPr/>
      <dgm:t>
        <a:bodyPr/>
        <a:lstStyle/>
        <a:p>
          <a:r>
            <a:rPr kumimoji="1" lang="ja-JP" altLang="en-US" sz="2000" b="1" dirty="0"/>
            <a:t>訴訟の不安</a:t>
          </a:r>
        </a:p>
      </dgm:t>
    </dgm:pt>
    <dgm:pt modelId="{3F43DC4F-A8BC-484B-93F3-9CE5E53C911B}" type="parTrans" cxnId="{00CD1895-617B-4881-A9B7-F407883845D9}">
      <dgm:prSet/>
      <dgm:spPr/>
      <dgm:t>
        <a:bodyPr/>
        <a:lstStyle/>
        <a:p>
          <a:endParaRPr kumimoji="1" lang="ja-JP" altLang="en-US" sz="2000"/>
        </a:p>
      </dgm:t>
    </dgm:pt>
    <dgm:pt modelId="{21BE6519-E034-48ED-B48A-B8B81DB4A55E}" type="sibTrans" cxnId="{00CD1895-617B-4881-A9B7-F407883845D9}">
      <dgm:prSet/>
      <dgm:spPr/>
      <dgm:t>
        <a:bodyPr/>
        <a:lstStyle/>
        <a:p>
          <a:endParaRPr kumimoji="1" lang="ja-JP" altLang="en-US" sz="2000"/>
        </a:p>
      </dgm:t>
    </dgm:pt>
    <dgm:pt modelId="{8EC2BDD8-78AC-412C-A355-9C521DDAC012}">
      <dgm:prSet phldrT="[テキスト]" custT="1"/>
      <dgm:spPr/>
      <dgm:t>
        <a:bodyPr/>
        <a:lstStyle/>
        <a:p>
          <a:r>
            <a:rPr kumimoji="1" lang="ja-JP" altLang="en-US" sz="2000" b="1" dirty="0"/>
            <a:t>（１）移動・退職</a:t>
          </a:r>
        </a:p>
      </dgm:t>
    </dgm:pt>
    <dgm:pt modelId="{BCC08DA5-5355-4E65-84D5-39B7B4C27C90}" type="parTrans" cxnId="{5D4940FE-9EC7-4E5E-A9DF-26B1FDE98143}">
      <dgm:prSet/>
      <dgm:spPr/>
      <dgm:t>
        <a:bodyPr/>
        <a:lstStyle/>
        <a:p>
          <a:endParaRPr kumimoji="1" lang="ja-JP" altLang="en-US" sz="2000"/>
        </a:p>
      </dgm:t>
    </dgm:pt>
    <dgm:pt modelId="{AB5C16D6-3D39-4C94-AAF2-7BA2EA4E7D2B}" type="sibTrans" cxnId="{5D4940FE-9EC7-4E5E-A9DF-26B1FDE98143}">
      <dgm:prSet/>
      <dgm:spPr/>
      <dgm:t>
        <a:bodyPr/>
        <a:lstStyle/>
        <a:p>
          <a:endParaRPr kumimoji="1" lang="ja-JP" altLang="en-US" sz="2000"/>
        </a:p>
      </dgm:t>
    </dgm:pt>
    <dgm:pt modelId="{2E77552C-CB67-47D7-9873-3236B3F27227}">
      <dgm:prSet phldrT="[テキスト]" custT="1"/>
      <dgm:spPr/>
      <dgm:t>
        <a:bodyPr/>
        <a:lstStyle/>
        <a:p>
          <a:r>
            <a:rPr kumimoji="1" lang="ja-JP" altLang="en-US" sz="2000" b="1" dirty="0"/>
            <a:t>（２）サバイブ、コーピング</a:t>
          </a:r>
        </a:p>
      </dgm:t>
    </dgm:pt>
    <dgm:pt modelId="{52A63971-ECA1-49BF-AAD6-6E05DDF5419B}" type="parTrans" cxnId="{DD84F127-C354-401E-9199-E5091125CF5E}">
      <dgm:prSet/>
      <dgm:spPr/>
      <dgm:t>
        <a:bodyPr/>
        <a:lstStyle/>
        <a:p>
          <a:endParaRPr kumimoji="1" lang="ja-JP" altLang="en-US" sz="2000"/>
        </a:p>
      </dgm:t>
    </dgm:pt>
    <dgm:pt modelId="{FE6742D6-74DE-496E-9895-780591CF25A3}" type="sibTrans" cxnId="{DD84F127-C354-401E-9199-E5091125CF5E}">
      <dgm:prSet/>
      <dgm:spPr/>
      <dgm:t>
        <a:bodyPr/>
        <a:lstStyle/>
        <a:p>
          <a:endParaRPr kumimoji="1" lang="ja-JP" altLang="en-US" sz="2000"/>
        </a:p>
      </dgm:t>
    </dgm:pt>
    <dgm:pt modelId="{76D6649A-E306-4386-A1C5-754858E36B45}">
      <dgm:prSet phldrT="[テキスト]" custT="1"/>
      <dgm:spPr/>
      <dgm:t>
        <a:bodyPr/>
        <a:lstStyle/>
        <a:p>
          <a:r>
            <a:rPr kumimoji="1" lang="ja-JP" altLang="en-US" sz="2000" b="1" dirty="0"/>
            <a:t>（３）成長・洞察</a:t>
          </a:r>
        </a:p>
      </dgm:t>
    </dgm:pt>
    <dgm:pt modelId="{9D8AA38B-874E-4509-9B8E-2A3D0E216720}" type="parTrans" cxnId="{51FAE820-2BEC-442D-9561-FDBA2A13578C}">
      <dgm:prSet/>
      <dgm:spPr/>
      <dgm:t>
        <a:bodyPr/>
        <a:lstStyle/>
        <a:p>
          <a:endParaRPr kumimoji="1" lang="ja-JP" altLang="en-US" sz="2000"/>
        </a:p>
      </dgm:t>
    </dgm:pt>
    <dgm:pt modelId="{4F8E175E-37FD-49FD-8C80-00AF5BCCEA24}" type="sibTrans" cxnId="{51FAE820-2BEC-442D-9561-FDBA2A13578C}">
      <dgm:prSet/>
      <dgm:spPr/>
      <dgm:t>
        <a:bodyPr/>
        <a:lstStyle/>
        <a:p>
          <a:endParaRPr kumimoji="1" lang="ja-JP" altLang="en-US" sz="2000"/>
        </a:p>
      </dgm:t>
    </dgm:pt>
    <dgm:pt modelId="{3B1C9444-D575-4CB8-B976-F4D729C2F9EF}">
      <dgm:prSet phldrT="[テキスト]" custT="1"/>
      <dgm:spPr/>
      <dgm:t>
        <a:bodyPr/>
        <a:lstStyle/>
        <a:p>
          <a:r>
            <a:rPr kumimoji="1" lang="ja-JP" altLang="en-US" sz="2000" b="1" dirty="0"/>
            <a:t>身体・心理的症状</a:t>
          </a:r>
        </a:p>
      </dgm:t>
    </dgm:pt>
    <dgm:pt modelId="{BF89E8D2-0B11-4C26-B1C5-BDCB1900B709}" type="parTrans" cxnId="{734D7B04-3319-42E0-AE39-C133ED682945}">
      <dgm:prSet/>
      <dgm:spPr/>
      <dgm:t>
        <a:bodyPr/>
        <a:lstStyle/>
        <a:p>
          <a:endParaRPr kumimoji="1" lang="ja-JP" altLang="en-US"/>
        </a:p>
      </dgm:t>
    </dgm:pt>
    <dgm:pt modelId="{F1454DD8-1BED-458E-8639-EB6433ACED91}" type="sibTrans" cxnId="{734D7B04-3319-42E0-AE39-C133ED682945}">
      <dgm:prSet/>
      <dgm:spPr/>
      <dgm:t>
        <a:bodyPr/>
        <a:lstStyle/>
        <a:p>
          <a:endParaRPr kumimoji="1" lang="ja-JP" altLang="en-US"/>
        </a:p>
      </dgm:t>
    </dgm:pt>
    <dgm:pt modelId="{A033FD12-A69B-4EB0-A8CD-F2E4BDF382E3}" type="pres">
      <dgm:prSet presAssocID="{A4D37B46-FCDC-47FA-A019-37039430A52E}" presName="Name0" presStyleCnt="0">
        <dgm:presLayoutVars>
          <dgm:dir/>
          <dgm:resizeHandles/>
        </dgm:presLayoutVars>
      </dgm:prSet>
      <dgm:spPr/>
    </dgm:pt>
    <dgm:pt modelId="{BFF457AF-5317-49C2-9143-DA050EC1ACFA}" type="pres">
      <dgm:prSet presAssocID="{6F518211-328C-4906-9550-591D3C0C4CAD}" presName="compNode" presStyleCnt="0"/>
      <dgm:spPr/>
    </dgm:pt>
    <dgm:pt modelId="{FA364776-2354-4DC2-B70C-CFE7290D81B4}" type="pres">
      <dgm:prSet presAssocID="{6F518211-328C-4906-9550-591D3C0C4CAD}" presName="dummyConnPt" presStyleCnt="0"/>
      <dgm:spPr/>
    </dgm:pt>
    <dgm:pt modelId="{546640C8-9B5C-4900-816D-F08E0C3CC1EC}" type="pres">
      <dgm:prSet presAssocID="{6F518211-328C-4906-9550-591D3C0C4CAD}" presName="node" presStyleLbl="node1" presStyleIdx="0" presStyleCnt="6" custScaleX="174294" custScaleY="101041" custLinFactNeighborX="1698" custLinFactNeighborY="-31407">
        <dgm:presLayoutVars>
          <dgm:bulletEnabled val="1"/>
        </dgm:presLayoutVars>
      </dgm:prSet>
      <dgm:spPr/>
    </dgm:pt>
    <dgm:pt modelId="{4FE14CCE-CD5D-41E4-9B2A-E0A10AED6EBA}" type="pres">
      <dgm:prSet presAssocID="{63E87B4D-067B-416D-83AA-31BCD9514A77}" presName="sibTrans" presStyleLbl="bgSibTrans2D1" presStyleIdx="0" presStyleCnt="5"/>
      <dgm:spPr/>
    </dgm:pt>
    <dgm:pt modelId="{D55B074D-1623-4F9D-9DC5-50DF8A3D885D}" type="pres">
      <dgm:prSet presAssocID="{B725C51E-949B-46CD-9BC5-9C05346B594E}" presName="compNode" presStyleCnt="0"/>
      <dgm:spPr/>
    </dgm:pt>
    <dgm:pt modelId="{9D3E1AAF-9506-4FF8-8780-29237C35195D}" type="pres">
      <dgm:prSet presAssocID="{B725C51E-949B-46CD-9BC5-9C05346B594E}" presName="dummyConnPt" presStyleCnt="0"/>
      <dgm:spPr/>
    </dgm:pt>
    <dgm:pt modelId="{F7FB7981-0DC7-443B-B027-C34293208A5D}" type="pres">
      <dgm:prSet presAssocID="{B725C51E-949B-46CD-9BC5-9C05346B594E}" presName="node" presStyleLbl="node1" presStyleIdx="1" presStyleCnt="6" custScaleX="140831" custLinFactNeighborX="1698" custLinFactNeighborY="-24335">
        <dgm:presLayoutVars>
          <dgm:bulletEnabled val="1"/>
        </dgm:presLayoutVars>
      </dgm:prSet>
      <dgm:spPr/>
    </dgm:pt>
    <dgm:pt modelId="{64F849B9-FBEE-4C5C-BF07-44FDC25D9397}" type="pres">
      <dgm:prSet presAssocID="{948CE0EB-7985-4E91-95C3-3402836DAFDD}" presName="sibTrans" presStyleLbl="bgSibTrans2D1" presStyleIdx="1" presStyleCnt="5"/>
      <dgm:spPr/>
    </dgm:pt>
    <dgm:pt modelId="{607ECA79-50BA-4511-A1BB-3BEAC0764146}" type="pres">
      <dgm:prSet presAssocID="{CC6A1167-0771-4059-B775-2D772CEF69FE}" presName="compNode" presStyleCnt="0"/>
      <dgm:spPr/>
    </dgm:pt>
    <dgm:pt modelId="{6656D3FA-C1DA-4F72-8056-043EEBFFA81A}" type="pres">
      <dgm:prSet presAssocID="{CC6A1167-0771-4059-B775-2D772CEF69FE}" presName="dummyConnPt" presStyleCnt="0"/>
      <dgm:spPr/>
    </dgm:pt>
    <dgm:pt modelId="{3696945F-63BF-4AC0-91C4-C72983AB22B4}" type="pres">
      <dgm:prSet presAssocID="{CC6A1167-0771-4059-B775-2D772CEF69FE}" presName="node" presStyleLbl="node1" presStyleIdx="2" presStyleCnt="6" custScaleX="138085" custLinFactNeighborX="325" custLinFactNeighborY="-8311">
        <dgm:presLayoutVars>
          <dgm:bulletEnabled val="1"/>
        </dgm:presLayoutVars>
      </dgm:prSet>
      <dgm:spPr/>
    </dgm:pt>
    <dgm:pt modelId="{F747808E-0AFB-443E-BDD9-4FE932FA61F3}" type="pres">
      <dgm:prSet presAssocID="{50497FD7-948B-46D3-A599-42518CE48033}" presName="sibTrans" presStyleLbl="bgSibTrans2D1" presStyleIdx="2" presStyleCnt="5"/>
      <dgm:spPr/>
    </dgm:pt>
    <dgm:pt modelId="{6374AB42-6F2A-4CFE-BC01-C863E542BE7F}" type="pres">
      <dgm:prSet presAssocID="{41A32301-CC06-4E39-9DB3-A09A3DA0838C}" presName="compNode" presStyleCnt="0"/>
      <dgm:spPr/>
    </dgm:pt>
    <dgm:pt modelId="{A289B156-42A0-455B-81A5-5DF5B18C27C0}" type="pres">
      <dgm:prSet presAssocID="{41A32301-CC06-4E39-9DB3-A09A3DA0838C}" presName="dummyConnPt" presStyleCnt="0"/>
      <dgm:spPr/>
    </dgm:pt>
    <dgm:pt modelId="{30CF7538-BCDF-43EC-B6BE-937D99385848}" type="pres">
      <dgm:prSet presAssocID="{41A32301-CC06-4E39-9DB3-A09A3DA0838C}" presName="node" presStyleLbl="node1" presStyleIdx="3" presStyleCnt="6" custScaleX="186299" custScaleY="117427">
        <dgm:presLayoutVars>
          <dgm:bulletEnabled val="1"/>
        </dgm:presLayoutVars>
      </dgm:prSet>
      <dgm:spPr/>
    </dgm:pt>
    <dgm:pt modelId="{768AE920-835E-4630-B7B9-C3CC9F305AEB}" type="pres">
      <dgm:prSet presAssocID="{DCDCFEE3-8423-4E48-809E-2127DB18D933}" presName="sibTrans" presStyleLbl="bgSibTrans2D1" presStyleIdx="3" presStyleCnt="5"/>
      <dgm:spPr/>
    </dgm:pt>
    <dgm:pt modelId="{0E4C94DF-1BC4-4801-853C-30F9CE1E75D8}" type="pres">
      <dgm:prSet presAssocID="{EAC13F69-8EF6-4BDC-B7D0-F026B1C6AC4A}" presName="compNode" presStyleCnt="0"/>
      <dgm:spPr/>
    </dgm:pt>
    <dgm:pt modelId="{AB068FBC-4B67-4FC7-BE6C-C32413E1DEF0}" type="pres">
      <dgm:prSet presAssocID="{EAC13F69-8EF6-4BDC-B7D0-F026B1C6AC4A}" presName="dummyConnPt" presStyleCnt="0"/>
      <dgm:spPr/>
    </dgm:pt>
    <dgm:pt modelId="{ADCEC339-CE48-46F7-90FC-5DF3D09DD67F}" type="pres">
      <dgm:prSet presAssocID="{EAC13F69-8EF6-4BDC-B7D0-F026B1C6AC4A}" presName="node" presStyleLbl="node1" presStyleIdx="4" presStyleCnt="6" custScaleX="165116" custLinFactNeighborX="1698">
        <dgm:presLayoutVars>
          <dgm:bulletEnabled val="1"/>
        </dgm:presLayoutVars>
      </dgm:prSet>
      <dgm:spPr/>
    </dgm:pt>
    <dgm:pt modelId="{B27B50C3-B13D-4DE8-94C9-A317405ABCA7}" type="pres">
      <dgm:prSet presAssocID="{A6E331ED-74DD-4A0E-98A9-A44B149456A5}" presName="sibTrans" presStyleLbl="bgSibTrans2D1" presStyleIdx="4" presStyleCnt="5"/>
      <dgm:spPr/>
    </dgm:pt>
    <dgm:pt modelId="{4AEEB85F-C402-46B2-91D4-21B7AA68184B}" type="pres">
      <dgm:prSet presAssocID="{4FFA18EF-284B-4AE5-85E3-F69475F4AED6}" presName="compNode" presStyleCnt="0"/>
      <dgm:spPr/>
    </dgm:pt>
    <dgm:pt modelId="{617E58A6-7B44-4DFC-9C17-950A025E4A30}" type="pres">
      <dgm:prSet presAssocID="{4FFA18EF-284B-4AE5-85E3-F69475F4AED6}" presName="dummyConnPt" presStyleCnt="0"/>
      <dgm:spPr/>
    </dgm:pt>
    <dgm:pt modelId="{E922CAAD-9D74-44E8-A1EA-86A526A9E382}" type="pres">
      <dgm:prSet presAssocID="{4FFA18EF-284B-4AE5-85E3-F69475F4AED6}" presName="node" presStyleLbl="node1" presStyleIdx="5" presStyleCnt="6" custScaleX="186299" custScaleY="117339">
        <dgm:presLayoutVars>
          <dgm:bulletEnabled val="1"/>
        </dgm:presLayoutVars>
      </dgm:prSet>
      <dgm:spPr/>
    </dgm:pt>
  </dgm:ptLst>
  <dgm:cxnLst>
    <dgm:cxn modelId="{4CA01101-1FF8-4C64-84BC-E82E87F88DE6}" type="presOf" srcId="{50497FD7-948B-46D3-A599-42518CE48033}" destId="{F747808E-0AFB-443E-BDD9-4FE932FA61F3}" srcOrd="0" destOrd="0" presId="urn:microsoft.com/office/officeart/2005/8/layout/bProcess4"/>
    <dgm:cxn modelId="{734D7B04-3319-42E0-AE39-C133ED682945}" srcId="{41A32301-CC06-4E39-9DB3-A09A3DA0838C}" destId="{3B1C9444-D575-4CB8-B976-F4D729C2F9EF}" srcOrd="2" destOrd="0" parTransId="{BF89E8D2-0B11-4C26-B1C5-BDCB1900B709}" sibTransId="{F1454DD8-1BED-458E-8639-EB6433ACED91}"/>
    <dgm:cxn modelId="{6F9B8D05-7334-4E8A-B358-0B1391E84E86}" type="presOf" srcId="{85FDD212-3419-4C4B-AD93-BDC79104CAD2}" destId="{3696945F-63BF-4AC0-91C4-C72983AB22B4}" srcOrd="0" destOrd="2" presId="urn:microsoft.com/office/officeart/2005/8/layout/bProcess4"/>
    <dgm:cxn modelId="{7398B307-4192-495C-A9A7-DAE4A8EBE9EE}" srcId="{A4D37B46-FCDC-47FA-A019-37039430A52E}" destId="{B725C51E-949B-46CD-9BC5-9C05346B594E}" srcOrd="1" destOrd="0" parTransId="{F62DB82E-90B1-4441-A051-645485F9C5AC}" sibTransId="{948CE0EB-7985-4E91-95C3-3402836DAFDD}"/>
    <dgm:cxn modelId="{F9843014-CA20-4D8C-B1FC-399A37515DA3}" type="presOf" srcId="{B725C51E-949B-46CD-9BC5-9C05346B594E}" destId="{F7FB7981-0DC7-443B-B027-C34293208A5D}" srcOrd="0" destOrd="0" presId="urn:microsoft.com/office/officeart/2005/8/layout/bProcess4"/>
    <dgm:cxn modelId="{5F6DE11C-2A5E-4CDF-B57B-A29BBE1E8541}" type="presOf" srcId="{8EC2BDD8-78AC-412C-A355-9C521DDAC012}" destId="{E922CAAD-9D74-44E8-A1EA-86A526A9E382}" srcOrd="0" destOrd="1" presId="urn:microsoft.com/office/officeart/2005/8/layout/bProcess4"/>
    <dgm:cxn modelId="{51FAE820-2BEC-442D-9561-FDBA2A13578C}" srcId="{4FFA18EF-284B-4AE5-85E3-F69475F4AED6}" destId="{76D6649A-E306-4386-A1C5-754858E36B45}" srcOrd="2" destOrd="0" parTransId="{9D8AA38B-874E-4509-9B8E-2A3D0E216720}" sibTransId="{4F8E175E-37FD-49FD-8C80-00AF5BCCEA24}"/>
    <dgm:cxn modelId="{43A53F26-D1E1-431A-A5B8-7E065999B31A}" srcId="{CC6A1167-0771-4059-B775-2D772CEF69FE}" destId="{85FDD212-3419-4C4B-AD93-BDC79104CAD2}" srcOrd="1" destOrd="0" parTransId="{6EE891C0-FCC9-407D-85D2-1C564179A30B}" sibTransId="{F448606C-8CEB-42B6-B6D7-1B5844D7806D}"/>
    <dgm:cxn modelId="{DD84F127-C354-401E-9199-E5091125CF5E}" srcId="{4FFA18EF-284B-4AE5-85E3-F69475F4AED6}" destId="{2E77552C-CB67-47D7-9873-3236B3F27227}" srcOrd="1" destOrd="0" parTransId="{52A63971-ECA1-49BF-AAD6-6E05DDF5419B}" sibTransId="{FE6742D6-74DE-496E-9895-780591CF25A3}"/>
    <dgm:cxn modelId="{B5099633-FECF-412B-90F2-3E25BCB50606}" srcId="{A4D37B46-FCDC-47FA-A019-37039430A52E}" destId="{6F518211-328C-4906-9550-591D3C0C4CAD}" srcOrd="0" destOrd="0" parTransId="{474B7CB5-31B0-47B3-8226-361D9DF29890}" sibTransId="{63E87B4D-067B-416D-83AA-31BCD9514A77}"/>
    <dgm:cxn modelId="{E70F095D-D91B-487C-AD73-974481AAB844}" type="presOf" srcId="{63E87B4D-067B-416D-83AA-31BCD9514A77}" destId="{4FE14CCE-CD5D-41E4-9B2A-E0A10AED6EBA}" srcOrd="0" destOrd="0" presId="urn:microsoft.com/office/officeart/2005/8/layout/bProcess4"/>
    <dgm:cxn modelId="{E25DC65E-8AF8-4534-9997-4DFB38729CA8}" type="presOf" srcId="{2E77552C-CB67-47D7-9873-3236B3F27227}" destId="{E922CAAD-9D74-44E8-A1EA-86A526A9E382}" srcOrd="0" destOrd="2" presId="urn:microsoft.com/office/officeart/2005/8/layout/bProcess4"/>
    <dgm:cxn modelId="{5BA29141-9923-420B-8FA1-9CD427E43FD9}" type="presOf" srcId="{4FFA18EF-284B-4AE5-85E3-F69475F4AED6}" destId="{E922CAAD-9D74-44E8-A1EA-86A526A9E382}" srcOrd="0" destOrd="0" presId="urn:microsoft.com/office/officeart/2005/8/layout/bProcess4"/>
    <dgm:cxn modelId="{7DF23564-7756-4F01-A804-EB9DF8DBD522}" type="presOf" srcId="{F98E029F-77F3-4A6A-BF25-6FB7707E8F56}" destId="{546640C8-9B5C-4900-816D-F08E0C3CC1EC}" srcOrd="0" destOrd="2" presId="urn:microsoft.com/office/officeart/2005/8/layout/bProcess4"/>
    <dgm:cxn modelId="{BB001646-A9EE-4B6F-A1ED-AF63C765DCB5}" srcId="{B725C51E-949B-46CD-9BC5-9C05346B594E}" destId="{2B62FC5F-7AF9-4B10-AB1E-1C6A0B4B95D1}" srcOrd="1" destOrd="0" parTransId="{99388DB0-B3F7-42BD-B157-D62F77FBA4A8}" sibTransId="{65A67B2F-1820-40BC-B4FD-73107C5B639B}"/>
    <dgm:cxn modelId="{3E1E4447-69C9-4CAB-A1FA-235472AF5549}" type="presOf" srcId="{6F518211-328C-4906-9550-591D3C0C4CAD}" destId="{546640C8-9B5C-4900-816D-F08E0C3CC1EC}" srcOrd="0" destOrd="0" presId="urn:microsoft.com/office/officeart/2005/8/layout/bProcess4"/>
    <dgm:cxn modelId="{1D630E4A-C042-4D4D-956B-2047419E140F}" type="presOf" srcId="{EAC13F69-8EF6-4BDC-B7D0-F026B1C6AC4A}" destId="{ADCEC339-CE48-46F7-90FC-5DF3D09DD67F}" srcOrd="0" destOrd="0" presId="urn:microsoft.com/office/officeart/2005/8/layout/bProcess4"/>
    <dgm:cxn modelId="{259D686A-FE47-4F1C-A675-5BBC0D647D24}" srcId="{6F518211-328C-4906-9550-591D3C0C4CAD}" destId="{15E0A17F-DCD1-4E28-95B9-E5ABCA82102A}" srcOrd="0" destOrd="0" parTransId="{0DD683CA-1ADF-40E4-9814-5D87DA5888EC}" sibTransId="{E0C64E4D-5C9F-4D32-B5DC-E441128331CF}"/>
    <dgm:cxn modelId="{AB35B24B-D04C-42A5-912C-F0DD3DDD2B48}" type="presOf" srcId="{DCDCFEE3-8423-4E48-809E-2127DB18D933}" destId="{768AE920-835E-4630-B7B9-C3CC9F305AEB}" srcOrd="0" destOrd="0" presId="urn:microsoft.com/office/officeart/2005/8/layout/bProcess4"/>
    <dgm:cxn modelId="{1276356E-37BA-4907-9214-C4FACB9905C4}" srcId="{A4D37B46-FCDC-47FA-A019-37039430A52E}" destId="{CC6A1167-0771-4059-B775-2D772CEF69FE}" srcOrd="2" destOrd="0" parTransId="{59A8FE36-03F8-4FAB-9C70-D621C234A73B}" sibTransId="{50497FD7-948B-46D3-A599-42518CE48033}"/>
    <dgm:cxn modelId="{743F8650-71FC-4A14-BB5B-2C13830EB199}" type="presOf" srcId="{15E0A17F-DCD1-4E28-95B9-E5ABCA82102A}" destId="{546640C8-9B5C-4900-816D-F08E0C3CC1EC}" srcOrd="0" destOrd="1" presId="urn:microsoft.com/office/officeart/2005/8/layout/bProcess4"/>
    <dgm:cxn modelId="{1B358653-D8FC-4BAC-8014-01FBABADE99E}" type="presOf" srcId="{2B62FC5F-7AF9-4B10-AB1E-1C6A0B4B95D1}" destId="{F7FB7981-0DC7-443B-B027-C34293208A5D}" srcOrd="0" destOrd="2" presId="urn:microsoft.com/office/officeart/2005/8/layout/bProcess4"/>
    <dgm:cxn modelId="{4A52C475-24C7-499F-AB5D-D9500302FF1B}" type="presOf" srcId="{76D6649A-E306-4386-A1C5-754858E36B45}" destId="{E922CAAD-9D74-44E8-A1EA-86A526A9E382}" srcOrd="0" destOrd="3" presId="urn:microsoft.com/office/officeart/2005/8/layout/bProcess4"/>
    <dgm:cxn modelId="{7EA73D76-01C3-4A66-B3C1-68559A312C7B}" srcId="{41A32301-CC06-4E39-9DB3-A09A3DA0838C}" destId="{8DCAF1E7-1601-454A-8427-41026D149D85}" srcOrd="1" destOrd="0" parTransId="{BA941EF7-90E0-4887-AB42-2BDB04416FB4}" sibTransId="{463D9476-111E-4F6E-A7AC-9CA66255CA78}"/>
    <dgm:cxn modelId="{8850AE7B-C169-4960-9C55-723D1878E3A4}" type="presOf" srcId="{D7A2E217-3879-42DC-9F48-D41332BE7036}" destId="{ADCEC339-CE48-46F7-90FC-5DF3D09DD67F}" srcOrd="0" destOrd="1" presId="urn:microsoft.com/office/officeart/2005/8/layout/bProcess4"/>
    <dgm:cxn modelId="{3C4D2884-8DEA-4B37-8D25-291D9C3047D8}" type="presOf" srcId="{CC6A1167-0771-4059-B775-2D772CEF69FE}" destId="{3696945F-63BF-4AC0-91C4-C72983AB22B4}" srcOrd="0" destOrd="0" presId="urn:microsoft.com/office/officeart/2005/8/layout/bProcess4"/>
    <dgm:cxn modelId="{4CFB4087-6E04-4433-9A15-B9114E71F563}" type="presOf" srcId="{E553E2BF-8BFF-404E-9857-BDDC2D2EE813}" destId="{F7FB7981-0DC7-443B-B027-C34293208A5D}" srcOrd="0" destOrd="1" presId="urn:microsoft.com/office/officeart/2005/8/layout/bProcess4"/>
    <dgm:cxn modelId="{73CC1C8C-EF11-4200-ACCE-88BAA77518D7}" type="presOf" srcId="{A03BF138-A884-4C4B-9A1B-EC06D544006B}" destId="{3696945F-63BF-4AC0-91C4-C72983AB22B4}" srcOrd="0" destOrd="1" presId="urn:microsoft.com/office/officeart/2005/8/layout/bProcess4"/>
    <dgm:cxn modelId="{00CD1895-617B-4881-A9B7-F407883845D9}" srcId="{EAC13F69-8EF6-4BDC-B7D0-F026B1C6AC4A}" destId="{C4F9E66D-17C8-451E-9458-23B7AD6175AC}" srcOrd="1" destOrd="0" parTransId="{3F43DC4F-A8BC-484B-93F3-9CE5E53C911B}" sibTransId="{21BE6519-E034-48ED-B48A-B8B81DB4A55E}"/>
    <dgm:cxn modelId="{A2BDEB9E-26A7-446C-933B-8B65380EE5E6}" type="presOf" srcId="{3B1C9444-D575-4CB8-B976-F4D729C2F9EF}" destId="{30CF7538-BCDF-43EC-B6BE-937D99385848}" srcOrd="0" destOrd="3" presId="urn:microsoft.com/office/officeart/2005/8/layout/bProcess4"/>
    <dgm:cxn modelId="{D256BF9F-9143-4B3E-BA2C-BC192E25C827}" type="presOf" srcId="{2A0A8064-1E66-4281-97B9-F69824762305}" destId="{30CF7538-BCDF-43EC-B6BE-937D99385848}" srcOrd="0" destOrd="1" presId="urn:microsoft.com/office/officeart/2005/8/layout/bProcess4"/>
    <dgm:cxn modelId="{6F31BFA1-958D-442F-84D3-CE4D273A2729}" srcId="{EAC13F69-8EF6-4BDC-B7D0-F026B1C6AC4A}" destId="{D7A2E217-3879-42DC-9F48-D41332BE7036}" srcOrd="0" destOrd="0" parTransId="{E1B9437A-0176-4866-B0E6-850786EC6EC4}" sibTransId="{F96CA401-01DF-4BFA-A08F-17137D7312B2}"/>
    <dgm:cxn modelId="{9AD2CEAA-0377-4624-B3F8-3AD0C467EAE2}" srcId="{CC6A1167-0771-4059-B775-2D772CEF69FE}" destId="{A03BF138-A884-4C4B-9A1B-EC06D544006B}" srcOrd="0" destOrd="0" parTransId="{236FB69F-5670-4EC4-919A-FDC7EFD54739}" sibTransId="{E0F16F2F-55E4-4FC6-8081-509FDF870B51}"/>
    <dgm:cxn modelId="{CFF5C9B7-610C-417F-88C2-052908AC128A}" srcId="{A4D37B46-FCDC-47FA-A019-37039430A52E}" destId="{4FFA18EF-284B-4AE5-85E3-F69475F4AED6}" srcOrd="5" destOrd="0" parTransId="{F08BC3AC-6483-4613-BE5C-3719AE6ADCD0}" sibTransId="{9158316B-80D9-4F6D-81B2-51B6239688FF}"/>
    <dgm:cxn modelId="{48082DB8-37FE-44F4-8AF8-785AD2060B95}" srcId="{A4D37B46-FCDC-47FA-A019-37039430A52E}" destId="{EAC13F69-8EF6-4BDC-B7D0-F026B1C6AC4A}" srcOrd="4" destOrd="0" parTransId="{7EC8AF67-2F7C-4036-997D-A8B70ED58931}" sibTransId="{A6E331ED-74DD-4A0E-98A9-A44B149456A5}"/>
    <dgm:cxn modelId="{F43515BB-B34C-4F7D-8CC1-A4C7B9EBCF39}" type="presOf" srcId="{C4F9E66D-17C8-451E-9458-23B7AD6175AC}" destId="{ADCEC339-CE48-46F7-90FC-5DF3D09DD67F}" srcOrd="0" destOrd="2" presId="urn:microsoft.com/office/officeart/2005/8/layout/bProcess4"/>
    <dgm:cxn modelId="{E8D443BF-8A36-4185-A092-B0E4CA248265}" type="presOf" srcId="{A6E331ED-74DD-4A0E-98A9-A44B149456A5}" destId="{B27B50C3-B13D-4DE8-94C9-A317405ABCA7}" srcOrd="0" destOrd="0" presId="urn:microsoft.com/office/officeart/2005/8/layout/bProcess4"/>
    <dgm:cxn modelId="{DBA1B2C4-185C-495F-9049-57803ECC9E27}" srcId="{41A32301-CC06-4E39-9DB3-A09A3DA0838C}" destId="{2A0A8064-1E66-4281-97B9-F69824762305}" srcOrd="0" destOrd="0" parTransId="{AD280B62-C3E1-4433-8CAC-A6FEB3769C61}" sibTransId="{120FC70F-8794-4AA5-BF79-B44E19B685EE}"/>
    <dgm:cxn modelId="{D99ACCC8-3161-48B3-99A1-2992773E3266}" type="presOf" srcId="{948CE0EB-7985-4E91-95C3-3402836DAFDD}" destId="{64F849B9-FBEE-4C5C-BF07-44FDC25D9397}" srcOrd="0" destOrd="0" presId="urn:microsoft.com/office/officeart/2005/8/layout/bProcess4"/>
    <dgm:cxn modelId="{DCB8CCD2-BF0C-4858-AC01-7DC28451101A}" type="presOf" srcId="{41A32301-CC06-4E39-9DB3-A09A3DA0838C}" destId="{30CF7538-BCDF-43EC-B6BE-937D99385848}" srcOrd="0" destOrd="0" presId="urn:microsoft.com/office/officeart/2005/8/layout/bProcess4"/>
    <dgm:cxn modelId="{BA2065DB-C336-47EC-9F97-9535AD90475A}" srcId="{A4D37B46-FCDC-47FA-A019-37039430A52E}" destId="{41A32301-CC06-4E39-9DB3-A09A3DA0838C}" srcOrd="3" destOrd="0" parTransId="{1DF8384E-F6C5-4EF4-9D50-5D427ADCBBFD}" sibTransId="{DCDCFEE3-8423-4E48-809E-2127DB18D933}"/>
    <dgm:cxn modelId="{F69192E1-97C9-4F88-8725-AB40A87ABB55}" type="presOf" srcId="{A4D37B46-FCDC-47FA-A019-37039430A52E}" destId="{A033FD12-A69B-4EB0-A8CD-F2E4BDF382E3}" srcOrd="0" destOrd="0" presId="urn:microsoft.com/office/officeart/2005/8/layout/bProcess4"/>
    <dgm:cxn modelId="{40535CE4-65EC-4D20-B6FB-0B2BC6C0173C}" srcId="{6F518211-328C-4906-9550-591D3C0C4CAD}" destId="{F98E029F-77F3-4A6A-BF25-6FB7707E8F56}" srcOrd="1" destOrd="0" parTransId="{049072E0-27F2-4061-A2C3-7A6FE12AD735}" sibTransId="{281E64AD-37C2-449A-ACB8-E60CA8D86747}"/>
    <dgm:cxn modelId="{050B9DEA-EFAA-44EF-997C-74484E669C5D}" srcId="{B725C51E-949B-46CD-9BC5-9C05346B594E}" destId="{E553E2BF-8BFF-404E-9857-BDDC2D2EE813}" srcOrd="0" destOrd="0" parTransId="{16E2316E-86DC-41A7-ADD0-48114D6CAF70}" sibTransId="{B6A10F4A-0AF6-4A8D-BFFD-27DAD7E2082C}"/>
    <dgm:cxn modelId="{A617FDF1-EEC8-4616-8E04-81935B2AC2F9}" type="presOf" srcId="{8DCAF1E7-1601-454A-8427-41026D149D85}" destId="{30CF7538-BCDF-43EC-B6BE-937D99385848}" srcOrd="0" destOrd="2" presId="urn:microsoft.com/office/officeart/2005/8/layout/bProcess4"/>
    <dgm:cxn modelId="{5D4940FE-9EC7-4E5E-A9DF-26B1FDE98143}" srcId="{4FFA18EF-284B-4AE5-85E3-F69475F4AED6}" destId="{8EC2BDD8-78AC-412C-A355-9C521DDAC012}" srcOrd="0" destOrd="0" parTransId="{BCC08DA5-5355-4E65-84D5-39B7B4C27C90}" sibTransId="{AB5C16D6-3D39-4C94-AAF2-7BA2EA4E7D2B}"/>
    <dgm:cxn modelId="{D631EB06-54A6-4A3E-8389-FCD06DE8E6E3}" type="presParOf" srcId="{A033FD12-A69B-4EB0-A8CD-F2E4BDF382E3}" destId="{BFF457AF-5317-49C2-9143-DA050EC1ACFA}" srcOrd="0" destOrd="0" presId="urn:microsoft.com/office/officeart/2005/8/layout/bProcess4"/>
    <dgm:cxn modelId="{97CE7CB3-85BE-4920-AEDC-2033CC90B7B2}" type="presParOf" srcId="{BFF457AF-5317-49C2-9143-DA050EC1ACFA}" destId="{FA364776-2354-4DC2-B70C-CFE7290D81B4}" srcOrd="0" destOrd="0" presId="urn:microsoft.com/office/officeart/2005/8/layout/bProcess4"/>
    <dgm:cxn modelId="{B3D35DD6-CC93-4C37-9010-3F767FA200B2}" type="presParOf" srcId="{BFF457AF-5317-49C2-9143-DA050EC1ACFA}" destId="{546640C8-9B5C-4900-816D-F08E0C3CC1EC}" srcOrd="1" destOrd="0" presId="urn:microsoft.com/office/officeart/2005/8/layout/bProcess4"/>
    <dgm:cxn modelId="{A9C960BC-6535-4C4B-A1DE-88AD072EEFE5}" type="presParOf" srcId="{A033FD12-A69B-4EB0-A8CD-F2E4BDF382E3}" destId="{4FE14CCE-CD5D-41E4-9B2A-E0A10AED6EBA}" srcOrd="1" destOrd="0" presId="urn:microsoft.com/office/officeart/2005/8/layout/bProcess4"/>
    <dgm:cxn modelId="{DC203478-D919-46BF-89A2-D04795D139BD}" type="presParOf" srcId="{A033FD12-A69B-4EB0-A8CD-F2E4BDF382E3}" destId="{D55B074D-1623-4F9D-9DC5-50DF8A3D885D}" srcOrd="2" destOrd="0" presId="urn:microsoft.com/office/officeart/2005/8/layout/bProcess4"/>
    <dgm:cxn modelId="{AC8331F0-2DE0-4961-83F5-9012C8267E34}" type="presParOf" srcId="{D55B074D-1623-4F9D-9DC5-50DF8A3D885D}" destId="{9D3E1AAF-9506-4FF8-8780-29237C35195D}" srcOrd="0" destOrd="0" presId="urn:microsoft.com/office/officeart/2005/8/layout/bProcess4"/>
    <dgm:cxn modelId="{E41FED3D-BA99-4340-BE09-76110FA3FA47}" type="presParOf" srcId="{D55B074D-1623-4F9D-9DC5-50DF8A3D885D}" destId="{F7FB7981-0DC7-443B-B027-C34293208A5D}" srcOrd="1" destOrd="0" presId="urn:microsoft.com/office/officeart/2005/8/layout/bProcess4"/>
    <dgm:cxn modelId="{CBE1B949-C5D8-4B9F-8FEF-227D57B48780}" type="presParOf" srcId="{A033FD12-A69B-4EB0-A8CD-F2E4BDF382E3}" destId="{64F849B9-FBEE-4C5C-BF07-44FDC25D9397}" srcOrd="3" destOrd="0" presId="urn:microsoft.com/office/officeart/2005/8/layout/bProcess4"/>
    <dgm:cxn modelId="{ADFF9D2C-58F6-43CD-8D9E-355B7985F177}" type="presParOf" srcId="{A033FD12-A69B-4EB0-A8CD-F2E4BDF382E3}" destId="{607ECA79-50BA-4511-A1BB-3BEAC0764146}" srcOrd="4" destOrd="0" presId="urn:microsoft.com/office/officeart/2005/8/layout/bProcess4"/>
    <dgm:cxn modelId="{CF48C997-D64A-4000-B1D7-A44865D12C52}" type="presParOf" srcId="{607ECA79-50BA-4511-A1BB-3BEAC0764146}" destId="{6656D3FA-C1DA-4F72-8056-043EEBFFA81A}" srcOrd="0" destOrd="0" presId="urn:microsoft.com/office/officeart/2005/8/layout/bProcess4"/>
    <dgm:cxn modelId="{DA1359FD-88F1-4C84-852B-DB3F73AE6744}" type="presParOf" srcId="{607ECA79-50BA-4511-A1BB-3BEAC0764146}" destId="{3696945F-63BF-4AC0-91C4-C72983AB22B4}" srcOrd="1" destOrd="0" presId="urn:microsoft.com/office/officeart/2005/8/layout/bProcess4"/>
    <dgm:cxn modelId="{56F60E6F-B0AE-4305-8755-CB95B4D64654}" type="presParOf" srcId="{A033FD12-A69B-4EB0-A8CD-F2E4BDF382E3}" destId="{F747808E-0AFB-443E-BDD9-4FE932FA61F3}" srcOrd="5" destOrd="0" presId="urn:microsoft.com/office/officeart/2005/8/layout/bProcess4"/>
    <dgm:cxn modelId="{1FA0D1D9-1AEB-4F3E-876A-9C940181D937}" type="presParOf" srcId="{A033FD12-A69B-4EB0-A8CD-F2E4BDF382E3}" destId="{6374AB42-6F2A-4CFE-BC01-C863E542BE7F}" srcOrd="6" destOrd="0" presId="urn:microsoft.com/office/officeart/2005/8/layout/bProcess4"/>
    <dgm:cxn modelId="{F7F2A64D-4644-4260-9B49-ADC90C47EBA1}" type="presParOf" srcId="{6374AB42-6F2A-4CFE-BC01-C863E542BE7F}" destId="{A289B156-42A0-455B-81A5-5DF5B18C27C0}" srcOrd="0" destOrd="0" presId="urn:microsoft.com/office/officeart/2005/8/layout/bProcess4"/>
    <dgm:cxn modelId="{7B14E3BF-8D62-4FA4-BB14-C884D6280441}" type="presParOf" srcId="{6374AB42-6F2A-4CFE-BC01-C863E542BE7F}" destId="{30CF7538-BCDF-43EC-B6BE-937D99385848}" srcOrd="1" destOrd="0" presId="urn:microsoft.com/office/officeart/2005/8/layout/bProcess4"/>
    <dgm:cxn modelId="{96D3EB02-1E41-49AB-855B-37F6349ECEFC}" type="presParOf" srcId="{A033FD12-A69B-4EB0-A8CD-F2E4BDF382E3}" destId="{768AE920-835E-4630-B7B9-C3CC9F305AEB}" srcOrd="7" destOrd="0" presId="urn:microsoft.com/office/officeart/2005/8/layout/bProcess4"/>
    <dgm:cxn modelId="{3E1A17E2-E9E1-4F35-B53A-F837FCF28AEE}" type="presParOf" srcId="{A033FD12-A69B-4EB0-A8CD-F2E4BDF382E3}" destId="{0E4C94DF-1BC4-4801-853C-30F9CE1E75D8}" srcOrd="8" destOrd="0" presId="urn:microsoft.com/office/officeart/2005/8/layout/bProcess4"/>
    <dgm:cxn modelId="{8AFB367D-6508-482E-8A9D-9A46CA650699}" type="presParOf" srcId="{0E4C94DF-1BC4-4801-853C-30F9CE1E75D8}" destId="{AB068FBC-4B67-4FC7-BE6C-C32413E1DEF0}" srcOrd="0" destOrd="0" presId="urn:microsoft.com/office/officeart/2005/8/layout/bProcess4"/>
    <dgm:cxn modelId="{4CE08760-77ED-44EA-A5C7-98C856DDA078}" type="presParOf" srcId="{0E4C94DF-1BC4-4801-853C-30F9CE1E75D8}" destId="{ADCEC339-CE48-46F7-90FC-5DF3D09DD67F}" srcOrd="1" destOrd="0" presId="urn:microsoft.com/office/officeart/2005/8/layout/bProcess4"/>
    <dgm:cxn modelId="{33700C58-552C-4673-90BE-5005027EB9D3}" type="presParOf" srcId="{A033FD12-A69B-4EB0-A8CD-F2E4BDF382E3}" destId="{B27B50C3-B13D-4DE8-94C9-A317405ABCA7}" srcOrd="9" destOrd="0" presId="urn:microsoft.com/office/officeart/2005/8/layout/bProcess4"/>
    <dgm:cxn modelId="{E4444681-E075-4198-8FB0-E4A5B782D394}" type="presParOf" srcId="{A033FD12-A69B-4EB0-A8CD-F2E4BDF382E3}" destId="{4AEEB85F-C402-46B2-91D4-21B7AA68184B}" srcOrd="10" destOrd="0" presId="urn:microsoft.com/office/officeart/2005/8/layout/bProcess4"/>
    <dgm:cxn modelId="{6064D945-1815-4234-95C2-BB196D4BFA6A}" type="presParOf" srcId="{4AEEB85F-C402-46B2-91D4-21B7AA68184B}" destId="{617E58A6-7B44-4DFC-9C17-950A025E4A30}" srcOrd="0" destOrd="0" presId="urn:microsoft.com/office/officeart/2005/8/layout/bProcess4"/>
    <dgm:cxn modelId="{87FA122A-88DA-4300-9FEB-B8F5389B62F7}" type="presParOf" srcId="{4AEEB85F-C402-46B2-91D4-21B7AA68184B}" destId="{E922CAAD-9D74-44E8-A1EA-86A526A9E38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19F96C-FF5B-49FD-BB3A-798D5434E9C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962232F6-5BDE-4008-AFEB-0EA9CB053DFD}">
      <dgm:prSet phldrT="[Text]"/>
      <dgm:spPr/>
      <dgm:t>
        <a:bodyPr/>
        <a:lstStyle/>
        <a:p>
          <a:r>
            <a:rPr lang="en-US" altLang="ja-JP" dirty="0"/>
            <a:t>1</a:t>
          </a:r>
          <a:endParaRPr lang="en-US" dirty="0"/>
        </a:p>
      </dgm:t>
    </dgm:pt>
    <dgm:pt modelId="{62407AF2-24A4-49CA-BA90-480F93BD9E39}" type="parTrans" cxnId="{824198CE-B6E6-4EF7-BAA6-4FCC0AED0A2E}">
      <dgm:prSet/>
      <dgm:spPr/>
      <dgm:t>
        <a:bodyPr/>
        <a:lstStyle/>
        <a:p>
          <a:endParaRPr lang="en-US"/>
        </a:p>
      </dgm:t>
    </dgm:pt>
    <dgm:pt modelId="{68A3A791-80E4-4EF3-AB31-A4CAFC36C76F}" type="sibTrans" cxnId="{824198CE-B6E6-4EF7-BAA6-4FCC0AED0A2E}">
      <dgm:prSet/>
      <dgm:spPr/>
      <dgm:t>
        <a:bodyPr/>
        <a:lstStyle/>
        <a:p>
          <a:endParaRPr lang="en-US"/>
        </a:p>
      </dgm:t>
    </dgm:pt>
    <dgm:pt modelId="{7D8D8825-D121-40B9-8635-B8B2413914E1}">
      <dgm:prSet phldrT="[Text]" custT="1"/>
      <dgm:spPr/>
      <dgm:t>
        <a:bodyPr/>
        <a:lstStyle/>
        <a:p>
          <a:r>
            <a:rPr lang="ja-JP" altLang="en-US" sz="2400" b="1" dirty="0"/>
            <a:t>リーダー、同僚、リスクマネジメントチーム、</a:t>
          </a:r>
          <a:r>
            <a:rPr lang="en-US" altLang="ja-JP" sz="2400" b="1" dirty="0"/>
            <a:t>EAP</a:t>
          </a:r>
          <a:r>
            <a:rPr lang="ja-JP" altLang="en-US" sz="2400" b="1" dirty="0"/>
            <a:t>担当などが</a:t>
          </a:r>
          <a:r>
            <a:rPr lang="ja-JP" altLang="en-US" sz="2400" b="1" dirty="0">
              <a:solidFill>
                <a:srgbClr val="0070C0"/>
              </a:solidFill>
            </a:rPr>
            <a:t>ピアサポートプログラムに連絡</a:t>
          </a:r>
          <a:endParaRPr lang="en-US" sz="2400" b="1" dirty="0">
            <a:solidFill>
              <a:srgbClr val="0070C0"/>
            </a:solidFill>
          </a:endParaRPr>
        </a:p>
      </dgm:t>
    </dgm:pt>
    <dgm:pt modelId="{8114075C-7042-434E-8185-04E4FC3BC3E7}" type="parTrans" cxnId="{DE23932F-1DE5-43DF-863B-7DC519E4F815}">
      <dgm:prSet/>
      <dgm:spPr/>
      <dgm:t>
        <a:bodyPr/>
        <a:lstStyle/>
        <a:p>
          <a:endParaRPr lang="en-US"/>
        </a:p>
      </dgm:t>
    </dgm:pt>
    <dgm:pt modelId="{9B2EBDF3-DC95-4293-A889-A8A924EC4C52}" type="sibTrans" cxnId="{DE23932F-1DE5-43DF-863B-7DC519E4F815}">
      <dgm:prSet/>
      <dgm:spPr/>
      <dgm:t>
        <a:bodyPr/>
        <a:lstStyle/>
        <a:p>
          <a:endParaRPr lang="en-US"/>
        </a:p>
      </dgm:t>
    </dgm:pt>
    <dgm:pt modelId="{067A8287-8DE8-4CB7-840E-086A78181622}">
      <dgm:prSet phldrT="[Text]"/>
      <dgm:spPr/>
      <dgm:t>
        <a:bodyPr/>
        <a:lstStyle/>
        <a:p>
          <a:r>
            <a:rPr lang="en-US" altLang="ja-JP" dirty="0"/>
            <a:t>2</a:t>
          </a:r>
          <a:endParaRPr lang="en-US" dirty="0"/>
        </a:p>
      </dgm:t>
    </dgm:pt>
    <dgm:pt modelId="{C0D78234-6ACF-4254-BE35-F3066B98A37B}" type="parTrans" cxnId="{BAB53D28-BA7B-4D9B-B600-3234CF28DBEF}">
      <dgm:prSet/>
      <dgm:spPr/>
      <dgm:t>
        <a:bodyPr/>
        <a:lstStyle/>
        <a:p>
          <a:endParaRPr lang="en-US"/>
        </a:p>
      </dgm:t>
    </dgm:pt>
    <dgm:pt modelId="{26474010-F928-4AB2-A4B9-1FEC52D1D2BF}" type="sibTrans" cxnId="{BAB53D28-BA7B-4D9B-B600-3234CF28DBEF}">
      <dgm:prSet/>
      <dgm:spPr/>
      <dgm:t>
        <a:bodyPr/>
        <a:lstStyle/>
        <a:p>
          <a:endParaRPr lang="en-US"/>
        </a:p>
      </dgm:t>
    </dgm:pt>
    <dgm:pt modelId="{A131E1E4-2051-4AE2-9EB5-CCCDEBC84D44}">
      <dgm:prSet phldrT="[Text]" custT="1"/>
      <dgm:spPr/>
      <dgm:t>
        <a:bodyPr/>
        <a:lstStyle/>
        <a:p>
          <a:r>
            <a:rPr lang="ja-JP" altLang="en-US" sz="2400" b="1" dirty="0">
              <a:solidFill>
                <a:srgbClr val="0070C0"/>
              </a:solidFill>
            </a:rPr>
            <a:t>適したピアサポーターの割り当て</a:t>
          </a:r>
          <a:r>
            <a:rPr lang="ja-JP" altLang="en-US" sz="2400" b="1" dirty="0"/>
            <a:t>、当事者（達）に連絡</a:t>
          </a:r>
          <a:endParaRPr lang="en-US" sz="2400" b="1" dirty="0"/>
        </a:p>
      </dgm:t>
    </dgm:pt>
    <dgm:pt modelId="{ECD7A78B-78EC-486C-9D79-839545BA8F92}" type="parTrans" cxnId="{AE0F907A-6231-4C87-8F4A-72A7D6C71BC0}">
      <dgm:prSet/>
      <dgm:spPr/>
      <dgm:t>
        <a:bodyPr/>
        <a:lstStyle/>
        <a:p>
          <a:endParaRPr lang="en-US"/>
        </a:p>
      </dgm:t>
    </dgm:pt>
    <dgm:pt modelId="{B380A946-0263-4968-94C3-6A1AFB458BF9}" type="sibTrans" cxnId="{AE0F907A-6231-4C87-8F4A-72A7D6C71BC0}">
      <dgm:prSet/>
      <dgm:spPr/>
      <dgm:t>
        <a:bodyPr/>
        <a:lstStyle/>
        <a:p>
          <a:endParaRPr lang="en-US"/>
        </a:p>
      </dgm:t>
    </dgm:pt>
    <dgm:pt modelId="{DBAEE3DE-6370-46FF-81D7-D6250C2D2270}">
      <dgm:prSet phldrT="[Text]" custT="1"/>
      <dgm:spPr/>
      <dgm:t>
        <a:bodyPr/>
        <a:lstStyle/>
        <a:p>
          <a:r>
            <a:rPr lang="ja-JP" altLang="en-US" sz="2400" b="1" dirty="0">
              <a:solidFill>
                <a:srgbClr val="0070C0"/>
              </a:solidFill>
            </a:rPr>
            <a:t>ピアサポーターと面談</a:t>
          </a:r>
          <a:r>
            <a:rPr lang="ja-JP" altLang="en-US" sz="2400" b="1" u="sng" dirty="0">
              <a:solidFill>
                <a:srgbClr val="FF0000"/>
              </a:solidFill>
            </a:rPr>
            <a:t>（秘密保持）</a:t>
          </a:r>
          <a:endParaRPr lang="en-US" sz="2400" b="1" u="sng" dirty="0">
            <a:solidFill>
              <a:srgbClr val="FF0000"/>
            </a:solidFill>
          </a:endParaRPr>
        </a:p>
      </dgm:t>
    </dgm:pt>
    <dgm:pt modelId="{F4F0A9B5-9E34-46E3-8A4E-C2913CCFBC69}" type="parTrans" cxnId="{4563C2D9-3AC1-458E-B9A2-85CAD0A377C8}">
      <dgm:prSet/>
      <dgm:spPr/>
      <dgm:t>
        <a:bodyPr/>
        <a:lstStyle/>
        <a:p>
          <a:endParaRPr lang="en-US"/>
        </a:p>
      </dgm:t>
    </dgm:pt>
    <dgm:pt modelId="{14C9ACE3-90E1-46FB-AF49-FB60C7FBBEE5}" type="sibTrans" cxnId="{4563C2D9-3AC1-458E-B9A2-85CAD0A377C8}">
      <dgm:prSet/>
      <dgm:spPr/>
      <dgm:t>
        <a:bodyPr/>
        <a:lstStyle/>
        <a:p>
          <a:endParaRPr lang="en-US"/>
        </a:p>
      </dgm:t>
    </dgm:pt>
    <dgm:pt modelId="{2360EE17-2372-4128-9C99-3C093842A1A5}">
      <dgm:prSet phldrT="[Text]"/>
      <dgm:spPr/>
      <dgm:t>
        <a:bodyPr/>
        <a:lstStyle/>
        <a:p>
          <a:r>
            <a:rPr lang="en-US" altLang="ja-JP" dirty="0"/>
            <a:t>3</a:t>
          </a:r>
          <a:endParaRPr lang="en-US" dirty="0"/>
        </a:p>
      </dgm:t>
    </dgm:pt>
    <dgm:pt modelId="{3F8DB2DB-F45B-41ED-ACC8-E1A4A34C71A3}" type="parTrans" cxnId="{630D41D7-0257-4B7A-A17F-59B20DC49E1F}">
      <dgm:prSet/>
      <dgm:spPr/>
      <dgm:t>
        <a:bodyPr/>
        <a:lstStyle/>
        <a:p>
          <a:endParaRPr lang="en-US"/>
        </a:p>
      </dgm:t>
    </dgm:pt>
    <dgm:pt modelId="{9A6A39AC-9813-4483-B092-524D4CA3085F}" type="sibTrans" cxnId="{630D41D7-0257-4B7A-A17F-59B20DC49E1F}">
      <dgm:prSet/>
      <dgm:spPr/>
      <dgm:t>
        <a:bodyPr/>
        <a:lstStyle/>
        <a:p>
          <a:endParaRPr lang="en-US"/>
        </a:p>
      </dgm:t>
    </dgm:pt>
    <dgm:pt modelId="{DC506FC8-5343-4F80-AB95-852D30333657}">
      <dgm:prSet phldrT="[Text]" custT="1"/>
      <dgm:spPr/>
      <dgm:t>
        <a:bodyPr/>
        <a:lstStyle/>
        <a:p>
          <a:r>
            <a:rPr lang="ja-JP" altLang="en-US" sz="2400" b="1" dirty="0"/>
            <a:t>症状や問題が続く場合は、</a:t>
          </a:r>
          <a:r>
            <a:rPr lang="ja-JP" altLang="en-US" sz="2400" b="1" u="sng" dirty="0">
              <a:solidFill>
                <a:srgbClr val="0070C0"/>
              </a:solidFill>
            </a:rPr>
            <a:t>適切な精神医療・心理ケア・　他のサポートへ</a:t>
          </a:r>
          <a:endParaRPr lang="en-US" sz="2400" b="1" u="sng" dirty="0">
            <a:solidFill>
              <a:srgbClr val="0070C0"/>
            </a:solidFill>
          </a:endParaRPr>
        </a:p>
      </dgm:t>
    </dgm:pt>
    <dgm:pt modelId="{6125AC4C-C27F-4F5B-B3FD-7B2ECE79D714}" type="parTrans" cxnId="{8C67120A-D568-4CE5-8294-4377238607C9}">
      <dgm:prSet/>
      <dgm:spPr/>
      <dgm:t>
        <a:bodyPr/>
        <a:lstStyle/>
        <a:p>
          <a:endParaRPr lang="en-US"/>
        </a:p>
      </dgm:t>
    </dgm:pt>
    <dgm:pt modelId="{00781BBC-CDBB-4994-94C6-B9C09549330E}" type="sibTrans" cxnId="{8C67120A-D568-4CE5-8294-4377238607C9}">
      <dgm:prSet/>
      <dgm:spPr/>
      <dgm:t>
        <a:bodyPr/>
        <a:lstStyle/>
        <a:p>
          <a:endParaRPr lang="en-US"/>
        </a:p>
      </dgm:t>
    </dgm:pt>
    <dgm:pt modelId="{409AD813-C3C2-4AEB-88E4-035C6B2E20B9}" type="pres">
      <dgm:prSet presAssocID="{0D19F96C-FF5B-49FD-BB3A-798D5434E9CD}" presName="linearFlow" presStyleCnt="0">
        <dgm:presLayoutVars>
          <dgm:dir/>
          <dgm:animLvl val="lvl"/>
          <dgm:resizeHandles val="exact"/>
        </dgm:presLayoutVars>
      </dgm:prSet>
      <dgm:spPr/>
    </dgm:pt>
    <dgm:pt modelId="{548E7576-2A95-4645-BCEB-8C88BA3506A1}" type="pres">
      <dgm:prSet presAssocID="{962232F6-5BDE-4008-AFEB-0EA9CB053DFD}" presName="composite" presStyleCnt="0"/>
      <dgm:spPr/>
    </dgm:pt>
    <dgm:pt modelId="{CD44F244-C94D-40A3-823B-0803E9870B53}" type="pres">
      <dgm:prSet presAssocID="{962232F6-5BDE-4008-AFEB-0EA9CB053DFD}" presName="parentText" presStyleLbl="alignNode1" presStyleIdx="0" presStyleCnt="3">
        <dgm:presLayoutVars>
          <dgm:chMax val="1"/>
          <dgm:bulletEnabled val="1"/>
        </dgm:presLayoutVars>
      </dgm:prSet>
      <dgm:spPr/>
    </dgm:pt>
    <dgm:pt modelId="{B0AA982D-D24F-4147-B013-7929254D20BE}" type="pres">
      <dgm:prSet presAssocID="{962232F6-5BDE-4008-AFEB-0EA9CB053DFD}" presName="descendantText" presStyleLbl="alignAcc1" presStyleIdx="0" presStyleCnt="3">
        <dgm:presLayoutVars>
          <dgm:bulletEnabled val="1"/>
        </dgm:presLayoutVars>
      </dgm:prSet>
      <dgm:spPr/>
    </dgm:pt>
    <dgm:pt modelId="{8CDF0719-03DA-4BE8-AF8C-E9979921BB8E}" type="pres">
      <dgm:prSet presAssocID="{68A3A791-80E4-4EF3-AB31-A4CAFC36C76F}" presName="sp" presStyleCnt="0"/>
      <dgm:spPr/>
    </dgm:pt>
    <dgm:pt modelId="{66C5F885-EA5C-48AA-8561-9086ABA07068}" type="pres">
      <dgm:prSet presAssocID="{067A8287-8DE8-4CB7-840E-086A78181622}" presName="composite" presStyleCnt="0"/>
      <dgm:spPr/>
    </dgm:pt>
    <dgm:pt modelId="{560475FB-D649-469C-9193-EB9A693E14AD}" type="pres">
      <dgm:prSet presAssocID="{067A8287-8DE8-4CB7-840E-086A78181622}" presName="parentText" presStyleLbl="alignNode1" presStyleIdx="1" presStyleCnt="3">
        <dgm:presLayoutVars>
          <dgm:chMax val="1"/>
          <dgm:bulletEnabled val="1"/>
        </dgm:presLayoutVars>
      </dgm:prSet>
      <dgm:spPr/>
    </dgm:pt>
    <dgm:pt modelId="{36E6F433-8DD4-4C3A-875F-FCB8BB0627C8}" type="pres">
      <dgm:prSet presAssocID="{067A8287-8DE8-4CB7-840E-086A78181622}" presName="descendantText" presStyleLbl="alignAcc1" presStyleIdx="1" presStyleCnt="3" custScaleX="99123" custScaleY="131755" custLinFactNeighborX="-95" custLinFactNeighborY="4219">
        <dgm:presLayoutVars>
          <dgm:bulletEnabled val="1"/>
        </dgm:presLayoutVars>
      </dgm:prSet>
      <dgm:spPr/>
    </dgm:pt>
    <dgm:pt modelId="{9F67D814-4024-474F-B786-F2B2F9670169}" type="pres">
      <dgm:prSet presAssocID="{26474010-F928-4AB2-A4B9-1FEC52D1D2BF}" presName="sp" presStyleCnt="0"/>
      <dgm:spPr/>
    </dgm:pt>
    <dgm:pt modelId="{CDF5DA4B-7579-4001-91F6-2A5A55D3A969}" type="pres">
      <dgm:prSet presAssocID="{2360EE17-2372-4128-9C99-3C093842A1A5}" presName="composite" presStyleCnt="0"/>
      <dgm:spPr/>
    </dgm:pt>
    <dgm:pt modelId="{990974CC-3A24-4CB2-AE00-857103AF05B0}" type="pres">
      <dgm:prSet presAssocID="{2360EE17-2372-4128-9C99-3C093842A1A5}" presName="parentText" presStyleLbl="alignNode1" presStyleIdx="2" presStyleCnt="3">
        <dgm:presLayoutVars>
          <dgm:chMax val="1"/>
          <dgm:bulletEnabled val="1"/>
        </dgm:presLayoutVars>
      </dgm:prSet>
      <dgm:spPr/>
    </dgm:pt>
    <dgm:pt modelId="{C8CDB4A2-F947-4F1E-8D66-5A98E3163404}" type="pres">
      <dgm:prSet presAssocID="{2360EE17-2372-4128-9C99-3C093842A1A5}" presName="descendantText" presStyleLbl="alignAcc1" presStyleIdx="2" presStyleCnt="3" custLinFactNeighborX="344" custLinFactNeighborY="28685">
        <dgm:presLayoutVars>
          <dgm:bulletEnabled val="1"/>
        </dgm:presLayoutVars>
      </dgm:prSet>
      <dgm:spPr/>
    </dgm:pt>
  </dgm:ptLst>
  <dgm:cxnLst>
    <dgm:cxn modelId="{8C67120A-D568-4CE5-8294-4377238607C9}" srcId="{2360EE17-2372-4128-9C99-3C093842A1A5}" destId="{DC506FC8-5343-4F80-AB95-852D30333657}" srcOrd="0" destOrd="0" parTransId="{6125AC4C-C27F-4F5B-B3FD-7B2ECE79D714}" sibTransId="{00781BBC-CDBB-4994-94C6-B9C09549330E}"/>
    <dgm:cxn modelId="{BAB53D28-BA7B-4D9B-B600-3234CF28DBEF}" srcId="{0D19F96C-FF5B-49FD-BB3A-798D5434E9CD}" destId="{067A8287-8DE8-4CB7-840E-086A78181622}" srcOrd="1" destOrd="0" parTransId="{C0D78234-6ACF-4254-BE35-F3066B98A37B}" sibTransId="{26474010-F928-4AB2-A4B9-1FEC52D1D2BF}"/>
    <dgm:cxn modelId="{DE23932F-1DE5-43DF-863B-7DC519E4F815}" srcId="{962232F6-5BDE-4008-AFEB-0EA9CB053DFD}" destId="{7D8D8825-D121-40B9-8635-B8B2413914E1}" srcOrd="0" destOrd="0" parTransId="{8114075C-7042-434E-8185-04E4FC3BC3E7}" sibTransId="{9B2EBDF3-DC95-4293-A889-A8A924EC4C52}"/>
    <dgm:cxn modelId="{4F464D32-2222-4320-85D6-03FAB0F7429C}" type="presOf" srcId="{0D19F96C-FF5B-49FD-BB3A-798D5434E9CD}" destId="{409AD813-C3C2-4AEB-88E4-035C6B2E20B9}" srcOrd="0" destOrd="0" presId="urn:microsoft.com/office/officeart/2005/8/layout/chevron2"/>
    <dgm:cxn modelId="{9988A433-9042-4F22-8F51-2A804AEBF985}" type="presOf" srcId="{7D8D8825-D121-40B9-8635-B8B2413914E1}" destId="{B0AA982D-D24F-4147-B013-7929254D20BE}" srcOrd="0" destOrd="0" presId="urn:microsoft.com/office/officeart/2005/8/layout/chevron2"/>
    <dgm:cxn modelId="{B255A75E-0B5C-4D06-BA2F-1E5D9839426E}" type="presOf" srcId="{962232F6-5BDE-4008-AFEB-0EA9CB053DFD}" destId="{CD44F244-C94D-40A3-823B-0803E9870B53}" srcOrd="0" destOrd="0" presId="urn:microsoft.com/office/officeart/2005/8/layout/chevron2"/>
    <dgm:cxn modelId="{892F9866-99E6-4A53-ACEF-6693BF2D130E}" type="presOf" srcId="{DBAEE3DE-6370-46FF-81D7-D6250C2D2270}" destId="{36E6F433-8DD4-4C3A-875F-FCB8BB0627C8}" srcOrd="0" destOrd="1" presId="urn:microsoft.com/office/officeart/2005/8/layout/chevron2"/>
    <dgm:cxn modelId="{AE0F907A-6231-4C87-8F4A-72A7D6C71BC0}" srcId="{067A8287-8DE8-4CB7-840E-086A78181622}" destId="{A131E1E4-2051-4AE2-9EB5-CCCDEBC84D44}" srcOrd="0" destOrd="0" parTransId="{ECD7A78B-78EC-486C-9D79-839545BA8F92}" sibTransId="{B380A946-0263-4968-94C3-6A1AFB458BF9}"/>
    <dgm:cxn modelId="{15BD3A9A-FDA3-46FD-9F48-E5F8D5BE176F}" type="presOf" srcId="{DC506FC8-5343-4F80-AB95-852D30333657}" destId="{C8CDB4A2-F947-4F1E-8D66-5A98E3163404}" srcOrd="0" destOrd="0" presId="urn:microsoft.com/office/officeart/2005/8/layout/chevron2"/>
    <dgm:cxn modelId="{247D2FA1-E9B5-4BE7-B765-EC99FBA236CD}" type="presOf" srcId="{067A8287-8DE8-4CB7-840E-086A78181622}" destId="{560475FB-D649-469C-9193-EB9A693E14AD}" srcOrd="0" destOrd="0" presId="urn:microsoft.com/office/officeart/2005/8/layout/chevron2"/>
    <dgm:cxn modelId="{824198CE-B6E6-4EF7-BAA6-4FCC0AED0A2E}" srcId="{0D19F96C-FF5B-49FD-BB3A-798D5434E9CD}" destId="{962232F6-5BDE-4008-AFEB-0EA9CB053DFD}" srcOrd="0" destOrd="0" parTransId="{62407AF2-24A4-49CA-BA90-480F93BD9E39}" sibTransId="{68A3A791-80E4-4EF3-AB31-A4CAFC36C76F}"/>
    <dgm:cxn modelId="{6659A9D0-DBF0-4A39-97A7-0C384FF98EA2}" type="presOf" srcId="{2360EE17-2372-4128-9C99-3C093842A1A5}" destId="{990974CC-3A24-4CB2-AE00-857103AF05B0}" srcOrd="0" destOrd="0" presId="urn:microsoft.com/office/officeart/2005/8/layout/chevron2"/>
    <dgm:cxn modelId="{630D41D7-0257-4B7A-A17F-59B20DC49E1F}" srcId="{0D19F96C-FF5B-49FD-BB3A-798D5434E9CD}" destId="{2360EE17-2372-4128-9C99-3C093842A1A5}" srcOrd="2" destOrd="0" parTransId="{3F8DB2DB-F45B-41ED-ACC8-E1A4A34C71A3}" sibTransId="{9A6A39AC-9813-4483-B092-524D4CA3085F}"/>
    <dgm:cxn modelId="{4563C2D9-3AC1-458E-B9A2-85CAD0A377C8}" srcId="{067A8287-8DE8-4CB7-840E-086A78181622}" destId="{DBAEE3DE-6370-46FF-81D7-D6250C2D2270}" srcOrd="1" destOrd="0" parTransId="{F4F0A9B5-9E34-46E3-8A4E-C2913CCFBC69}" sibTransId="{14C9ACE3-90E1-46FB-AF49-FB60C7FBBEE5}"/>
    <dgm:cxn modelId="{A663BBF0-129E-4F54-8D7F-C9D2F6B7F38B}" type="presOf" srcId="{A131E1E4-2051-4AE2-9EB5-CCCDEBC84D44}" destId="{36E6F433-8DD4-4C3A-875F-FCB8BB0627C8}" srcOrd="0" destOrd="0" presId="urn:microsoft.com/office/officeart/2005/8/layout/chevron2"/>
    <dgm:cxn modelId="{324CF1EE-3504-4FC3-B578-D47BD66E7A3E}" type="presParOf" srcId="{409AD813-C3C2-4AEB-88E4-035C6B2E20B9}" destId="{548E7576-2A95-4645-BCEB-8C88BA3506A1}" srcOrd="0" destOrd="0" presId="urn:microsoft.com/office/officeart/2005/8/layout/chevron2"/>
    <dgm:cxn modelId="{E5CDAAA3-739B-4DBB-A2F5-0DBFAF1D8C16}" type="presParOf" srcId="{548E7576-2A95-4645-BCEB-8C88BA3506A1}" destId="{CD44F244-C94D-40A3-823B-0803E9870B53}" srcOrd="0" destOrd="0" presId="urn:microsoft.com/office/officeart/2005/8/layout/chevron2"/>
    <dgm:cxn modelId="{46BBE963-E8D7-4E22-972C-6EB2A75EC0EA}" type="presParOf" srcId="{548E7576-2A95-4645-BCEB-8C88BA3506A1}" destId="{B0AA982D-D24F-4147-B013-7929254D20BE}" srcOrd="1" destOrd="0" presId="urn:microsoft.com/office/officeart/2005/8/layout/chevron2"/>
    <dgm:cxn modelId="{8147D06C-7461-4081-BD3E-59FFACB4838A}" type="presParOf" srcId="{409AD813-C3C2-4AEB-88E4-035C6B2E20B9}" destId="{8CDF0719-03DA-4BE8-AF8C-E9979921BB8E}" srcOrd="1" destOrd="0" presId="urn:microsoft.com/office/officeart/2005/8/layout/chevron2"/>
    <dgm:cxn modelId="{FF337539-3940-463F-B2C0-AFAC8ABA90F6}" type="presParOf" srcId="{409AD813-C3C2-4AEB-88E4-035C6B2E20B9}" destId="{66C5F885-EA5C-48AA-8561-9086ABA07068}" srcOrd="2" destOrd="0" presId="urn:microsoft.com/office/officeart/2005/8/layout/chevron2"/>
    <dgm:cxn modelId="{32E58FF5-BBC5-4AC1-96ED-1A402819D23C}" type="presParOf" srcId="{66C5F885-EA5C-48AA-8561-9086ABA07068}" destId="{560475FB-D649-469C-9193-EB9A693E14AD}" srcOrd="0" destOrd="0" presId="urn:microsoft.com/office/officeart/2005/8/layout/chevron2"/>
    <dgm:cxn modelId="{0B323FF9-FB4D-4CDE-B5DD-16A8552FF468}" type="presParOf" srcId="{66C5F885-EA5C-48AA-8561-9086ABA07068}" destId="{36E6F433-8DD4-4C3A-875F-FCB8BB0627C8}" srcOrd="1" destOrd="0" presId="urn:microsoft.com/office/officeart/2005/8/layout/chevron2"/>
    <dgm:cxn modelId="{060811B7-54AE-4C22-9215-9EEDEE610A53}" type="presParOf" srcId="{409AD813-C3C2-4AEB-88E4-035C6B2E20B9}" destId="{9F67D814-4024-474F-B786-F2B2F9670169}" srcOrd="3" destOrd="0" presId="urn:microsoft.com/office/officeart/2005/8/layout/chevron2"/>
    <dgm:cxn modelId="{B5B972D0-C5AF-4582-BB0F-A8A564CB69F1}" type="presParOf" srcId="{409AD813-C3C2-4AEB-88E4-035C6B2E20B9}" destId="{CDF5DA4B-7579-4001-91F6-2A5A55D3A969}" srcOrd="4" destOrd="0" presId="urn:microsoft.com/office/officeart/2005/8/layout/chevron2"/>
    <dgm:cxn modelId="{4A80EC53-03A0-4B39-9CF7-4230C2484E72}" type="presParOf" srcId="{CDF5DA4B-7579-4001-91F6-2A5A55D3A969}" destId="{990974CC-3A24-4CB2-AE00-857103AF05B0}" srcOrd="0" destOrd="0" presId="urn:microsoft.com/office/officeart/2005/8/layout/chevron2"/>
    <dgm:cxn modelId="{A3A05F45-1E41-4C4E-BEBF-4C4AD2E8720F}" type="presParOf" srcId="{CDF5DA4B-7579-4001-91F6-2A5A55D3A969}" destId="{C8CDB4A2-F947-4F1E-8D66-5A98E316340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07DFEF-D97A-4FA4-8FA0-7453000504F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97CFFB60-D7D5-496D-A053-D3A93C3B70FA}">
      <dgm:prSet phldrT="[テキスト]" custT="1"/>
      <dgm:spPr/>
      <dgm:t>
        <a:bodyPr/>
        <a:lstStyle/>
        <a:p>
          <a:pPr algn="l"/>
          <a:r>
            <a:rPr kumimoji="1" lang="ja-JP" altLang="en-US" sz="2400" b="1" dirty="0"/>
            <a:t>医療事故等に直面し、傷ついた医療者のためのサポートシステムの普及、傷ついた患者家族のへのケア提供を目的としたプロジェクト</a:t>
          </a:r>
        </a:p>
      </dgm:t>
    </dgm:pt>
    <dgm:pt modelId="{D9F58803-7B44-44EE-AA83-3CA56C90C195}" type="parTrans" cxnId="{2D25AC9A-1C8E-4FF7-9230-ECD6F5C53C88}">
      <dgm:prSet/>
      <dgm:spPr/>
      <dgm:t>
        <a:bodyPr/>
        <a:lstStyle/>
        <a:p>
          <a:endParaRPr kumimoji="1" lang="ja-JP" altLang="en-US"/>
        </a:p>
      </dgm:t>
    </dgm:pt>
    <dgm:pt modelId="{64673400-DB5D-435B-A6AC-0908C5D6CD60}" type="sibTrans" cxnId="{2D25AC9A-1C8E-4FF7-9230-ECD6F5C53C88}">
      <dgm:prSet/>
      <dgm:spPr/>
      <dgm:t>
        <a:bodyPr/>
        <a:lstStyle/>
        <a:p>
          <a:endParaRPr kumimoji="1" lang="ja-JP" altLang="en-US"/>
        </a:p>
      </dgm:t>
    </dgm:pt>
    <dgm:pt modelId="{CF8BC105-1C08-4893-985C-876756F0658E}">
      <dgm:prSet phldrT="[テキスト]" custT="1"/>
      <dgm:spPr/>
      <dgm:t>
        <a:bodyPr/>
        <a:lstStyle/>
        <a:p>
          <a:pPr algn="l"/>
          <a:r>
            <a:rPr kumimoji="1" lang="ja-JP" altLang="en-US" sz="2400" b="1" dirty="0"/>
            <a:t>医療事故等に直面した傷ついた患者家族のための電話相談、面談による対応など、心理的サポート</a:t>
          </a:r>
          <a:endParaRPr kumimoji="1" lang="en-US" altLang="ja-JP" sz="2400" b="1" dirty="0"/>
        </a:p>
      </dgm:t>
    </dgm:pt>
    <dgm:pt modelId="{8DF18F34-502D-4672-A63B-194D7A8A2079}" type="parTrans" cxnId="{0AF5CA4F-9A72-420F-B6E2-FB076FEAC02F}">
      <dgm:prSet/>
      <dgm:spPr/>
      <dgm:t>
        <a:bodyPr/>
        <a:lstStyle/>
        <a:p>
          <a:endParaRPr kumimoji="1" lang="ja-JP" altLang="en-US"/>
        </a:p>
      </dgm:t>
    </dgm:pt>
    <dgm:pt modelId="{1AF6CEDF-C1BB-47F9-B441-28EFF25B946C}" type="sibTrans" cxnId="{0AF5CA4F-9A72-420F-B6E2-FB076FEAC02F}">
      <dgm:prSet/>
      <dgm:spPr/>
      <dgm:t>
        <a:bodyPr/>
        <a:lstStyle/>
        <a:p>
          <a:endParaRPr kumimoji="1" lang="ja-JP" altLang="en-US"/>
        </a:p>
      </dgm:t>
    </dgm:pt>
    <dgm:pt modelId="{E88F691D-C1FF-49ED-AE90-578E5EF66845}">
      <dgm:prSet phldrT="[テキスト]" custT="1"/>
      <dgm:spPr/>
      <dgm:t>
        <a:bodyPr/>
        <a:lstStyle/>
        <a:p>
          <a:pPr algn="l"/>
          <a:r>
            <a:rPr kumimoji="1" lang="ja-JP" altLang="en-US" sz="2400" b="1" dirty="0"/>
            <a:t>事故に直面した医療者への電話サポートや、院内のファーストエイドなどピアサポートシステム導入・整備</a:t>
          </a:r>
        </a:p>
      </dgm:t>
    </dgm:pt>
    <dgm:pt modelId="{A5320593-EBF4-4176-9686-F98087E248AB}" type="parTrans" cxnId="{9FD59FB0-4453-4B7B-8134-B1C3A443D1B9}">
      <dgm:prSet/>
      <dgm:spPr/>
      <dgm:t>
        <a:bodyPr/>
        <a:lstStyle/>
        <a:p>
          <a:endParaRPr kumimoji="1" lang="ja-JP" altLang="en-US"/>
        </a:p>
      </dgm:t>
    </dgm:pt>
    <dgm:pt modelId="{67A1E0A4-B730-4AFE-B464-111620433F92}" type="sibTrans" cxnId="{9FD59FB0-4453-4B7B-8134-B1C3A443D1B9}">
      <dgm:prSet/>
      <dgm:spPr/>
      <dgm:t>
        <a:bodyPr/>
        <a:lstStyle/>
        <a:p>
          <a:endParaRPr kumimoji="1" lang="ja-JP" altLang="en-US"/>
        </a:p>
      </dgm:t>
    </dgm:pt>
    <dgm:pt modelId="{E26D9E73-E837-41CF-BD6C-35FBD51A7123}" type="pres">
      <dgm:prSet presAssocID="{5E07DFEF-D97A-4FA4-8FA0-7453000504F4}" presName="linearFlow" presStyleCnt="0">
        <dgm:presLayoutVars>
          <dgm:dir/>
          <dgm:resizeHandles val="exact"/>
        </dgm:presLayoutVars>
      </dgm:prSet>
      <dgm:spPr/>
    </dgm:pt>
    <dgm:pt modelId="{3A8A3F35-7034-4C72-970C-F6BC5E0436B4}" type="pres">
      <dgm:prSet presAssocID="{97CFFB60-D7D5-496D-A053-D3A93C3B70FA}" presName="composite" presStyleCnt="0"/>
      <dgm:spPr/>
    </dgm:pt>
    <dgm:pt modelId="{D81705E6-6A30-410E-AF9A-67C74FB274BA}" type="pres">
      <dgm:prSet presAssocID="{97CFFB60-D7D5-496D-A053-D3A93C3B70FA}" presName="imgShp" presStyleLbl="fgImgPlace1" presStyleIdx="0" presStyleCnt="3" custScaleX="445734" custScaleY="197258" custLinFactNeighborX="-88745" custLinFactNeighborY="5000"/>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A0BF32C1-F1D3-478C-B3A9-E47B9580CF10}" type="pres">
      <dgm:prSet presAssocID="{97CFFB60-D7D5-496D-A053-D3A93C3B70FA}" presName="txShp" presStyleLbl="node1" presStyleIdx="0" presStyleCnt="3" custScaleX="109760" custScaleY="213292" custLinFactNeighborX="11112" custLinFactNeighborY="17643">
        <dgm:presLayoutVars>
          <dgm:bulletEnabled val="1"/>
        </dgm:presLayoutVars>
      </dgm:prSet>
      <dgm:spPr/>
    </dgm:pt>
    <dgm:pt modelId="{C1C0A01C-AB5E-4D67-99E8-548AFA6B7711}" type="pres">
      <dgm:prSet presAssocID="{64673400-DB5D-435B-A6AC-0908C5D6CD60}" presName="spacing" presStyleCnt="0"/>
      <dgm:spPr/>
    </dgm:pt>
    <dgm:pt modelId="{8FAA7BE1-1090-4112-A188-30D0CE856EB0}" type="pres">
      <dgm:prSet presAssocID="{CF8BC105-1C08-4893-985C-876756F0658E}" presName="composite" presStyleCnt="0"/>
      <dgm:spPr/>
    </dgm:pt>
    <dgm:pt modelId="{F72D452F-2485-4D18-9B11-D87A1F0B4477}" type="pres">
      <dgm:prSet presAssocID="{CF8BC105-1C08-4893-985C-876756F0658E}" presName="imgShp" presStyleLbl="fgImgPlace1" presStyleIdx="1" presStyleCnt="3" custScaleX="406836" custScaleY="220999" custLinFactNeighborX="-81735" custLinFactNeighborY="-14239"/>
      <dgm:spPr>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dgm:spPr>
    </dgm:pt>
    <dgm:pt modelId="{804C140E-04E4-4B6D-B2D7-FA61A427D3DA}" type="pres">
      <dgm:prSet presAssocID="{CF8BC105-1C08-4893-985C-876756F0658E}" presName="txShp" presStyleLbl="node1" presStyleIdx="1" presStyleCnt="3" custScaleX="107905" custScaleY="203027" custLinFactNeighborX="12489" custLinFactNeighborY="2938">
        <dgm:presLayoutVars>
          <dgm:bulletEnabled val="1"/>
        </dgm:presLayoutVars>
      </dgm:prSet>
      <dgm:spPr/>
    </dgm:pt>
    <dgm:pt modelId="{8F7E2380-1E85-47D6-BA99-153B15AE9559}" type="pres">
      <dgm:prSet presAssocID="{1AF6CEDF-C1BB-47F9-B441-28EFF25B946C}" presName="spacing" presStyleCnt="0"/>
      <dgm:spPr/>
    </dgm:pt>
    <dgm:pt modelId="{2B6BD5C9-8A55-4958-A212-A42A3B5A66D9}" type="pres">
      <dgm:prSet presAssocID="{E88F691D-C1FF-49ED-AE90-578E5EF66845}" presName="composite" presStyleCnt="0"/>
      <dgm:spPr/>
    </dgm:pt>
    <dgm:pt modelId="{74C9EA14-94C4-41A8-BCBD-E8BE115023DF}" type="pres">
      <dgm:prSet presAssocID="{E88F691D-C1FF-49ED-AE90-578E5EF66845}" presName="imgShp" presStyleLbl="fgImgPlace1" presStyleIdx="2" presStyleCnt="3" custScaleX="402093" custScaleY="219167" custLinFactNeighborX="-81320" custLinFactNeighborY="-32147"/>
      <dgm:spPr>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dgm:spPr>
    </dgm:pt>
    <dgm:pt modelId="{B05ABB74-2594-4399-9229-81F4B19715D6}" type="pres">
      <dgm:prSet presAssocID="{E88F691D-C1FF-49ED-AE90-578E5EF66845}" presName="txShp" presStyleLbl="node1" presStyleIdx="2" presStyleCnt="3" custScaleX="111188" custScaleY="194992" custLinFactNeighborX="12247" custLinFactNeighborY="-23167">
        <dgm:presLayoutVars>
          <dgm:bulletEnabled val="1"/>
        </dgm:presLayoutVars>
      </dgm:prSet>
      <dgm:spPr/>
    </dgm:pt>
  </dgm:ptLst>
  <dgm:cxnLst>
    <dgm:cxn modelId="{D9D30435-A1C3-418E-82CB-99F8FDEF38AB}" type="presOf" srcId="{5E07DFEF-D97A-4FA4-8FA0-7453000504F4}" destId="{E26D9E73-E837-41CF-BD6C-35FBD51A7123}" srcOrd="0" destOrd="0" presId="urn:microsoft.com/office/officeart/2005/8/layout/vList3"/>
    <dgm:cxn modelId="{2D5F0C35-7FFB-4FC8-98E8-FC8AD0444CC1}" type="presOf" srcId="{97CFFB60-D7D5-496D-A053-D3A93C3B70FA}" destId="{A0BF32C1-F1D3-478C-B3A9-E47B9580CF10}" srcOrd="0" destOrd="0" presId="urn:microsoft.com/office/officeart/2005/8/layout/vList3"/>
    <dgm:cxn modelId="{0AF5CA4F-9A72-420F-B6E2-FB076FEAC02F}" srcId="{5E07DFEF-D97A-4FA4-8FA0-7453000504F4}" destId="{CF8BC105-1C08-4893-985C-876756F0658E}" srcOrd="1" destOrd="0" parTransId="{8DF18F34-502D-4672-A63B-194D7A8A2079}" sibTransId="{1AF6CEDF-C1BB-47F9-B441-28EFF25B946C}"/>
    <dgm:cxn modelId="{8787CA79-D611-49B1-8F0C-E245F4FE4584}" type="presOf" srcId="{CF8BC105-1C08-4893-985C-876756F0658E}" destId="{804C140E-04E4-4B6D-B2D7-FA61A427D3DA}" srcOrd="0" destOrd="0" presId="urn:microsoft.com/office/officeart/2005/8/layout/vList3"/>
    <dgm:cxn modelId="{E4B12A91-B4BB-46C5-B692-F7C551CD1AEA}" type="presOf" srcId="{E88F691D-C1FF-49ED-AE90-578E5EF66845}" destId="{B05ABB74-2594-4399-9229-81F4B19715D6}" srcOrd="0" destOrd="0" presId="urn:microsoft.com/office/officeart/2005/8/layout/vList3"/>
    <dgm:cxn modelId="{2D25AC9A-1C8E-4FF7-9230-ECD6F5C53C88}" srcId="{5E07DFEF-D97A-4FA4-8FA0-7453000504F4}" destId="{97CFFB60-D7D5-496D-A053-D3A93C3B70FA}" srcOrd="0" destOrd="0" parTransId="{D9F58803-7B44-44EE-AA83-3CA56C90C195}" sibTransId="{64673400-DB5D-435B-A6AC-0908C5D6CD60}"/>
    <dgm:cxn modelId="{9FD59FB0-4453-4B7B-8134-B1C3A443D1B9}" srcId="{5E07DFEF-D97A-4FA4-8FA0-7453000504F4}" destId="{E88F691D-C1FF-49ED-AE90-578E5EF66845}" srcOrd="2" destOrd="0" parTransId="{A5320593-EBF4-4176-9686-F98087E248AB}" sibTransId="{67A1E0A4-B730-4AFE-B464-111620433F92}"/>
    <dgm:cxn modelId="{F22021C3-3D09-4B37-86BE-3A0378518C26}" type="presParOf" srcId="{E26D9E73-E837-41CF-BD6C-35FBD51A7123}" destId="{3A8A3F35-7034-4C72-970C-F6BC5E0436B4}" srcOrd="0" destOrd="0" presId="urn:microsoft.com/office/officeart/2005/8/layout/vList3"/>
    <dgm:cxn modelId="{3DD92B80-68C0-4B51-85B9-85AA4A6EAB96}" type="presParOf" srcId="{3A8A3F35-7034-4C72-970C-F6BC5E0436B4}" destId="{D81705E6-6A30-410E-AF9A-67C74FB274BA}" srcOrd="0" destOrd="0" presId="urn:microsoft.com/office/officeart/2005/8/layout/vList3"/>
    <dgm:cxn modelId="{8F4FA050-B332-4670-9198-7C8425C157FC}" type="presParOf" srcId="{3A8A3F35-7034-4C72-970C-F6BC5E0436B4}" destId="{A0BF32C1-F1D3-478C-B3A9-E47B9580CF10}" srcOrd="1" destOrd="0" presId="urn:microsoft.com/office/officeart/2005/8/layout/vList3"/>
    <dgm:cxn modelId="{1079EA61-77EA-4003-80A5-D8C0277B744F}" type="presParOf" srcId="{E26D9E73-E837-41CF-BD6C-35FBD51A7123}" destId="{C1C0A01C-AB5E-4D67-99E8-548AFA6B7711}" srcOrd="1" destOrd="0" presId="urn:microsoft.com/office/officeart/2005/8/layout/vList3"/>
    <dgm:cxn modelId="{8E9AAC07-7B5E-4A6B-B445-C8C008E07537}" type="presParOf" srcId="{E26D9E73-E837-41CF-BD6C-35FBD51A7123}" destId="{8FAA7BE1-1090-4112-A188-30D0CE856EB0}" srcOrd="2" destOrd="0" presId="urn:microsoft.com/office/officeart/2005/8/layout/vList3"/>
    <dgm:cxn modelId="{227ABC8C-B87A-4530-B931-D19FA4BC4BE0}" type="presParOf" srcId="{8FAA7BE1-1090-4112-A188-30D0CE856EB0}" destId="{F72D452F-2485-4D18-9B11-D87A1F0B4477}" srcOrd="0" destOrd="0" presId="urn:microsoft.com/office/officeart/2005/8/layout/vList3"/>
    <dgm:cxn modelId="{32D23115-725F-4123-A84E-3F9C6B7E607D}" type="presParOf" srcId="{8FAA7BE1-1090-4112-A188-30D0CE856EB0}" destId="{804C140E-04E4-4B6D-B2D7-FA61A427D3DA}" srcOrd="1" destOrd="0" presId="urn:microsoft.com/office/officeart/2005/8/layout/vList3"/>
    <dgm:cxn modelId="{06E9438F-5429-49B3-BD95-21D453A0E2A1}" type="presParOf" srcId="{E26D9E73-E837-41CF-BD6C-35FBD51A7123}" destId="{8F7E2380-1E85-47D6-BA99-153B15AE9559}" srcOrd="3" destOrd="0" presId="urn:microsoft.com/office/officeart/2005/8/layout/vList3"/>
    <dgm:cxn modelId="{BC4E05E7-11CC-42EA-BC99-8D7D5162B850}" type="presParOf" srcId="{E26D9E73-E837-41CF-BD6C-35FBD51A7123}" destId="{2B6BD5C9-8A55-4958-A212-A42A3B5A66D9}" srcOrd="4" destOrd="0" presId="urn:microsoft.com/office/officeart/2005/8/layout/vList3"/>
    <dgm:cxn modelId="{A08C5064-13D2-4FB3-9DC2-020DA8E72DF4}" type="presParOf" srcId="{2B6BD5C9-8A55-4958-A212-A42A3B5A66D9}" destId="{74C9EA14-94C4-41A8-BCBD-E8BE115023DF}" srcOrd="0" destOrd="0" presId="urn:microsoft.com/office/officeart/2005/8/layout/vList3"/>
    <dgm:cxn modelId="{5024AB75-EDCF-475F-B5AE-FE01210BF6AA}" type="presParOf" srcId="{2B6BD5C9-8A55-4958-A212-A42A3B5A66D9}" destId="{B05ABB74-2594-4399-9229-81F4B19715D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AAA5AD-B76C-42FA-8884-6BA37E6E972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kumimoji="1" lang="ja-JP" altLang="en-US"/>
        </a:p>
      </dgm:t>
    </dgm:pt>
    <dgm:pt modelId="{70C1FCC2-9E76-43CC-9E16-0D01A1616E89}">
      <dgm:prSet phldrT="[テキスト]" custT="1"/>
      <dgm:spPr/>
      <dgm:t>
        <a:bodyPr/>
        <a:lstStyle/>
        <a:p>
          <a:r>
            <a:rPr kumimoji="1" lang="ja-JP" altLang="en-US" sz="2800" dirty="0"/>
            <a:t>医療安全</a:t>
          </a:r>
        </a:p>
      </dgm:t>
    </dgm:pt>
    <dgm:pt modelId="{78B69C8A-1D86-4DEE-BC3D-5A75316E1E7F}" type="parTrans" cxnId="{7D910B13-5F21-46D7-A1A0-350B33DD4A66}">
      <dgm:prSet/>
      <dgm:spPr/>
      <dgm:t>
        <a:bodyPr/>
        <a:lstStyle/>
        <a:p>
          <a:endParaRPr kumimoji="1" lang="ja-JP" altLang="en-US"/>
        </a:p>
      </dgm:t>
    </dgm:pt>
    <dgm:pt modelId="{BE054646-5E5F-4399-BD4B-325A20570085}" type="sibTrans" cxnId="{7D910B13-5F21-46D7-A1A0-350B33DD4A66}">
      <dgm:prSet/>
      <dgm:spPr/>
      <dgm:t>
        <a:bodyPr/>
        <a:lstStyle/>
        <a:p>
          <a:endParaRPr kumimoji="1" lang="ja-JP" altLang="en-US"/>
        </a:p>
      </dgm:t>
    </dgm:pt>
    <dgm:pt modelId="{A985A009-2AD1-4D7A-9ED1-75DEC3A9869D}">
      <dgm:prSet phldrT="[テキスト]" custT="1"/>
      <dgm:spPr/>
      <dgm:t>
        <a:bodyPr/>
        <a:lstStyle/>
        <a:p>
          <a:r>
            <a:rPr kumimoji="1" lang="ja-JP" altLang="en-US" sz="2800" dirty="0"/>
            <a:t>紛争解決</a:t>
          </a:r>
        </a:p>
      </dgm:t>
    </dgm:pt>
    <dgm:pt modelId="{7108B94D-A8DE-4E6E-837F-1B7CD30D6ECA}" type="parTrans" cxnId="{AFE97FAF-4267-4773-A259-FC2AA489E6FE}">
      <dgm:prSet/>
      <dgm:spPr/>
      <dgm:t>
        <a:bodyPr/>
        <a:lstStyle/>
        <a:p>
          <a:endParaRPr kumimoji="1" lang="ja-JP" altLang="en-US"/>
        </a:p>
      </dgm:t>
    </dgm:pt>
    <dgm:pt modelId="{C422C120-C8BD-405D-837F-44028742C99D}" type="sibTrans" cxnId="{AFE97FAF-4267-4773-A259-FC2AA489E6FE}">
      <dgm:prSet/>
      <dgm:spPr/>
      <dgm:t>
        <a:bodyPr/>
        <a:lstStyle/>
        <a:p>
          <a:endParaRPr kumimoji="1" lang="ja-JP" altLang="en-US"/>
        </a:p>
      </dgm:t>
    </dgm:pt>
    <dgm:pt modelId="{3D7F264A-ADF6-462F-91A5-736ADE6A8CFC}">
      <dgm:prSet phldrT="[テキスト]" custT="1"/>
      <dgm:spPr/>
      <dgm:t>
        <a:bodyPr/>
        <a:lstStyle/>
        <a:p>
          <a:r>
            <a:rPr kumimoji="1" lang="ja-JP" altLang="en-US" sz="2000" dirty="0"/>
            <a:t>グリーフケア</a:t>
          </a:r>
          <a:endParaRPr kumimoji="1" lang="en-US" altLang="ja-JP" sz="2000" dirty="0"/>
        </a:p>
        <a:p>
          <a:r>
            <a:rPr kumimoji="1" lang="ja-JP" altLang="en-US" sz="2000" dirty="0"/>
            <a:t>ピアサポート</a:t>
          </a:r>
        </a:p>
      </dgm:t>
    </dgm:pt>
    <dgm:pt modelId="{752681B5-7862-46DD-94C1-29B3DC9D01B2}" type="parTrans" cxnId="{0130D7BD-10FA-4444-86E5-A02E0130467B}">
      <dgm:prSet/>
      <dgm:spPr/>
      <dgm:t>
        <a:bodyPr/>
        <a:lstStyle/>
        <a:p>
          <a:endParaRPr kumimoji="1" lang="ja-JP" altLang="en-US"/>
        </a:p>
      </dgm:t>
    </dgm:pt>
    <dgm:pt modelId="{3EEB225C-39A4-4EB6-86C7-865BA2E5003F}" type="sibTrans" cxnId="{0130D7BD-10FA-4444-86E5-A02E0130467B}">
      <dgm:prSet/>
      <dgm:spPr/>
      <dgm:t>
        <a:bodyPr/>
        <a:lstStyle/>
        <a:p>
          <a:endParaRPr kumimoji="1" lang="ja-JP" altLang="en-US"/>
        </a:p>
      </dgm:t>
    </dgm:pt>
    <dgm:pt modelId="{7968AA68-7755-4AF4-8221-C861E5348638}" type="pres">
      <dgm:prSet presAssocID="{BDAAA5AD-B76C-42FA-8884-6BA37E6E9729}" presName="Name0" presStyleCnt="0">
        <dgm:presLayoutVars>
          <dgm:dir/>
          <dgm:resizeHandles val="exact"/>
        </dgm:presLayoutVars>
      </dgm:prSet>
      <dgm:spPr/>
    </dgm:pt>
    <dgm:pt modelId="{6A0F6939-AF76-45C1-9189-781A56A3F334}" type="pres">
      <dgm:prSet presAssocID="{70C1FCC2-9E76-43CC-9E16-0D01A1616E89}" presName="node" presStyleLbl="node1" presStyleIdx="0" presStyleCnt="3">
        <dgm:presLayoutVars>
          <dgm:bulletEnabled val="1"/>
        </dgm:presLayoutVars>
      </dgm:prSet>
      <dgm:spPr/>
    </dgm:pt>
    <dgm:pt modelId="{31CEB498-FD13-40C1-BB68-B2765C3C0B0F}" type="pres">
      <dgm:prSet presAssocID="{BE054646-5E5F-4399-BD4B-325A20570085}" presName="sibTrans" presStyleLbl="sibTrans2D1" presStyleIdx="0" presStyleCnt="3" custScaleX="132016" custScaleY="150586" custLinFactNeighborX="66952" custLinFactNeighborY="-8243"/>
      <dgm:spPr/>
    </dgm:pt>
    <dgm:pt modelId="{AE827FF1-C8C1-4AC9-BE37-C20B1014E0EB}" type="pres">
      <dgm:prSet presAssocID="{BE054646-5E5F-4399-BD4B-325A20570085}" presName="connectorText" presStyleLbl="sibTrans2D1" presStyleIdx="0" presStyleCnt="3"/>
      <dgm:spPr/>
    </dgm:pt>
    <dgm:pt modelId="{B17EC058-5C64-485D-8E8D-069957FA4C09}" type="pres">
      <dgm:prSet presAssocID="{A985A009-2AD1-4D7A-9ED1-75DEC3A9869D}" presName="node" presStyleLbl="node1" presStyleIdx="1" presStyleCnt="3" custRadScaleRad="100036" custRadScaleInc="2630">
        <dgm:presLayoutVars>
          <dgm:bulletEnabled val="1"/>
        </dgm:presLayoutVars>
      </dgm:prSet>
      <dgm:spPr/>
    </dgm:pt>
    <dgm:pt modelId="{1224254C-3B75-4E78-8C3E-3677918F8D3D}" type="pres">
      <dgm:prSet presAssocID="{C422C120-C8BD-405D-837F-44028742C99D}" presName="sibTrans" presStyleLbl="sibTrans2D1" presStyleIdx="1" presStyleCnt="3" custScaleX="132959" custScaleY="131937"/>
      <dgm:spPr/>
    </dgm:pt>
    <dgm:pt modelId="{59CB184C-997D-4045-847C-9D8AE80230AE}" type="pres">
      <dgm:prSet presAssocID="{C422C120-C8BD-405D-837F-44028742C99D}" presName="connectorText" presStyleLbl="sibTrans2D1" presStyleIdx="1" presStyleCnt="3"/>
      <dgm:spPr/>
    </dgm:pt>
    <dgm:pt modelId="{3E203E9E-B6FB-445F-AB4C-B1F319E23664}" type="pres">
      <dgm:prSet presAssocID="{3D7F264A-ADF6-462F-91A5-736ADE6A8CFC}" presName="node" presStyleLbl="node1" presStyleIdx="2" presStyleCnt="3">
        <dgm:presLayoutVars>
          <dgm:bulletEnabled val="1"/>
        </dgm:presLayoutVars>
      </dgm:prSet>
      <dgm:spPr/>
    </dgm:pt>
    <dgm:pt modelId="{510A446C-D037-4467-A8B6-1B759CFAC1DD}" type="pres">
      <dgm:prSet presAssocID="{3EEB225C-39A4-4EB6-86C7-865BA2E5003F}" presName="sibTrans" presStyleLbl="sibTrans2D1" presStyleIdx="2" presStyleCnt="3" custScaleX="134306" custScaleY="149663" custLinFactNeighborX="-39940" custLinFactNeighborY="-9315"/>
      <dgm:spPr/>
    </dgm:pt>
    <dgm:pt modelId="{9638CD89-063F-43DB-9585-262C8673FC25}" type="pres">
      <dgm:prSet presAssocID="{3EEB225C-39A4-4EB6-86C7-865BA2E5003F}" presName="connectorText" presStyleLbl="sibTrans2D1" presStyleIdx="2" presStyleCnt="3"/>
      <dgm:spPr/>
    </dgm:pt>
  </dgm:ptLst>
  <dgm:cxnLst>
    <dgm:cxn modelId="{A8CCCB04-165E-448F-9D05-0BD729107199}" type="presOf" srcId="{BE054646-5E5F-4399-BD4B-325A20570085}" destId="{AE827FF1-C8C1-4AC9-BE37-C20B1014E0EB}" srcOrd="1" destOrd="0" presId="urn:microsoft.com/office/officeart/2005/8/layout/cycle7"/>
    <dgm:cxn modelId="{7D910B13-5F21-46D7-A1A0-350B33DD4A66}" srcId="{BDAAA5AD-B76C-42FA-8884-6BA37E6E9729}" destId="{70C1FCC2-9E76-43CC-9E16-0D01A1616E89}" srcOrd="0" destOrd="0" parTransId="{78B69C8A-1D86-4DEE-BC3D-5A75316E1E7F}" sibTransId="{BE054646-5E5F-4399-BD4B-325A20570085}"/>
    <dgm:cxn modelId="{E9ED8730-7381-45D0-9A7E-4D7940CA5A0B}" type="presOf" srcId="{3D7F264A-ADF6-462F-91A5-736ADE6A8CFC}" destId="{3E203E9E-B6FB-445F-AB4C-B1F319E23664}" srcOrd="0" destOrd="0" presId="urn:microsoft.com/office/officeart/2005/8/layout/cycle7"/>
    <dgm:cxn modelId="{42A05235-3C35-4240-8474-42AB75AFFF28}" type="presOf" srcId="{A985A009-2AD1-4D7A-9ED1-75DEC3A9869D}" destId="{B17EC058-5C64-485D-8E8D-069957FA4C09}" srcOrd="0" destOrd="0" presId="urn:microsoft.com/office/officeart/2005/8/layout/cycle7"/>
    <dgm:cxn modelId="{AF09A841-51EE-4F1F-976D-CC415AEED3FA}" type="presOf" srcId="{3EEB225C-39A4-4EB6-86C7-865BA2E5003F}" destId="{9638CD89-063F-43DB-9585-262C8673FC25}" srcOrd="1" destOrd="0" presId="urn:microsoft.com/office/officeart/2005/8/layout/cycle7"/>
    <dgm:cxn modelId="{E40C9B48-7173-4423-9C01-C660ED1F26F3}" type="presOf" srcId="{C422C120-C8BD-405D-837F-44028742C99D}" destId="{1224254C-3B75-4E78-8C3E-3677918F8D3D}" srcOrd="0" destOrd="0" presId="urn:microsoft.com/office/officeart/2005/8/layout/cycle7"/>
    <dgm:cxn modelId="{528B336E-6E44-4CD5-B681-B86562F793F6}" type="presOf" srcId="{C422C120-C8BD-405D-837F-44028742C99D}" destId="{59CB184C-997D-4045-847C-9D8AE80230AE}" srcOrd="1" destOrd="0" presId="urn:microsoft.com/office/officeart/2005/8/layout/cycle7"/>
    <dgm:cxn modelId="{E57E2274-811D-40E9-8D1C-11498663D74B}" type="presOf" srcId="{BE054646-5E5F-4399-BD4B-325A20570085}" destId="{31CEB498-FD13-40C1-BB68-B2765C3C0B0F}" srcOrd="0" destOrd="0" presId="urn:microsoft.com/office/officeart/2005/8/layout/cycle7"/>
    <dgm:cxn modelId="{E605B074-3A03-4DE5-B714-33C8E9D53FE7}" type="presOf" srcId="{BDAAA5AD-B76C-42FA-8884-6BA37E6E9729}" destId="{7968AA68-7755-4AF4-8221-C861E5348638}" srcOrd="0" destOrd="0" presId="urn:microsoft.com/office/officeart/2005/8/layout/cycle7"/>
    <dgm:cxn modelId="{37D33FA7-D596-473F-8A22-DE8033B6F423}" type="presOf" srcId="{70C1FCC2-9E76-43CC-9E16-0D01A1616E89}" destId="{6A0F6939-AF76-45C1-9189-781A56A3F334}" srcOrd="0" destOrd="0" presId="urn:microsoft.com/office/officeart/2005/8/layout/cycle7"/>
    <dgm:cxn modelId="{AFE97FAF-4267-4773-A259-FC2AA489E6FE}" srcId="{BDAAA5AD-B76C-42FA-8884-6BA37E6E9729}" destId="{A985A009-2AD1-4D7A-9ED1-75DEC3A9869D}" srcOrd="1" destOrd="0" parTransId="{7108B94D-A8DE-4E6E-837F-1B7CD30D6ECA}" sibTransId="{C422C120-C8BD-405D-837F-44028742C99D}"/>
    <dgm:cxn modelId="{0130D7BD-10FA-4444-86E5-A02E0130467B}" srcId="{BDAAA5AD-B76C-42FA-8884-6BA37E6E9729}" destId="{3D7F264A-ADF6-462F-91A5-736ADE6A8CFC}" srcOrd="2" destOrd="0" parTransId="{752681B5-7862-46DD-94C1-29B3DC9D01B2}" sibTransId="{3EEB225C-39A4-4EB6-86C7-865BA2E5003F}"/>
    <dgm:cxn modelId="{D111E4D4-0AC3-462A-8765-B01BFFC880A9}" type="presOf" srcId="{3EEB225C-39A4-4EB6-86C7-865BA2E5003F}" destId="{510A446C-D037-4467-A8B6-1B759CFAC1DD}" srcOrd="0" destOrd="0" presId="urn:microsoft.com/office/officeart/2005/8/layout/cycle7"/>
    <dgm:cxn modelId="{F9A9C98A-27EE-4A5E-9022-6BEC4577B4B9}" type="presParOf" srcId="{7968AA68-7755-4AF4-8221-C861E5348638}" destId="{6A0F6939-AF76-45C1-9189-781A56A3F334}" srcOrd="0" destOrd="0" presId="urn:microsoft.com/office/officeart/2005/8/layout/cycle7"/>
    <dgm:cxn modelId="{5AF8A6EB-7B8D-4D79-AAED-F99DFBC7C0C0}" type="presParOf" srcId="{7968AA68-7755-4AF4-8221-C861E5348638}" destId="{31CEB498-FD13-40C1-BB68-B2765C3C0B0F}" srcOrd="1" destOrd="0" presId="urn:microsoft.com/office/officeart/2005/8/layout/cycle7"/>
    <dgm:cxn modelId="{72A74117-CA51-4899-B40A-DF65A8E9D8D0}" type="presParOf" srcId="{31CEB498-FD13-40C1-BB68-B2765C3C0B0F}" destId="{AE827FF1-C8C1-4AC9-BE37-C20B1014E0EB}" srcOrd="0" destOrd="0" presId="urn:microsoft.com/office/officeart/2005/8/layout/cycle7"/>
    <dgm:cxn modelId="{4BA3ABC1-C00E-4174-A528-F701CF4607B6}" type="presParOf" srcId="{7968AA68-7755-4AF4-8221-C861E5348638}" destId="{B17EC058-5C64-485D-8E8D-069957FA4C09}" srcOrd="2" destOrd="0" presId="urn:microsoft.com/office/officeart/2005/8/layout/cycle7"/>
    <dgm:cxn modelId="{4F98FA46-4832-4E51-BE86-C024DFB878AA}" type="presParOf" srcId="{7968AA68-7755-4AF4-8221-C861E5348638}" destId="{1224254C-3B75-4E78-8C3E-3677918F8D3D}" srcOrd="3" destOrd="0" presId="urn:microsoft.com/office/officeart/2005/8/layout/cycle7"/>
    <dgm:cxn modelId="{9DF71B31-32A1-4837-BA4D-FE996C6965E6}" type="presParOf" srcId="{1224254C-3B75-4E78-8C3E-3677918F8D3D}" destId="{59CB184C-997D-4045-847C-9D8AE80230AE}" srcOrd="0" destOrd="0" presId="urn:microsoft.com/office/officeart/2005/8/layout/cycle7"/>
    <dgm:cxn modelId="{76659F6D-E1DA-442B-8424-772CD4B5587F}" type="presParOf" srcId="{7968AA68-7755-4AF4-8221-C861E5348638}" destId="{3E203E9E-B6FB-445F-AB4C-B1F319E23664}" srcOrd="4" destOrd="0" presId="urn:microsoft.com/office/officeart/2005/8/layout/cycle7"/>
    <dgm:cxn modelId="{7D3201FA-E36A-4BD9-AD2F-3BD7438F8B65}" type="presParOf" srcId="{7968AA68-7755-4AF4-8221-C861E5348638}" destId="{510A446C-D037-4467-A8B6-1B759CFAC1DD}" srcOrd="5" destOrd="0" presId="urn:microsoft.com/office/officeart/2005/8/layout/cycle7"/>
    <dgm:cxn modelId="{5119BEEF-8EAA-449E-A651-64AB9A726D52}" type="presParOf" srcId="{510A446C-D037-4467-A8B6-1B759CFAC1DD}" destId="{9638CD89-063F-43DB-9585-262C8673FC2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AAA5AD-B76C-42FA-8884-6BA37E6E9729}" type="doc">
      <dgm:prSet loTypeId="urn:microsoft.com/office/officeart/2005/8/layout/cycle7" loCatId="cycle" qsTypeId="urn:microsoft.com/office/officeart/2005/8/quickstyle/simple1" qsCatId="simple" csTypeId="urn:microsoft.com/office/officeart/2005/8/colors/colorful1" csCatId="colorful" phldr="1"/>
      <dgm:spPr/>
      <dgm:t>
        <a:bodyPr/>
        <a:lstStyle/>
        <a:p>
          <a:endParaRPr kumimoji="1" lang="ja-JP" altLang="en-US"/>
        </a:p>
      </dgm:t>
    </dgm:pt>
    <dgm:pt modelId="{70C1FCC2-9E76-43CC-9E16-0D01A1616E89}">
      <dgm:prSet phldrT="[テキスト]" custT="1"/>
      <dgm:spPr/>
      <dgm:t>
        <a:bodyPr/>
        <a:lstStyle/>
        <a:p>
          <a:r>
            <a:rPr kumimoji="1" lang="ja-JP" altLang="en-US" sz="2800" dirty="0"/>
            <a:t>医療安全</a:t>
          </a:r>
        </a:p>
      </dgm:t>
    </dgm:pt>
    <dgm:pt modelId="{78B69C8A-1D86-4DEE-BC3D-5A75316E1E7F}" type="parTrans" cxnId="{7D910B13-5F21-46D7-A1A0-350B33DD4A66}">
      <dgm:prSet/>
      <dgm:spPr/>
      <dgm:t>
        <a:bodyPr/>
        <a:lstStyle/>
        <a:p>
          <a:endParaRPr kumimoji="1" lang="ja-JP" altLang="en-US"/>
        </a:p>
      </dgm:t>
    </dgm:pt>
    <dgm:pt modelId="{BE054646-5E5F-4399-BD4B-325A20570085}" type="sibTrans" cxnId="{7D910B13-5F21-46D7-A1A0-350B33DD4A66}">
      <dgm:prSet/>
      <dgm:spPr>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2700000" scaled="1"/>
          <a:tileRect/>
        </a:gradFill>
      </dgm:spPr>
      <dgm:t>
        <a:bodyPr/>
        <a:lstStyle/>
        <a:p>
          <a:endParaRPr kumimoji="1" lang="ja-JP" altLang="en-US"/>
        </a:p>
      </dgm:t>
    </dgm:pt>
    <dgm:pt modelId="{A985A009-2AD1-4D7A-9ED1-75DEC3A9869D}">
      <dgm:prSet phldrT="[テキスト]" custT="1"/>
      <dgm:spPr/>
      <dgm:t>
        <a:bodyPr/>
        <a:lstStyle/>
        <a:p>
          <a:r>
            <a:rPr kumimoji="1" lang="ja-JP" altLang="en-US" sz="2800" dirty="0"/>
            <a:t>紛争解決</a:t>
          </a:r>
        </a:p>
      </dgm:t>
    </dgm:pt>
    <dgm:pt modelId="{7108B94D-A8DE-4E6E-837F-1B7CD30D6ECA}" type="parTrans" cxnId="{AFE97FAF-4267-4773-A259-FC2AA489E6FE}">
      <dgm:prSet/>
      <dgm:spPr/>
      <dgm:t>
        <a:bodyPr/>
        <a:lstStyle/>
        <a:p>
          <a:endParaRPr kumimoji="1" lang="ja-JP" altLang="en-US"/>
        </a:p>
      </dgm:t>
    </dgm:pt>
    <dgm:pt modelId="{C422C120-C8BD-405D-837F-44028742C99D}" type="sibTrans" cxnId="{AFE97FAF-4267-4773-A259-FC2AA489E6FE}">
      <dgm:prSet/>
      <dgm:spPr>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dgm:spPr>
      <dgm:t>
        <a:bodyPr/>
        <a:lstStyle/>
        <a:p>
          <a:endParaRPr kumimoji="1" lang="ja-JP" altLang="en-US"/>
        </a:p>
      </dgm:t>
    </dgm:pt>
    <dgm:pt modelId="{3D7F264A-ADF6-462F-91A5-736ADE6A8CFC}">
      <dgm:prSet phldrT="[テキスト]" custT="1"/>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0" scaled="1"/>
          <a:tileRect/>
        </a:gradFill>
      </dgm:spPr>
      <dgm:t>
        <a:bodyPr/>
        <a:lstStyle/>
        <a:p>
          <a:r>
            <a:rPr kumimoji="1" lang="ja-JP" altLang="en-US" sz="2000" dirty="0"/>
            <a:t>グリーフケア</a:t>
          </a:r>
          <a:endParaRPr kumimoji="1" lang="en-US" altLang="ja-JP" sz="2000" dirty="0"/>
        </a:p>
        <a:p>
          <a:r>
            <a:rPr kumimoji="1" lang="ja-JP" altLang="en-US" sz="2000" dirty="0"/>
            <a:t>ピアサポート</a:t>
          </a:r>
        </a:p>
      </dgm:t>
    </dgm:pt>
    <dgm:pt modelId="{752681B5-7862-46DD-94C1-29B3DC9D01B2}" type="parTrans" cxnId="{0130D7BD-10FA-4444-86E5-A02E0130467B}">
      <dgm:prSet/>
      <dgm:spPr/>
      <dgm:t>
        <a:bodyPr/>
        <a:lstStyle/>
        <a:p>
          <a:endParaRPr kumimoji="1" lang="ja-JP" altLang="en-US"/>
        </a:p>
      </dgm:t>
    </dgm:pt>
    <dgm:pt modelId="{3EEB225C-39A4-4EB6-86C7-865BA2E5003F}" type="sibTrans" cxnId="{0130D7BD-10FA-4444-86E5-A02E0130467B}">
      <dgm:prSet/>
      <dgm:spPr>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dgm:spPr>
      <dgm:t>
        <a:bodyPr/>
        <a:lstStyle/>
        <a:p>
          <a:endParaRPr kumimoji="1" lang="ja-JP" altLang="en-US"/>
        </a:p>
      </dgm:t>
    </dgm:pt>
    <dgm:pt modelId="{7968AA68-7755-4AF4-8221-C861E5348638}" type="pres">
      <dgm:prSet presAssocID="{BDAAA5AD-B76C-42FA-8884-6BA37E6E9729}" presName="Name0" presStyleCnt="0">
        <dgm:presLayoutVars>
          <dgm:dir/>
          <dgm:resizeHandles val="exact"/>
        </dgm:presLayoutVars>
      </dgm:prSet>
      <dgm:spPr/>
    </dgm:pt>
    <dgm:pt modelId="{6A0F6939-AF76-45C1-9189-781A56A3F334}" type="pres">
      <dgm:prSet presAssocID="{70C1FCC2-9E76-43CC-9E16-0D01A1616E89}" presName="node" presStyleLbl="node1" presStyleIdx="0" presStyleCnt="3">
        <dgm:presLayoutVars>
          <dgm:bulletEnabled val="1"/>
        </dgm:presLayoutVars>
      </dgm:prSet>
      <dgm:spPr/>
    </dgm:pt>
    <dgm:pt modelId="{31CEB498-FD13-40C1-BB68-B2765C3C0B0F}" type="pres">
      <dgm:prSet presAssocID="{BE054646-5E5F-4399-BD4B-325A20570085}" presName="sibTrans" presStyleLbl="sibTrans2D1" presStyleIdx="0" presStyleCnt="3" custScaleX="132016" custScaleY="150586" custLinFactNeighborX="66952" custLinFactNeighborY="-8243"/>
      <dgm:spPr/>
    </dgm:pt>
    <dgm:pt modelId="{AE827FF1-C8C1-4AC9-BE37-C20B1014E0EB}" type="pres">
      <dgm:prSet presAssocID="{BE054646-5E5F-4399-BD4B-325A20570085}" presName="connectorText" presStyleLbl="sibTrans2D1" presStyleIdx="0" presStyleCnt="3"/>
      <dgm:spPr/>
    </dgm:pt>
    <dgm:pt modelId="{B17EC058-5C64-485D-8E8D-069957FA4C09}" type="pres">
      <dgm:prSet presAssocID="{A985A009-2AD1-4D7A-9ED1-75DEC3A9869D}" presName="node" presStyleLbl="node1" presStyleIdx="1" presStyleCnt="3" custRadScaleRad="100036" custRadScaleInc="2630">
        <dgm:presLayoutVars>
          <dgm:bulletEnabled val="1"/>
        </dgm:presLayoutVars>
      </dgm:prSet>
      <dgm:spPr/>
    </dgm:pt>
    <dgm:pt modelId="{1224254C-3B75-4E78-8C3E-3677918F8D3D}" type="pres">
      <dgm:prSet presAssocID="{C422C120-C8BD-405D-837F-44028742C99D}" presName="sibTrans" presStyleLbl="sibTrans2D1" presStyleIdx="1" presStyleCnt="3" custScaleX="132959" custScaleY="131937"/>
      <dgm:spPr/>
    </dgm:pt>
    <dgm:pt modelId="{59CB184C-997D-4045-847C-9D8AE80230AE}" type="pres">
      <dgm:prSet presAssocID="{C422C120-C8BD-405D-837F-44028742C99D}" presName="connectorText" presStyleLbl="sibTrans2D1" presStyleIdx="1" presStyleCnt="3"/>
      <dgm:spPr/>
    </dgm:pt>
    <dgm:pt modelId="{3E203E9E-B6FB-445F-AB4C-B1F319E23664}" type="pres">
      <dgm:prSet presAssocID="{3D7F264A-ADF6-462F-91A5-736ADE6A8CFC}" presName="node" presStyleLbl="node1" presStyleIdx="2" presStyleCnt="3">
        <dgm:presLayoutVars>
          <dgm:bulletEnabled val="1"/>
        </dgm:presLayoutVars>
      </dgm:prSet>
      <dgm:spPr/>
    </dgm:pt>
    <dgm:pt modelId="{510A446C-D037-4467-A8B6-1B759CFAC1DD}" type="pres">
      <dgm:prSet presAssocID="{3EEB225C-39A4-4EB6-86C7-865BA2E5003F}" presName="sibTrans" presStyleLbl="sibTrans2D1" presStyleIdx="2" presStyleCnt="3" custScaleX="134306" custScaleY="149663" custLinFactNeighborX="-39940" custLinFactNeighborY="-9315"/>
      <dgm:spPr/>
    </dgm:pt>
    <dgm:pt modelId="{9638CD89-063F-43DB-9585-262C8673FC25}" type="pres">
      <dgm:prSet presAssocID="{3EEB225C-39A4-4EB6-86C7-865BA2E5003F}" presName="connectorText" presStyleLbl="sibTrans2D1" presStyleIdx="2" presStyleCnt="3"/>
      <dgm:spPr/>
    </dgm:pt>
  </dgm:ptLst>
  <dgm:cxnLst>
    <dgm:cxn modelId="{7D910B13-5F21-46D7-A1A0-350B33DD4A66}" srcId="{BDAAA5AD-B76C-42FA-8884-6BA37E6E9729}" destId="{70C1FCC2-9E76-43CC-9E16-0D01A1616E89}" srcOrd="0" destOrd="0" parTransId="{78B69C8A-1D86-4DEE-BC3D-5A75316E1E7F}" sibTransId="{BE054646-5E5F-4399-BD4B-325A20570085}"/>
    <dgm:cxn modelId="{17D34120-ABFB-4E7F-A8DB-88B3FA717940}" type="presOf" srcId="{BE054646-5E5F-4399-BD4B-325A20570085}" destId="{31CEB498-FD13-40C1-BB68-B2765C3C0B0F}" srcOrd="0" destOrd="0" presId="urn:microsoft.com/office/officeart/2005/8/layout/cycle7"/>
    <dgm:cxn modelId="{013BF730-E4BC-45BA-8ECF-E8C3C5FE7307}" type="presOf" srcId="{BDAAA5AD-B76C-42FA-8884-6BA37E6E9729}" destId="{7968AA68-7755-4AF4-8221-C861E5348638}" srcOrd="0" destOrd="0" presId="urn:microsoft.com/office/officeart/2005/8/layout/cycle7"/>
    <dgm:cxn modelId="{89238A62-1916-47FD-A487-DB1417DE4366}" type="presOf" srcId="{3D7F264A-ADF6-462F-91A5-736ADE6A8CFC}" destId="{3E203E9E-B6FB-445F-AB4C-B1F319E23664}" srcOrd="0" destOrd="0" presId="urn:microsoft.com/office/officeart/2005/8/layout/cycle7"/>
    <dgm:cxn modelId="{F5AEEF4A-6527-4C4F-B86F-A1D1465B8807}" type="presOf" srcId="{C422C120-C8BD-405D-837F-44028742C99D}" destId="{59CB184C-997D-4045-847C-9D8AE80230AE}" srcOrd="1" destOrd="0" presId="urn:microsoft.com/office/officeart/2005/8/layout/cycle7"/>
    <dgm:cxn modelId="{615CB37F-6AD8-42BA-A0EA-B11D36589F09}" type="presOf" srcId="{A985A009-2AD1-4D7A-9ED1-75DEC3A9869D}" destId="{B17EC058-5C64-485D-8E8D-069957FA4C09}" srcOrd="0" destOrd="0" presId="urn:microsoft.com/office/officeart/2005/8/layout/cycle7"/>
    <dgm:cxn modelId="{AFE97FAF-4267-4773-A259-FC2AA489E6FE}" srcId="{BDAAA5AD-B76C-42FA-8884-6BA37E6E9729}" destId="{A985A009-2AD1-4D7A-9ED1-75DEC3A9869D}" srcOrd="1" destOrd="0" parTransId="{7108B94D-A8DE-4E6E-837F-1B7CD30D6ECA}" sibTransId="{C422C120-C8BD-405D-837F-44028742C99D}"/>
    <dgm:cxn modelId="{0130D7BD-10FA-4444-86E5-A02E0130467B}" srcId="{BDAAA5AD-B76C-42FA-8884-6BA37E6E9729}" destId="{3D7F264A-ADF6-462F-91A5-736ADE6A8CFC}" srcOrd="2" destOrd="0" parTransId="{752681B5-7862-46DD-94C1-29B3DC9D01B2}" sibTransId="{3EEB225C-39A4-4EB6-86C7-865BA2E5003F}"/>
    <dgm:cxn modelId="{B08934E2-9D83-4F86-BCD3-19C33E427733}" type="presOf" srcId="{3EEB225C-39A4-4EB6-86C7-865BA2E5003F}" destId="{9638CD89-063F-43DB-9585-262C8673FC25}" srcOrd="1" destOrd="0" presId="urn:microsoft.com/office/officeart/2005/8/layout/cycle7"/>
    <dgm:cxn modelId="{229633E5-AC45-4990-9B54-C0BE6D18A0AE}" type="presOf" srcId="{3EEB225C-39A4-4EB6-86C7-865BA2E5003F}" destId="{510A446C-D037-4467-A8B6-1B759CFAC1DD}" srcOrd="0" destOrd="0" presId="urn:microsoft.com/office/officeart/2005/8/layout/cycle7"/>
    <dgm:cxn modelId="{91F378E7-623C-4CF6-9CB3-248154BECCF3}" type="presOf" srcId="{C422C120-C8BD-405D-837F-44028742C99D}" destId="{1224254C-3B75-4E78-8C3E-3677918F8D3D}" srcOrd="0" destOrd="0" presId="urn:microsoft.com/office/officeart/2005/8/layout/cycle7"/>
    <dgm:cxn modelId="{EB1310F1-DEE2-46DE-90A3-701494F6923F}" type="presOf" srcId="{70C1FCC2-9E76-43CC-9E16-0D01A1616E89}" destId="{6A0F6939-AF76-45C1-9189-781A56A3F334}" srcOrd="0" destOrd="0" presId="urn:microsoft.com/office/officeart/2005/8/layout/cycle7"/>
    <dgm:cxn modelId="{BB96B5F9-93A6-43A2-AF43-52D41E926EA1}" type="presOf" srcId="{BE054646-5E5F-4399-BD4B-325A20570085}" destId="{AE827FF1-C8C1-4AC9-BE37-C20B1014E0EB}" srcOrd="1" destOrd="0" presId="urn:microsoft.com/office/officeart/2005/8/layout/cycle7"/>
    <dgm:cxn modelId="{76F9EFA3-28B4-459C-A1E4-4D276BD3F858}" type="presParOf" srcId="{7968AA68-7755-4AF4-8221-C861E5348638}" destId="{6A0F6939-AF76-45C1-9189-781A56A3F334}" srcOrd="0" destOrd="0" presId="urn:microsoft.com/office/officeart/2005/8/layout/cycle7"/>
    <dgm:cxn modelId="{D8F15578-6FE6-4975-A88F-D02F973670D3}" type="presParOf" srcId="{7968AA68-7755-4AF4-8221-C861E5348638}" destId="{31CEB498-FD13-40C1-BB68-B2765C3C0B0F}" srcOrd="1" destOrd="0" presId="urn:microsoft.com/office/officeart/2005/8/layout/cycle7"/>
    <dgm:cxn modelId="{603B6C43-3351-4C0F-BAD3-622F435C5633}" type="presParOf" srcId="{31CEB498-FD13-40C1-BB68-B2765C3C0B0F}" destId="{AE827FF1-C8C1-4AC9-BE37-C20B1014E0EB}" srcOrd="0" destOrd="0" presId="urn:microsoft.com/office/officeart/2005/8/layout/cycle7"/>
    <dgm:cxn modelId="{DED488B4-8FC8-4D07-BD04-38DFFE6D2CE0}" type="presParOf" srcId="{7968AA68-7755-4AF4-8221-C861E5348638}" destId="{B17EC058-5C64-485D-8E8D-069957FA4C09}" srcOrd="2" destOrd="0" presId="urn:microsoft.com/office/officeart/2005/8/layout/cycle7"/>
    <dgm:cxn modelId="{943173F4-68F2-48A2-BCA7-AC34C352D04E}" type="presParOf" srcId="{7968AA68-7755-4AF4-8221-C861E5348638}" destId="{1224254C-3B75-4E78-8C3E-3677918F8D3D}" srcOrd="3" destOrd="0" presId="urn:microsoft.com/office/officeart/2005/8/layout/cycle7"/>
    <dgm:cxn modelId="{B3DCB946-949F-42A2-9147-9D07F67ADD39}" type="presParOf" srcId="{1224254C-3B75-4E78-8C3E-3677918F8D3D}" destId="{59CB184C-997D-4045-847C-9D8AE80230AE}" srcOrd="0" destOrd="0" presId="urn:microsoft.com/office/officeart/2005/8/layout/cycle7"/>
    <dgm:cxn modelId="{4E701378-F3CD-482C-BBF3-8E5ACE1473D5}" type="presParOf" srcId="{7968AA68-7755-4AF4-8221-C861E5348638}" destId="{3E203E9E-B6FB-445F-AB4C-B1F319E23664}" srcOrd="4" destOrd="0" presId="urn:microsoft.com/office/officeart/2005/8/layout/cycle7"/>
    <dgm:cxn modelId="{B203E772-6976-478D-9EF1-764A90BA4594}" type="presParOf" srcId="{7968AA68-7755-4AF4-8221-C861E5348638}" destId="{510A446C-D037-4467-A8B6-1B759CFAC1DD}" srcOrd="5" destOrd="0" presId="urn:microsoft.com/office/officeart/2005/8/layout/cycle7"/>
    <dgm:cxn modelId="{E5A95527-C3E6-41E7-9B71-66C24D515C75}" type="presParOf" srcId="{510A446C-D037-4467-A8B6-1B759CFAC1DD}" destId="{9638CD89-063F-43DB-9585-262C8673FC2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8B127-2B4C-46DD-9866-4205CA0876FC}">
      <dsp:nvSpPr>
        <dsp:cNvPr id="0" name=""/>
        <dsp:cNvSpPr/>
      </dsp:nvSpPr>
      <dsp:spPr>
        <a:xfrm>
          <a:off x="664273" y="0"/>
          <a:ext cx="7528436" cy="4896543"/>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E7A863-DA3A-445B-A63E-0EBD9011E2BB}">
      <dsp:nvSpPr>
        <dsp:cNvPr id="0" name=""/>
        <dsp:cNvSpPr/>
      </dsp:nvSpPr>
      <dsp:spPr>
        <a:xfrm>
          <a:off x="3027" y="1468962"/>
          <a:ext cx="1966873" cy="1958617"/>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t>人的</a:t>
          </a:r>
          <a:endParaRPr kumimoji="1" lang="en-US" altLang="ja-JP" sz="3000" kern="1200" dirty="0"/>
        </a:p>
        <a:p>
          <a:pPr marL="0" lvl="0" indent="0" algn="ctr" defTabSz="1333500">
            <a:lnSpc>
              <a:spcPct val="90000"/>
            </a:lnSpc>
            <a:spcBef>
              <a:spcPct val="0"/>
            </a:spcBef>
            <a:spcAft>
              <a:spcPct val="35000"/>
            </a:spcAft>
            <a:buNone/>
          </a:pPr>
          <a:r>
            <a:rPr kumimoji="1" lang="ja-JP" altLang="en-US" sz="3000" kern="1200" dirty="0"/>
            <a:t>要因</a:t>
          </a:r>
        </a:p>
      </dsp:txBody>
      <dsp:txXfrm>
        <a:off x="98639" y="1564574"/>
        <a:ext cx="1775649" cy="1767393"/>
      </dsp:txXfrm>
    </dsp:sp>
    <dsp:sp modelId="{BB68F9C0-581C-467B-AC68-99B5DAC4A1D1}">
      <dsp:nvSpPr>
        <dsp:cNvPr id="0" name=""/>
        <dsp:cNvSpPr/>
      </dsp:nvSpPr>
      <dsp:spPr>
        <a:xfrm>
          <a:off x="2508259" y="1466024"/>
          <a:ext cx="1966873" cy="1958617"/>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t>組織</a:t>
          </a:r>
          <a:endParaRPr kumimoji="1" lang="en-US" altLang="ja-JP" sz="3000" kern="1200" dirty="0"/>
        </a:p>
        <a:p>
          <a:pPr marL="0" lvl="0" indent="0" algn="ctr" defTabSz="1333500">
            <a:lnSpc>
              <a:spcPct val="90000"/>
            </a:lnSpc>
            <a:spcBef>
              <a:spcPct val="0"/>
            </a:spcBef>
            <a:spcAft>
              <a:spcPct val="35000"/>
            </a:spcAft>
            <a:buNone/>
          </a:pPr>
          <a:r>
            <a:rPr kumimoji="1" lang="ja-JP" altLang="en-US" sz="3000" kern="1200" dirty="0"/>
            <a:t>文化</a:t>
          </a:r>
        </a:p>
      </dsp:txBody>
      <dsp:txXfrm>
        <a:off x="2603871" y="1561636"/>
        <a:ext cx="1775649" cy="1767393"/>
      </dsp:txXfrm>
    </dsp:sp>
    <dsp:sp modelId="{A41951E8-2660-4C2E-91BE-DA217652E2F3}">
      <dsp:nvSpPr>
        <dsp:cNvPr id="0" name=""/>
        <dsp:cNvSpPr/>
      </dsp:nvSpPr>
      <dsp:spPr>
        <a:xfrm>
          <a:off x="4706771" y="1466024"/>
          <a:ext cx="1966873" cy="195861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t>複雑な</a:t>
          </a:r>
          <a:endParaRPr kumimoji="1" lang="en-US" altLang="ja-JP" sz="3000" kern="1200" dirty="0"/>
        </a:p>
        <a:p>
          <a:pPr marL="0" lvl="0" indent="0" algn="ctr" defTabSz="1333500">
            <a:lnSpc>
              <a:spcPct val="90000"/>
            </a:lnSpc>
            <a:spcBef>
              <a:spcPct val="0"/>
            </a:spcBef>
            <a:spcAft>
              <a:spcPct val="35000"/>
            </a:spcAft>
            <a:buNone/>
          </a:pPr>
          <a:r>
            <a:rPr kumimoji="1" lang="ja-JP" altLang="en-US" sz="3000" kern="1200" dirty="0"/>
            <a:t>システム</a:t>
          </a:r>
        </a:p>
      </dsp:txBody>
      <dsp:txXfrm>
        <a:off x="4802383" y="1561636"/>
        <a:ext cx="1775649" cy="1767393"/>
      </dsp:txXfrm>
    </dsp:sp>
    <dsp:sp modelId="{C900B8F0-75B4-4700-B58E-4EEECD3CE02E}">
      <dsp:nvSpPr>
        <dsp:cNvPr id="0" name=""/>
        <dsp:cNvSpPr/>
      </dsp:nvSpPr>
      <dsp:spPr>
        <a:xfrm>
          <a:off x="6887083" y="1468962"/>
          <a:ext cx="1966873" cy="195861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kumimoji="1" lang="ja-JP" altLang="en-US" sz="3000" kern="1200" dirty="0"/>
            <a:t>チーム力の向上</a:t>
          </a:r>
        </a:p>
      </dsp:txBody>
      <dsp:txXfrm>
        <a:off x="6982695" y="1564574"/>
        <a:ext cx="1775649" cy="17673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14CCE-CD5D-41E4-9B2A-E0A10AED6EBA}">
      <dsp:nvSpPr>
        <dsp:cNvPr id="0" name=""/>
        <dsp:cNvSpPr/>
      </dsp:nvSpPr>
      <dsp:spPr>
        <a:xfrm rot="5400000">
          <a:off x="613434" y="1113253"/>
          <a:ext cx="1703120" cy="193666"/>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6640C8-9B5C-4900-816D-F08E0C3CC1EC}">
      <dsp:nvSpPr>
        <dsp:cNvPr id="0" name=""/>
        <dsp:cNvSpPr/>
      </dsp:nvSpPr>
      <dsp:spPr>
        <a:xfrm>
          <a:off x="230906" y="30997"/>
          <a:ext cx="3750537" cy="130454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①混乱と反応</a:t>
          </a:r>
        </a:p>
        <a:p>
          <a:pPr marL="228600" lvl="1" indent="-228600" algn="l" defTabSz="889000">
            <a:lnSpc>
              <a:spcPct val="90000"/>
            </a:lnSpc>
            <a:spcBef>
              <a:spcPct val="0"/>
            </a:spcBef>
            <a:spcAft>
              <a:spcPct val="15000"/>
            </a:spcAft>
            <a:buChar char="•"/>
          </a:pPr>
          <a:r>
            <a:rPr kumimoji="1" lang="ja-JP" altLang="en-US" sz="2000" b="1" kern="1200" dirty="0"/>
            <a:t>カオス・混沌・直後の反応</a:t>
          </a:r>
        </a:p>
        <a:p>
          <a:pPr marL="228600" lvl="1" indent="-228600" algn="l" defTabSz="889000">
            <a:lnSpc>
              <a:spcPct val="90000"/>
            </a:lnSpc>
            <a:spcBef>
              <a:spcPct val="0"/>
            </a:spcBef>
            <a:spcAft>
              <a:spcPct val="15000"/>
            </a:spcAft>
            <a:buChar char="•"/>
          </a:pPr>
          <a:r>
            <a:rPr kumimoji="1" lang="ja-JP" altLang="en-US" sz="2000" b="1" kern="1200" dirty="0"/>
            <a:t>助けを呼ぶ</a:t>
          </a:r>
        </a:p>
      </dsp:txBody>
      <dsp:txXfrm>
        <a:off x="269115" y="69206"/>
        <a:ext cx="3674119" cy="1228129"/>
      </dsp:txXfrm>
    </dsp:sp>
    <dsp:sp modelId="{64F849B9-FBEE-4C5C-BF07-44FDC25D9397}">
      <dsp:nvSpPr>
        <dsp:cNvPr id="0" name=""/>
        <dsp:cNvSpPr/>
      </dsp:nvSpPr>
      <dsp:spPr>
        <a:xfrm rot="5456047">
          <a:off x="544088" y="2879571"/>
          <a:ext cx="1812266" cy="193666"/>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FB7981-0DC7-443B-B027-C34293208A5D}">
      <dsp:nvSpPr>
        <dsp:cNvPr id="0" name=""/>
        <dsp:cNvSpPr/>
      </dsp:nvSpPr>
      <dsp:spPr>
        <a:xfrm>
          <a:off x="590942" y="1749629"/>
          <a:ext cx="3030465" cy="1291107"/>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②侵入思考・振り返り</a:t>
          </a:r>
        </a:p>
        <a:p>
          <a:pPr marL="228600" lvl="1" indent="-228600" algn="l" defTabSz="889000">
            <a:lnSpc>
              <a:spcPct val="90000"/>
            </a:lnSpc>
            <a:spcBef>
              <a:spcPct val="0"/>
            </a:spcBef>
            <a:spcAft>
              <a:spcPct val="15000"/>
            </a:spcAft>
            <a:buChar char="•"/>
          </a:pPr>
          <a:r>
            <a:rPr kumimoji="1" lang="ja-JP" altLang="en-US" sz="2000" b="1" kern="1200" dirty="0"/>
            <a:t>状況の再現</a:t>
          </a:r>
        </a:p>
        <a:p>
          <a:pPr marL="228600" lvl="1" indent="-228600" algn="l" defTabSz="889000">
            <a:lnSpc>
              <a:spcPct val="90000"/>
            </a:lnSpc>
            <a:spcBef>
              <a:spcPct val="0"/>
            </a:spcBef>
            <a:spcAft>
              <a:spcPct val="15000"/>
            </a:spcAft>
            <a:buChar char="•"/>
          </a:pPr>
          <a:r>
            <a:rPr kumimoji="1" lang="ja-JP" altLang="en-US" sz="2000" b="1" kern="1200" dirty="0"/>
            <a:t>自己不全感</a:t>
          </a:r>
        </a:p>
      </dsp:txBody>
      <dsp:txXfrm>
        <a:off x="628757" y="1787444"/>
        <a:ext cx="2954835" cy="1215477"/>
      </dsp:txXfrm>
    </dsp:sp>
    <dsp:sp modelId="{F747808E-0AFB-443E-BDD9-4FE932FA61F3}">
      <dsp:nvSpPr>
        <dsp:cNvPr id="0" name=""/>
        <dsp:cNvSpPr/>
      </dsp:nvSpPr>
      <dsp:spPr>
        <a:xfrm rot="21596090">
          <a:off x="1441486" y="3787358"/>
          <a:ext cx="4568636" cy="193666"/>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96945F-63BF-4AC0-91C4-C72983AB22B4}">
      <dsp:nvSpPr>
        <dsp:cNvPr id="0" name=""/>
        <dsp:cNvSpPr/>
      </dsp:nvSpPr>
      <dsp:spPr>
        <a:xfrm>
          <a:off x="590942" y="3570400"/>
          <a:ext cx="2971375" cy="1291107"/>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③自己一貫性の修復</a:t>
          </a:r>
        </a:p>
        <a:p>
          <a:pPr marL="228600" lvl="1" indent="-228600" algn="l" defTabSz="889000">
            <a:lnSpc>
              <a:spcPct val="90000"/>
            </a:lnSpc>
            <a:spcBef>
              <a:spcPct val="0"/>
            </a:spcBef>
            <a:spcAft>
              <a:spcPct val="15000"/>
            </a:spcAft>
            <a:buChar char="•"/>
          </a:pPr>
          <a:r>
            <a:rPr kumimoji="1" lang="ja-JP" altLang="en-US" sz="2000" b="1" kern="1200" dirty="0"/>
            <a:t>周囲の反応・うわさ</a:t>
          </a:r>
        </a:p>
        <a:p>
          <a:pPr marL="228600" lvl="1" indent="-228600" algn="l" defTabSz="889000">
            <a:lnSpc>
              <a:spcPct val="90000"/>
            </a:lnSpc>
            <a:spcBef>
              <a:spcPct val="0"/>
            </a:spcBef>
            <a:spcAft>
              <a:spcPct val="15000"/>
            </a:spcAft>
            <a:buChar char="•"/>
          </a:pPr>
          <a:r>
            <a:rPr kumimoji="1" lang="ja-JP" altLang="en-US" sz="2000" b="1" kern="1200" dirty="0"/>
            <a:t>恐れ</a:t>
          </a:r>
        </a:p>
      </dsp:txBody>
      <dsp:txXfrm>
        <a:off x="628757" y="3608215"/>
        <a:ext cx="2895745" cy="1215477"/>
      </dsp:txXfrm>
    </dsp:sp>
    <dsp:sp modelId="{768AE920-835E-4630-B7B9-C3CC9F305AEB}">
      <dsp:nvSpPr>
        <dsp:cNvPr id="0" name=""/>
        <dsp:cNvSpPr/>
      </dsp:nvSpPr>
      <dsp:spPr>
        <a:xfrm rot="16242159">
          <a:off x="5173742" y="2921568"/>
          <a:ext cx="1726514" cy="193666"/>
        </a:xfrm>
        <a:prstGeom prst="rect">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CF7538-BCDF-43EC-B6BE-937D99385848}">
      <dsp:nvSpPr>
        <dsp:cNvPr id="0" name=""/>
        <dsp:cNvSpPr/>
      </dsp:nvSpPr>
      <dsp:spPr>
        <a:xfrm>
          <a:off x="4655014" y="3452702"/>
          <a:ext cx="4008866" cy="1516108"/>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④調査への対応</a:t>
          </a:r>
          <a:endParaRPr kumimoji="1" lang="ja-JP" altLang="en-US" sz="1400" b="1" kern="1200" dirty="0"/>
        </a:p>
        <a:p>
          <a:pPr marL="228600" lvl="1" indent="-228600" algn="l" defTabSz="889000">
            <a:lnSpc>
              <a:spcPct val="90000"/>
            </a:lnSpc>
            <a:spcBef>
              <a:spcPct val="0"/>
            </a:spcBef>
            <a:spcAft>
              <a:spcPct val="15000"/>
            </a:spcAft>
            <a:buChar char="•"/>
          </a:pPr>
          <a:r>
            <a:rPr kumimoji="1" lang="ja-JP" altLang="en-US" sz="2000" b="1" kern="1200" dirty="0"/>
            <a:t>なぜ起きたのか・事案の分析</a:t>
          </a:r>
        </a:p>
        <a:p>
          <a:pPr marL="228600" lvl="1" indent="-228600" algn="l" defTabSz="889000">
            <a:lnSpc>
              <a:spcPct val="90000"/>
            </a:lnSpc>
            <a:spcBef>
              <a:spcPct val="0"/>
            </a:spcBef>
            <a:spcAft>
              <a:spcPct val="15000"/>
            </a:spcAft>
            <a:buChar char="•"/>
          </a:pPr>
          <a:r>
            <a:rPr kumimoji="1" lang="ja-JP" altLang="en-US" sz="2000" b="1" kern="1200" dirty="0"/>
            <a:t>患者家族への説明・情報開示</a:t>
          </a:r>
        </a:p>
        <a:p>
          <a:pPr marL="228600" lvl="1" indent="-228600" algn="l" defTabSz="889000">
            <a:lnSpc>
              <a:spcPct val="90000"/>
            </a:lnSpc>
            <a:spcBef>
              <a:spcPct val="0"/>
            </a:spcBef>
            <a:spcAft>
              <a:spcPct val="15000"/>
            </a:spcAft>
            <a:buChar char="•"/>
          </a:pPr>
          <a:r>
            <a:rPr kumimoji="1" lang="ja-JP" altLang="en-US" sz="2000" b="1" kern="1200" dirty="0"/>
            <a:t>身体・心理的症状</a:t>
          </a:r>
        </a:p>
      </dsp:txBody>
      <dsp:txXfrm>
        <a:off x="4699419" y="3497107"/>
        <a:ext cx="3920056" cy="1427298"/>
      </dsp:txXfrm>
    </dsp:sp>
    <dsp:sp modelId="{B27B50C3-B13D-4DE8-94C9-A317405ABCA7}">
      <dsp:nvSpPr>
        <dsp:cNvPr id="0" name=""/>
        <dsp:cNvSpPr/>
      </dsp:nvSpPr>
      <dsp:spPr>
        <a:xfrm rot="16126825">
          <a:off x="5178185" y="1195846"/>
          <a:ext cx="1716702" cy="193666"/>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CEC339-CE48-46F7-90FC-5DF3D09DD67F}">
      <dsp:nvSpPr>
        <dsp:cNvPr id="0" name=""/>
        <dsp:cNvSpPr/>
      </dsp:nvSpPr>
      <dsp:spPr>
        <a:xfrm>
          <a:off x="4919466" y="1838818"/>
          <a:ext cx="3553041" cy="1291107"/>
        </a:xfrm>
        <a:prstGeom prst="roundRect">
          <a:avLst>
            <a:gd name="adj" fmla="val 10000"/>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⑤感情への対応</a:t>
          </a:r>
        </a:p>
        <a:p>
          <a:pPr marL="228600" lvl="1" indent="-228600" algn="l" defTabSz="889000">
            <a:lnSpc>
              <a:spcPct val="90000"/>
            </a:lnSpc>
            <a:spcBef>
              <a:spcPct val="0"/>
            </a:spcBef>
            <a:spcAft>
              <a:spcPct val="15000"/>
            </a:spcAft>
            <a:buChar char="•"/>
          </a:pPr>
          <a:r>
            <a:rPr kumimoji="1" lang="ja-JP" altLang="en-US" sz="2000" b="1" kern="1200" dirty="0"/>
            <a:t>サポートを求める</a:t>
          </a:r>
        </a:p>
        <a:p>
          <a:pPr marL="228600" lvl="1" indent="-228600" algn="l" defTabSz="889000">
            <a:lnSpc>
              <a:spcPct val="90000"/>
            </a:lnSpc>
            <a:spcBef>
              <a:spcPct val="0"/>
            </a:spcBef>
            <a:spcAft>
              <a:spcPct val="15000"/>
            </a:spcAft>
            <a:buChar char="•"/>
          </a:pPr>
          <a:r>
            <a:rPr kumimoji="1" lang="ja-JP" altLang="en-US" sz="2000" b="1" kern="1200" dirty="0"/>
            <a:t>訴訟の不安</a:t>
          </a:r>
        </a:p>
      </dsp:txBody>
      <dsp:txXfrm>
        <a:off x="4957281" y="1876633"/>
        <a:ext cx="3477411" cy="1215477"/>
      </dsp:txXfrm>
    </dsp:sp>
    <dsp:sp modelId="{E922CAAD-9D74-44E8-A1EA-86A526A9E382}">
      <dsp:nvSpPr>
        <dsp:cNvPr id="0" name=""/>
        <dsp:cNvSpPr/>
      </dsp:nvSpPr>
      <dsp:spPr>
        <a:xfrm>
          <a:off x="4655014" y="1069"/>
          <a:ext cx="4008866" cy="1514972"/>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kumimoji="1" lang="ja-JP" altLang="en-US" sz="2000" b="1" kern="1200" dirty="0"/>
            <a:t>⑥切り替え・前進</a:t>
          </a:r>
        </a:p>
        <a:p>
          <a:pPr marL="228600" lvl="1" indent="-228600" algn="l" defTabSz="889000">
            <a:lnSpc>
              <a:spcPct val="90000"/>
            </a:lnSpc>
            <a:spcBef>
              <a:spcPct val="0"/>
            </a:spcBef>
            <a:spcAft>
              <a:spcPct val="15000"/>
            </a:spcAft>
            <a:buChar char="•"/>
          </a:pPr>
          <a:r>
            <a:rPr kumimoji="1" lang="ja-JP" altLang="en-US" sz="2000" b="1" kern="1200" dirty="0"/>
            <a:t>（１）移動・退職</a:t>
          </a:r>
        </a:p>
        <a:p>
          <a:pPr marL="228600" lvl="1" indent="-228600" algn="l" defTabSz="889000">
            <a:lnSpc>
              <a:spcPct val="90000"/>
            </a:lnSpc>
            <a:spcBef>
              <a:spcPct val="0"/>
            </a:spcBef>
            <a:spcAft>
              <a:spcPct val="15000"/>
            </a:spcAft>
            <a:buChar char="•"/>
          </a:pPr>
          <a:r>
            <a:rPr kumimoji="1" lang="ja-JP" altLang="en-US" sz="2000" b="1" kern="1200" dirty="0"/>
            <a:t>（２）サバイブ、コーピング</a:t>
          </a:r>
        </a:p>
        <a:p>
          <a:pPr marL="228600" lvl="1" indent="-228600" algn="l" defTabSz="889000">
            <a:lnSpc>
              <a:spcPct val="90000"/>
            </a:lnSpc>
            <a:spcBef>
              <a:spcPct val="0"/>
            </a:spcBef>
            <a:spcAft>
              <a:spcPct val="15000"/>
            </a:spcAft>
            <a:buChar char="•"/>
          </a:pPr>
          <a:r>
            <a:rPr kumimoji="1" lang="ja-JP" altLang="en-US" sz="2000" b="1" kern="1200" dirty="0"/>
            <a:t>（３）成長・洞察</a:t>
          </a:r>
        </a:p>
      </dsp:txBody>
      <dsp:txXfrm>
        <a:off x="4699386" y="45441"/>
        <a:ext cx="3920122" cy="1426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44F244-C94D-40A3-823B-0803E9870B53}">
      <dsp:nvSpPr>
        <dsp:cNvPr id="0" name=""/>
        <dsp:cNvSpPr/>
      </dsp:nvSpPr>
      <dsp:spPr>
        <a:xfrm rot="5400000">
          <a:off x="-226666" y="229618"/>
          <a:ext cx="1511112" cy="1057778"/>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ja-JP" sz="3100" kern="1200" dirty="0"/>
            <a:t>1</a:t>
          </a:r>
          <a:endParaRPr lang="en-US" sz="3100" kern="1200" dirty="0"/>
        </a:p>
      </dsp:txBody>
      <dsp:txXfrm rot="-5400000">
        <a:off x="1" y="531840"/>
        <a:ext cx="1057778" cy="453334"/>
      </dsp:txXfrm>
    </dsp:sp>
    <dsp:sp modelId="{B0AA982D-D24F-4147-B013-7929254D20BE}">
      <dsp:nvSpPr>
        <dsp:cNvPr id="0" name=""/>
        <dsp:cNvSpPr/>
      </dsp:nvSpPr>
      <dsp:spPr>
        <a:xfrm rot="5400000">
          <a:off x="3818197" y="-2757467"/>
          <a:ext cx="982223" cy="6503061"/>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a:t>リーダー、同僚、リスクマネジメントチーム、</a:t>
          </a:r>
          <a:r>
            <a:rPr lang="en-US" altLang="ja-JP" sz="2400" b="1" kern="1200" dirty="0"/>
            <a:t>EAP</a:t>
          </a:r>
          <a:r>
            <a:rPr lang="ja-JP" altLang="en-US" sz="2400" b="1" kern="1200" dirty="0"/>
            <a:t>担当などが</a:t>
          </a:r>
          <a:r>
            <a:rPr lang="ja-JP" altLang="en-US" sz="2400" b="1" kern="1200" dirty="0">
              <a:solidFill>
                <a:srgbClr val="0070C0"/>
              </a:solidFill>
            </a:rPr>
            <a:t>ピアサポートプログラムに連絡</a:t>
          </a:r>
          <a:endParaRPr lang="en-US" sz="2400" b="1" kern="1200" dirty="0">
            <a:solidFill>
              <a:srgbClr val="0070C0"/>
            </a:solidFill>
          </a:endParaRPr>
        </a:p>
      </dsp:txBody>
      <dsp:txXfrm rot="-5400000">
        <a:off x="1057778" y="50900"/>
        <a:ext cx="6455113" cy="886327"/>
      </dsp:txXfrm>
    </dsp:sp>
    <dsp:sp modelId="{560475FB-D649-469C-9193-EB9A693E14AD}">
      <dsp:nvSpPr>
        <dsp:cNvPr id="0" name=""/>
        <dsp:cNvSpPr/>
      </dsp:nvSpPr>
      <dsp:spPr>
        <a:xfrm rot="5400000">
          <a:off x="-226666" y="1709326"/>
          <a:ext cx="1511112" cy="1057778"/>
        </a:xfrm>
        <a:prstGeom prst="chevron">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ja-JP" sz="3100" kern="1200" dirty="0"/>
            <a:t>2</a:t>
          </a:r>
          <a:endParaRPr lang="en-US" sz="3100" kern="1200" dirty="0"/>
        </a:p>
      </dsp:txBody>
      <dsp:txXfrm rot="-5400000">
        <a:off x="1" y="2011548"/>
        <a:ext cx="1057778" cy="453334"/>
      </dsp:txXfrm>
    </dsp:sp>
    <dsp:sp modelId="{36E6F433-8DD4-4C3A-875F-FCB8BB0627C8}">
      <dsp:nvSpPr>
        <dsp:cNvPr id="0" name=""/>
        <dsp:cNvSpPr/>
      </dsp:nvSpPr>
      <dsp:spPr>
        <a:xfrm rot="5400000">
          <a:off x="3656067" y="-1207803"/>
          <a:ext cx="1294128" cy="6446029"/>
        </a:xfrm>
        <a:prstGeom prst="round2SameRect">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a:solidFill>
                <a:srgbClr val="0070C0"/>
              </a:solidFill>
            </a:rPr>
            <a:t>適したピアサポーターの割り当て</a:t>
          </a:r>
          <a:r>
            <a:rPr lang="ja-JP" altLang="en-US" sz="2400" b="1" kern="1200" dirty="0"/>
            <a:t>、当事者（達）に連絡</a:t>
          </a:r>
          <a:endParaRPr lang="en-US" sz="2400" b="1" kern="1200" dirty="0"/>
        </a:p>
        <a:p>
          <a:pPr marL="228600" lvl="1" indent="-228600" algn="l" defTabSz="1066800">
            <a:lnSpc>
              <a:spcPct val="90000"/>
            </a:lnSpc>
            <a:spcBef>
              <a:spcPct val="0"/>
            </a:spcBef>
            <a:spcAft>
              <a:spcPct val="15000"/>
            </a:spcAft>
            <a:buChar char="•"/>
          </a:pPr>
          <a:r>
            <a:rPr lang="ja-JP" altLang="en-US" sz="2400" b="1" kern="1200" dirty="0">
              <a:solidFill>
                <a:srgbClr val="0070C0"/>
              </a:solidFill>
            </a:rPr>
            <a:t>ピアサポーターと面談</a:t>
          </a:r>
          <a:r>
            <a:rPr lang="ja-JP" altLang="en-US" sz="2400" b="1" u="sng" kern="1200" dirty="0">
              <a:solidFill>
                <a:srgbClr val="FF0000"/>
              </a:solidFill>
            </a:rPr>
            <a:t>（秘密保持）</a:t>
          </a:r>
          <a:endParaRPr lang="en-US" sz="2400" b="1" u="sng" kern="1200" dirty="0">
            <a:solidFill>
              <a:srgbClr val="FF0000"/>
            </a:solidFill>
          </a:endParaRPr>
        </a:p>
      </dsp:txBody>
      <dsp:txXfrm rot="-5400000">
        <a:off x="1080117" y="1431321"/>
        <a:ext cx="6382855" cy="1167780"/>
      </dsp:txXfrm>
    </dsp:sp>
    <dsp:sp modelId="{990974CC-3A24-4CB2-AE00-857103AF05B0}">
      <dsp:nvSpPr>
        <dsp:cNvPr id="0" name=""/>
        <dsp:cNvSpPr/>
      </dsp:nvSpPr>
      <dsp:spPr>
        <a:xfrm rot="5400000">
          <a:off x="-226666" y="3033082"/>
          <a:ext cx="1511112" cy="1057778"/>
        </a:xfrm>
        <a:prstGeom prst="chevron">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altLang="ja-JP" sz="3100" kern="1200" dirty="0"/>
            <a:t>3</a:t>
          </a:r>
          <a:endParaRPr lang="en-US" sz="3100" kern="1200" dirty="0"/>
        </a:p>
      </dsp:txBody>
      <dsp:txXfrm rot="-5400000">
        <a:off x="1" y="3335304"/>
        <a:ext cx="1057778" cy="453334"/>
      </dsp:txXfrm>
    </dsp:sp>
    <dsp:sp modelId="{C8CDB4A2-F947-4F1E-8D66-5A98E3163404}">
      <dsp:nvSpPr>
        <dsp:cNvPr id="0" name=""/>
        <dsp:cNvSpPr/>
      </dsp:nvSpPr>
      <dsp:spPr>
        <a:xfrm rot="5400000">
          <a:off x="3818197" y="327747"/>
          <a:ext cx="982223" cy="6503061"/>
        </a:xfrm>
        <a:prstGeom prst="round2Same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ja-JP" altLang="en-US" sz="2400" b="1" kern="1200" dirty="0"/>
            <a:t>症状や問題が続く場合は、</a:t>
          </a:r>
          <a:r>
            <a:rPr lang="ja-JP" altLang="en-US" sz="2400" b="1" u="sng" kern="1200" dirty="0">
              <a:solidFill>
                <a:srgbClr val="0070C0"/>
              </a:solidFill>
            </a:rPr>
            <a:t>適切な精神医療・心理ケア・　他のサポートへ</a:t>
          </a:r>
          <a:endParaRPr lang="en-US" sz="2400" b="1" u="sng" kern="1200" dirty="0">
            <a:solidFill>
              <a:srgbClr val="0070C0"/>
            </a:solidFill>
          </a:endParaRPr>
        </a:p>
      </dsp:txBody>
      <dsp:txXfrm rot="-5400000">
        <a:off x="1057778" y="3136114"/>
        <a:ext cx="6455113" cy="8863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BF32C1-F1D3-478C-B3A9-E47B9580CF10}">
      <dsp:nvSpPr>
        <dsp:cNvPr id="0" name=""/>
        <dsp:cNvSpPr/>
      </dsp:nvSpPr>
      <dsp:spPr>
        <a:xfrm rot="10800000">
          <a:off x="2394828" y="117834"/>
          <a:ext cx="6471755" cy="1419902"/>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91440" rIns="170688"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t>医療事故等に直面し、傷ついた医療者のためのサポートシステムの普及、傷ついた患者家族のへのケア提供を目的としたプロジェクト</a:t>
          </a:r>
        </a:p>
      </dsp:txBody>
      <dsp:txXfrm rot="10800000">
        <a:off x="2749803" y="117834"/>
        <a:ext cx="6116780" cy="1419902"/>
      </dsp:txXfrm>
    </dsp:sp>
    <dsp:sp modelId="{D81705E6-6A30-410E-AF9A-67C74FB274BA}">
      <dsp:nvSpPr>
        <dsp:cNvPr id="0" name=""/>
        <dsp:cNvSpPr/>
      </dsp:nvSpPr>
      <dsp:spPr>
        <a:xfrm>
          <a:off x="8679" y="87039"/>
          <a:ext cx="2967287" cy="1313162"/>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4C140E-04E4-4B6D-B2D7-FA61A427D3DA}">
      <dsp:nvSpPr>
        <dsp:cNvPr id="0" name=""/>
        <dsp:cNvSpPr/>
      </dsp:nvSpPr>
      <dsp:spPr>
        <a:xfrm rot="10800000">
          <a:off x="2504204" y="1698384"/>
          <a:ext cx="6362379" cy="135156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91440" rIns="170688"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t>医療事故等に直面した傷ついた患者家族のための電話相談、面談による対応など、心理的サポート</a:t>
          </a:r>
          <a:endParaRPr kumimoji="1" lang="en-US" altLang="ja-JP" sz="2400" b="1" kern="1200" dirty="0"/>
        </a:p>
      </dsp:txBody>
      <dsp:txXfrm rot="10800000">
        <a:off x="2842096" y="1698384"/>
        <a:ext cx="6024487" cy="1351567"/>
      </dsp:txXfrm>
    </dsp:sp>
    <dsp:sp modelId="{F72D452F-2485-4D18-9B11-D87A1F0B4477}">
      <dsp:nvSpPr>
        <dsp:cNvPr id="0" name=""/>
        <dsp:cNvSpPr/>
      </dsp:nvSpPr>
      <dsp:spPr>
        <a:xfrm>
          <a:off x="147425" y="1524214"/>
          <a:ext cx="2708340" cy="1471208"/>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2000" r="-22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05ABB74-2594-4399-9229-81F4B19715D6}">
      <dsp:nvSpPr>
        <dsp:cNvPr id="0" name=""/>
        <dsp:cNvSpPr/>
      </dsp:nvSpPr>
      <dsp:spPr>
        <a:xfrm rot="10800000">
          <a:off x="2310630" y="3215175"/>
          <a:ext cx="6555953" cy="129807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3559" tIns="91440" rIns="170688" bIns="91440" numCol="1" spcCol="1270" anchor="ctr" anchorCtr="0">
          <a:noAutofit/>
        </a:bodyPr>
        <a:lstStyle/>
        <a:p>
          <a:pPr marL="0" lvl="0" indent="0" algn="l" defTabSz="1066800">
            <a:lnSpc>
              <a:spcPct val="90000"/>
            </a:lnSpc>
            <a:spcBef>
              <a:spcPct val="0"/>
            </a:spcBef>
            <a:spcAft>
              <a:spcPct val="35000"/>
            </a:spcAft>
            <a:buNone/>
          </a:pPr>
          <a:r>
            <a:rPr kumimoji="1" lang="ja-JP" altLang="en-US" sz="2400" b="1" kern="1200" dirty="0"/>
            <a:t>事故に直面した医療者への電話サポートや、院内のファーストエイドなどピアサポートシステム導入・整備</a:t>
          </a:r>
        </a:p>
      </dsp:txBody>
      <dsp:txXfrm rot="10800000">
        <a:off x="2635149" y="3215175"/>
        <a:ext cx="6231434" cy="1298077"/>
      </dsp:txXfrm>
    </dsp:sp>
    <dsp:sp modelId="{74C9EA14-94C4-41A8-BCBD-E8BE115023DF}">
      <dsp:nvSpPr>
        <dsp:cNvPr id="0" name=""/>
        <dsp:cNvSpPr/>
      </dsp:nvSpPr>
      <dsp:spPr>
        <a:xfrm>
          <a:off x="109688" y="3074927"/>
          <a:ext cx="2676765" cy="1459012"/>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18000" b="-1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F6939-AF76-45C1-9189-781A56A3F334}">
      <dsp:nvSpPr>
        <dsp:cNvPr id="0" name=""/>
        <dsp:cNvSpPr/>
      </dsp:nvSpPr>
      <dsp:spPr>
        <a:xfrm>
          <a:off x="2623802" y="1425"/>
          <a:ext cx="2189831" cy="109491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医療安全</a:t>
          </a:r>
        </a:p>
      </dsp:txBody>
      <dsp:txXfrm>
        <a:off x="2655871" y="33494"/>
        <a:ext cx="2125693" cy="1030777"/>
      </dsp:txXfrm>
    </dsp:sp>
    <dsp:sp modelId="{31CEB498-FD13-40C1-BB68-B2765C3C0B0F}">
      <dsp:nvSpPr>
        <dsp:cNvPr id="0" name=""/>
        <dsp:cNvSpPr/>
      </dsp:nvSpPr>
      <dsp:spPr>
        <a:xfrm rot="3624470">
          <a:off x="4619278" y="1795929"/>
          <a:ext cx="1477471" cy="577076"/>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4792401" y="1911344"/>
        <a:ext cx="1131225" cy="346246"/>
      </dsp:txXfrm>
    </dsp:sp>
    <dsp:sp modelId="{B17EC058-5C64-485D-8E8D-069957FA4C09}">
      <dsp:nvSpPr>
        <dsp:cNvPr id="0" name=""/>
        <dsp:cNvSpPr/>
      </dsp:nvSpPr>
      <dsp:spPr>
        <a:xfrm>
          <a:off x="4403792" y="3135772"/>
          <a:ext cx="2189831" cy="10949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紛争解決</a:t>
          </a:r>
        </a:p>
      </dsp:txBody>
      <dsp:txXfrm>
        <a:off x="4435861" y="3167841"/>
        <a:ext cx="2125693" cy="1030777"/>
      </dsp:txXfrm>
    </dsp:sp>
    <dsp:sp modelId="{1224254C-3B75-4E78-8C3E-3677918F8D3D}">
      <dsp:nvSpPr>
        <dsp:cNvPr id="0" name=""/>
        <dsp:cNvSpPr/>
      </dsp:nvSpPr>
      <dsp:spPr>
        <a:xfrm rot="10801366">
          <a:off x="2960304" y="3429712"/>
          <a:ext cx="1488024" cy="505609"/>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a:p>
      </dsp:txBody>
      <dsp:txXfrm rot="10800000">
        <a:off x="3111987" y="3530834"/>
        <a:ext cx="1184658" cy="303365"/>
      </dsp:txXfrm>
    </dsp:sp>
    <dsp:sp modelId="{3E203E9E-B6FB-445F-AB4C-B1F319E23664}">
      <dsp:nvSpPr>
        <dsp:cNvPr id="0" name=""/>
        <dsp:cNvSpPr/>
      </dsp:nvSpPr>
      <dsp:spPr>
        <a:xfrm>
          <a:off x="815010" y="3134346"/>
          <a:ext cx="2189831" cy="109491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グリーフケア</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ピアサポート</a:t>
          </a:r>
        </a:p>
      </dsp:txBody>
      <dsp:txXfrm>
        <a:off x="847079" y="3166415"/>
        <a:ext cx="2125693" cy="1030777"/>
      </dsp:txXfrm>
    </dsp:sp>
    <dsp:sp modelId="{510A446C-D037-4467-A8B6-1B759CFAC1DD}">
      <dsp:nvSpPr>
        <dsp:cNvPr id="0" name=""/>
        <dsp:cNvSpPr/>
      </dsp:nvSpPr>
      <dsp:spPr>
        <a:xfrm rot="18000000">
          <a:off x="1615779" y="1792877"/>
          <a:ext cx="1503099" cy="573539"/>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1787841" y="1907585"/>
        <a:ext cx="1158975" cy="3441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F6939-AF76-45C1-9189-781A56A3F334}">
      <dsp:nvSpPr>
        <dsp:cNvPr id="0" name=""/>
        <dsp:cNvSpPr/>
      </dsp:nvSpPr>
      <dsp:spPr>
        <a:xfrm>
          <a:off x="2623802" y="1425"/>
          <a:ext cx="2189831" cy="109491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医療安全</a:t>
          </a:r>
        </a:p>
      </dsp:txBody>
      <dsp:txXfrm>
        <a:off x="2655871" y="33494"/>
        <a:ext cx="2125693" cy="1030777"/>
      </dsp:txXfrm>
    </dsp:sp>
    <dsp:sp modelId="{31CEB498-FD13-40C1-BB68-B2765C3C0B0F}">
      <dsp:nvSpPr>
        <dsp:cNvPr id="0" name=""/>
        <dsp:cNvSpPr/>
      </dsp:nvSpPr>
      <dsp:spPr>
        <a:xfrm rot="3624470">
          <a:off x="4619278" y="1795929"/>
          <a:ext cx="1477471" cy="577076"/>
        </a:xfrm>
        <a:prstGeom prst="leftRightArrow">
          <a:avLst>
            <a:gd name="adj1" fmla="val 60000"/>
            <a:gd name="adj2" fmla="val 50000"/>
          </a:avLst>
        </a:prstGeom>
        <a:gradFill flip="none" rotWithShape="0">
          <a:gsLst>
            <a:gs pos="0">
              <a:schemeClr val="accent2">
                <a:hueOff val="0"/>
                <a:satOff val="0"/>
                <a:lumOff val="0"/>
                <a:tint val="66000"/>
                <a:satMod val="160000"/>
              </a:schemeClr>
            </a:gs>
            <a:gs pos="50000">
              <a:schemeClr val="accent2">
                <a:hueOff val="0"/>
                <a:satOff val="0"/>
                <a:lumOff val="0"/>
                <a:tint val="44500"/>
                <a:satMod val="160000"/>
              </a:schemeClr>
            </a:gs>
            <a:gs pos="100000">
              <a:schemeClr val="accent2">
                <a:hueOff val="0"/>
                <a:satOff val="0"/>
                <a:lumOff val="0"/>
                <a:tint val="23500"/>
                <a:satMod val="160000"/>
              </a:schemeClr>
            </a:gs>
          </a:gsLst>
          <a:lin ang="27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4792401" y="1911344"/>
        <a:ext cx="1131225" cy="346246"/>
      </dsp:txXfrm>
    </dsp:sp>
    <dsp:sp modelId="{B17EC058-5C64-485D-8E8D-069957FA4C09}">
      <dsp:nvSpPr>
        <dsp:cNvPr id="0" name=""/>
        <dsp:cNvSpPr/>
      </dsp:nvSpPr>
      <dsp:spPr>
        <a:xfrm>
          <a:off x="4403792" y="3135772"/>
          <a:ext cx="2189831" cy="109491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kumimoji="1" lang="ja-JP" altLang="en-US" sz="2800" kern="1200" dirty="0"/>
            <a:t>紛争解決</a:t>
          </a:r>
        </a:p>
      </dsp:txBody>
      <dsp:txXfrm>
        <a:off x="4435861" y="3167841"/>
        <a:ext cx="2125693" cy="1030777"/>
      </dsp:txXfrm>
    </dsp:sp>
    <dsp:sp modelId="{1224254C-3B75-4E78-8C3E-3677918F8D3D}">
      <dsp:nvSpPr>
        <dsp:cNvPr id="0" name=""/>
        <dsp:cNvSpPr/>
      </dsp:nvSpPr>
      <dsp:spPr>
        <a:xfrm rot="10801366">
          <a:off x="2960304" y="3429712"/>
          <a:ext cx="1488024" cy="505609"/>
        </a:xfrm>
        <a:prstGeom prst="leftRightArrow">
          <a:avLst>
            <a:gd name="adj1" fmla="val 60000"/>
            <a:gd name="adj2" fmla="val 50000"/>
          </a:avLst>
        </a:prstGeom>
        <a:gradFill flip="none" rotWithShape="0">
          <a:gsLst>
            <a:gs pos="0">
              <a:schemeClr val="accent3">
                <a:hueOff val="0"/>
                <a:satOff val="0"/>
                <a:lumOff val="0"/>
                <a:tint val="66000"/>
                <a:satMod val="160000"/>
              </a:schemeClr>
            </a:gs>
            <a:gs pos="50000">
              <a:schemeClr val="accent3">
                <a:hueOff val="0"/>
                <a:satOff val="0"/>
                <a:lumOff val="0"/>
                <a:tint val="44500"/>
                <a:satMod val="160000"/>
              </a:schemeClr>
            </a:gs>
            <a:gs pos="100000">
              <a:schemeClr val="accent3">
                <a:hueOff val="0"/>
                <a:satOff val="0"/>
                <a:lumOff val="0"/>
                <a:tint val="23500"/>
                <a:satMod val="160000"/>
              </a:schemeClr>
            </a:gs>
          </a:gsLst>
          <a:lin ang="27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kumimoji="1" lang="ja-JP" altLang="en-US" sz="2300" kern="1200"/>
        </a:p>
      </dsp:txBody>
      <dsp:txXfrm rot="10800000">
        <a:off x="3111987" y="3530834"/>
        <a:ext cx="1184658" cy="303365"/>
      </dsp:txXfrm>
    </dsp:sp>
    <dsp:sp modelId="{3E203E9E-B6FB-445F-AB4C-B1F319E23664}">
      <dsp:nvSpPr>
        <dsp:cNvPr id="0" name=""/>
        <dsp:cNvSpPr/>
      </dsp:nvSpPr>
      <dsp:spPr>
        <a:xfrm>
          <a:off x="815010" y="3134346"/>
          <a:ext cx="2189831" cy="1094915"/>
        </a:xfrm>
        <a:prstGeom prst="roundRect">
          <a:avLst>
            <a:gd name="adj" fmla="val 10000"/>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0" scaled="1"/>
          <a:tileRect/>
        </a:gra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kern="1200" dirty="0"/>
            <a:t>グリーフケア</a:t>
          </a:r>
          <a:endParaRPr kumimoji="1" lang="en-US" altLang="ja-JP" sz="2000" kern="1200" dirty="0"/>
        </a:p>
        <a:p>
          <a:pPr marL="0" lvl="0" indent="0" algn="ctr" defTabSz="889000">
            <a:lnSpc>
              <a:spcPct val="90000"/>
            </a:lnSpc>
            <a:spcBef>
              <a:spcPct val="0"/>
            </a:spcBef>
            <a:spcAft>
              <a:spcPct val="35000"/>
            </a:spcAft>
            <a:buNone/>
          </a:pPr>
          <a:r>
            <a:rPr kumimoji="1" lang="ja-JP" altLang="en-US" sz="2000" kern="1200" dirty="0"/>
            <a:t>ピアサポート</a:t>
          </a:r>
        </a:p>
      </dsp:txBody>
      <dsp:txXfrm>
        <a:off x="847079" y="3166415"/>
        <a:ext cx="2125693" cy="1030777"/>
      </dsp:txXfrm>
    </dsp:sp>
    <dsp:sp modelId="{510A446C-D037-4467-A8B6-1B759CFAC1DD}">
      <dsp:nvSpPr>
        <dsp:cNvPr id="0" name=""/>
        <dsp:cNvSpPr/>
      </dsp:nvSpPr>
      <dsp:spPr>
        <a:xfrm rot="18000000">
          <a:off x="1615779" y="1792877"/>
          <a:ext cx="1503099" cy="573539"/>
        </a:xfrm>
        <a:prstGeom prst="leftRightArrow">
          <a:avLst>
            <a:gd name="adj1" fmla="val 60000"/>
            <a:gd name="adj2" fmla="val 50000"/>
          </a:avLst>
        </a:prstGeom>
        <a:gradFill flip="none" rotWithShape="0">
          <a:gsLst>
            <a:gs pos="0">
              <a:schemeClr val="accent4">
                <a:hueOff val="0"/>
                <a:satOff val="0"/>
                <a:lumOff val="0"/>
                <a:tint val="66000"/>
                <a:satMod val="160000"/>
              </a:schemeClr>
            </a:gs>
            <a:gs pos="50000">
              <a:schemeClr val="accent4">
                <a:hueOff val="0"/>
                <a:satOff val="0"/>
                <a:lumOff val="0"/>
                <a:tint val="44500"/>
                <a:satMod val="160000"/>
              </a:schemeClr>
            </a:gs>
            <a:gs pos="100000">
              <a:schemeClr val="accent4">
                <a:hueOff val="0"/>
                <a:satOff val="0"/>
                <a:lumOff val="0"/>
                <a:tint val="23500"/>
                <a:satMod val="160000"/>
              </a:schemeClr>
            </a:gs>
          </a:gsLst>
          <a:lin ang="2700000" scaled="1"/>
          <a:tileRect/>
        </a:gra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55700">
            <a:lnSpc>
              <a:spcPct val="90000"/>
            </a:lnSpc>
            <a:spcBef>
              <a:spcPct val="0"/>
            </a:spcBef>
            <a:spcAft>
              <a:spcPct val="35000"/>
            </a:spcAft>
            <a:buNone/>
          </a:pPr>
          <a:endParaRPr kumimoji="1" lang="ja-JP" altLang="en-US" sz="2600" kern="1200"/>
        </a:p>
      </dsp:txBody>
      <dsp:txXfrm>
        <a:off x="1787841" y="1907585"/>
        <a:ext cx="1158975" cy="3441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448" cy="496253"/>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643" y="0"/>
            <a:ext cx="2945448" cy="496253"/>
          </a:xfrm>
          <a:prstGeom prst="rect">
            <a:avLst/>
          </a:prstGeom>
        </p:spPr>
        <p:txBody>
          <a:bodyPr vert="horz" lIns="91312" tIns="45656" rIns="91312" bIns="45656" rtlCol="0"/>
          <a:lstStyle>
            <a:lvl1pPr algn="r">
              <a:defRPr sz="1200"/>
            </a:lvl1pPr>
          </a:lstStyle>
          <a:p>
            <a:fld id="{B3BA9036-D1B2-4986-9CCF-B5E57AAA52E0}" type="datetimeFigureOut">
              <a:rPr kumimoji="1" lang="ja-JP" altLang="en-US" smtClean="0"/>
              <a:pPr/>
              <a:t>2024/8/26</a:t>
            </a:fld>
            <a:endParaRPr kumimoji="1" lang="ja-JP" altLang="en-US"/>
          </a:p>
        </p:txBody>
      </p:sp>
      <p:sp>
        <p:nvSpPr>
          <p:cNvPr id="4" name="フッター プレースホルダ 3"/>
          <p:cNvSpPr>
            <a:spLocks noGrp="1"/>
          </p:cNvSpPr>
          <p:nvPr>
            <p:ph type="ftr" sz="quarter" idx="2"/>
          </p:nvPr>
        </p:nvSpPr>
        <p:spPr>
          <a:xfrm>
            <a:off x="0" y="9428800"/>
            <a:ext cx="2945448" cy="49625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643" y="9428800"/>
            <a:ext cx="2945448" cy="496252"/>
          </a:xfrm>
          <a:prstGeom prst="rect">
            <a:avLst/>
          </a:prstGeom>
        </p:spPr>
        <p:txBody>
          <a:bodyPr vert="horz" lIns="91312" tIns="45656" rIns="91312" bIns="45656" rtlCol="0" anchor="b"/>
          <a:lstStyle>
            <a:lvl1pPr algn="r">
              <a:defRPr sz="1200"/>
            </a:lvl1pPr>
          </a:lstStyle>
          <a:p>
            <a:fld id="{8D98CAB0-6689-4645-850A-8B556D9DC579}" type="slidenum">
              <a:rPr kumimoji="1" lang="ja-JP" altLang="en-US" smtClean="0"/>
              <a:pPr/>
              <a:t>‹#›</a:t>
            </a:fld>
            <a:endParaRPr kumimoji="1" lang="ja-JP" altLang="en-US"/>
          </a:p>
        </p:txBody>
      </p:sp>
    </p:spTree>
    <p:extLst>
      <p:ext uri="{BB962C8B-B14F-4D97-AF65-F5344CB8AC3E}">
        <p14:creationId xmlns:p14="http://schemas.microsoft.com/office/powerpoint/2010/main" val="10765472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6332"/>
          </a:xfrm>
          <a:prstGeom prst="rect">
            <a:avLst/>
          </a:prstGeom>
        </p:spPr>
        <p:txBody>
          <a:bodyPr vert="horz" lIns="91312" tIns="45656" rIns="91312" bIns="45656" rtlCol="0"/>
          <a:lstStyle>
            <a:lvl1pPr algn="r">
              <a:defRPr sz="1200"/>
            </a:lvl1pPr>
          </a:lstStyle>
          <a:p>
            <a:fld id="{000ACC61-07EF-4A4A-B32C-931A5029D307}" type="datetimeFigureOut">
              <a:rPr kumimoji="1" lang="ja-JP" altLang="en-US" smtClean="0"/>
              <a:pPr/>
              <a:t>2024/8/26</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6332"/>
          </a:xfrm>
          <a:prstGeom prst="rect">
            <a:avLst/>
          </a:prstGeom>
        </p:spPr>
        <p:txBody>
          <a:bodyPr vert="horz" lIns="91312" tIns="45656" rIns="91312" bIns="45656" rtlCol="0" anchor="b"/>
          <a:lstStyle>
            <a:lvl1pPr algn="r">
              <a:defRPr sz="1200"/>
            </a:lvl1pPr>
          </a:lstStyle>
          <a:p>
            <a:fld id="{2E58A30B-7D4B-4B93-A71B-96CBB89C69E7}" type="slidenum">
              <a:rPr kumimoji="1" lang="ja-JP" altLang="en-US" smtClean="0"/>
              <a:pPr/>
              <a:t>‹#›</a:t>
            </a:fld>
            <a:endParaRPr kumimoji="1" lang="ja-JP" altLang="en-US"/>
          </a:p>
        </p:txBody>
      </p:sp>
    </p:spTree>
    <p:extLst>
      <p:ext uri="{BB962C8B-B14F-4D97-AF65-F5344CB8AC3E}">
        <p14:creationId xmlns:p14="http://schemas.microsoft.com/office/powerpoint/2010/main" val="22707272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ncbi.nlm.nih.gov/pubmed/18678720" TargetMode="External"/><Relationship Id="rId3" Type="http://schemas.openxmlformats.org/officeDocument/2006/relationships/hyperlink" Target="https://pagers.bidmc.org/webpaging/ViewProfile.aspx?profileid=Z1012" TargetMode="External"/><Relationship Id="rId7" Type="http://schemas.openxmlformats.org/officeDocument/2006/relationships/hyperlink" Target="http://www.ncbi.nlm.nih.gov/pubmed/1981209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mitss.org/" TargetMode="External"/><Relationship Id="rId5" Type="http://schemas.openxmlformats.org/officeDocument/2006/relationships/hyperlink" Target="https://portal.bidmc.org/~/media/Files/AdEvents%20Managers/Peer%20Support/Peer%20Supporter%20List%20716.ashx" TargetMode="External"/><Relationship Id="rId4" Type="http://schemas.openxmlformats.org/officeDocument/2006/relationships/hyperlink" Target="https://pagers.bidmc.org/webpaging/ViewProfile.aspx?profileid=Z7619" TargetMode="External"/><Relationship Id="rId9" Type="http://schemas.openxmlformats.org/officeDocument/2006/relationships/hyperlink" Target="http://www.ncbi.nlm.nih.gov/pubmed/18951201"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dirty="0"/>
              <a:t>BMJ</a:t>
            </a:r>
            <a:r>
              <a:rPr lang="ja-JP" altLang="en-US" dirty="0"/>
              <a:t>の同じ号にある救急医の経験が</a:t>
            </a:r>
            <a:r>
              <a:rPr lang="en-US" altLang="ja-JP" dirty="0"/>
              <a:t>Personal view</a:t>
            </a:r>
            <a:r>
              <a:rPr lang="ja-JP" altLang="en-US" dirty="0"/>
              <a:t>として載っていた</a:t>
            </a:r>
            <a:endParaRPr lang="en-US" altLang="ja-JP" dirty="0"/>
          </a:p>
          <a:p>
            <a:r>
              <a:rPr lang="ja-JP" altLang="en-US" dirty="0"/>
              <a:t>救急場面で患者が予期せぬ死亡　</a:t>
            </a:r>
            <a:endParaRPr lang="en-US" altLang="ja-JP" dirty="0"/>
          </a:p>
          <a:p>
            <a:r>
              <a:rPr lang="ja-JP" altLang="en-US" dirty="0"/>
              <a:t>夢を見なくなるのに</a:t>
            </a:r>
            <a:r>
              <a:rPr lang="en-US" altLang="ja-JP" dirty="0"/>
              <a:t>2</a:t>
            </a:r>
            <a:r>
              <a:rPr lang="ja-JP" altLang="en-US" dirty="0"/>
              <a:t>ヶ月、考えない日があるのに</a:t>
            </a:r>
            <a:r>
              <a:rPr lang="en-US" altLang="ja-JP" dirty="0"/>
              <a:t>3</a:t>
            </a:r>
            <a:r>
              <a:rPr lang="ja-JP" altLang="en-US" dirty="0"/>
              <a:t>ヶ月、封書がきてドキドキしなくなるのに</a:t>
            </a:r>
            <a:r>
              <a:rPr lang="en-US" altLang="ja-JP" dirty="0"/>
              <a:t>6</a:t>
            </a:r>
            <a:r>
              <a:rPr lang="ja-JP" altLang="en-US" dirty="0"/>
              <a:t>ヶ月、乗り越えたと思ったら、おかしなことをしているのを妻に指摘され、突然涙があふれでた</a:t>
            </a:r>
            <a:endParaRPr lang="en-US" altLang="ja-JP" dirty="0"/>
          </a:p>
          <a:p>
            <a:r>
              <a:rPr lang="en-US" altLang="ja-JP" dirty="0"/>
              <a:t>1</a:t>
            </a:r>
            <a:r>
              <a:rPr lang="ja-JP" altLang="en-US" dirty="0"/>
              <a:t>年経過した同じ日、ある処置の予約をいれてしまい、ひどく動揺した。翌日から不安なくできた。乗り越えるのでなく、その経験共に生きていく</a:t>
            </a:r>
            <a:endParaRPr lang="en-US" altLang="ja-JP" dirty="0"/>
          </a:p>
          <a:p>
            <a:endParaRPr lang="en-US" altLang="ja-JP" dirty="0"/>
          </a:p>
          <a:p>
            <a:endParaRPr lang="en-US" altLang="ja-JP" dirty="0"/>
          </a:p>
          <a:p>
            <a:r>
              <a:rPr lang="en-US" altLang="ja-JP" dirty="0"/>
              <a:t>Many errors are built into existing routines and devices, setting up the unwitting physician and patient for disaster. And, although patients are the first and obvious victims</a:t>
            </a:r>
            <a:r>
              <a:rPr lang="ja-JP" altLang="en-US" dirty="0"/>
              <a:t> </a:t>
            </a:r>
            <a:r>
              <a:rPr lang="en-US" altLang="ja-JP" dirty="0"/>
              <a:t>of</a:t>
            </a:r>
            <a:r>
              <a:rPr lang="ja-JP" altLang="en-US" dirty="0"/>
              <a:t> </a:t>
            </a:r>
            <a:r>
              <a:rPr lang="en-US" altLang="ja-JP" dirty="0"/>
              <a:t>medical</a:t>
            </a:r>
            <a:r>
              <a:rPr lang="ja-JP" altLang="en-US" dirty="0"/>
              <a:t> </a:t>
            </a:r>
            <a:r>
              <a:rPr lang="en-US" altLang="ja-JP" dirty="0"/>
              <a:t>mistakes, doctors are wounded by the same errors: they are the second victims</a:t>
            </a:r>
          </a:p>
          <a:p>
            <a:r>
              <a:rPr lang="en-US" altLang="ja-JP" dirty="0"/>
              <a:t>It has been suggested that</a:t>
            </a:r>
            <a:r>
              <a:rPr lang="ja-JP" altLang="en-US" dirty="0"/>
              <a:t> </a:t>
            </a:r>
            <a:r>
              <a:rPr lang="en-US" altLang="ja-JP" dirty="0"/>
              <a:t>the</a:t>
            </a:r>
            <a:r>
              <a:rPr lang="ja-JP" altLang="en-US" dirty="0"/>
              <a:t> </a:t>
            </a:r>
            <a:r>
              <a:rPr lang="en-US" altLang="ja-JP" dirty="0"/>
              <a:t>only</a:t>
            </a:r>
            <a:r>
              <a:rPr lang="ja-JP" altLang="en-US" dirty="0"/>
              <a:t> </a:t>
            </a:r>
            <a:r>
              <a:rPr lang="en-US" altLang="ja-JP" dirty="0"/>
              <a:t>way</a:t>
            </a:r>
            <a:r>
              <a:rPr lang="ja-JP" altLang="en-US" dirty="0"/>
              <a:t> </a:t>
            </a:r>
            <a:r>
              <a:rPr lang="en-US" altLang="ja-JP" dirty="0"/>
              <a:t>to</a:t>
            </a:r>
            <a:r>
              <a:rPr lang="ja-JP" altLang="en-US" dirty="0"/>
              <a:t> </a:t>
            </a:r>
            <a:r>
              <a:rPr lang="en-US" altLang="ja-JP" dirty="0"/>
              <a:t>face the guilt after a serious error is through confession, restitution, and absolution. </a:t>
            </a:r>
          </a:p>
          <a:p>
            <a:endParaRPr lang="en-US" dirty="0"/>
          </a:p>
          <a:p>
            <a:r>
              <a:rPr lang="en-US" altLang="ja-JP" dirty="0"/>
              <a:t>Nurses,</a:t>
            </a:r>
            <a:r>
              <a:rPr lang="ja-JP" altLang="en-US" dirty="0"/>
              <a:t> </a:t>
            </a:r>
            <a:r>
              <a:rPr lang="en-US" altLang="ja-JP" dirty="0"/>
              <a:t>pharmacists, and other</a:t>
            </a:r>
            <a:r>
              <a:rPr lang="ja-JP" altLang="en-US" dirty="0"/>
              <a:t> </a:t>
            </a:r>
            <a:r>
              <a:rPr lang="en-US" altLang="ja-JP" dirty="0"/>
              <a:t>members</a:t>
            </a:r>
            <a:r>
              <a:rPr lang="ja-JP" altLang="en-US" dirty="0"/>
              <a:t> </a:t>
            </a:r>
            <a:r>
              <a:rPr lang="en-US" altLang="ja-JP" dirty="0"/>
              <a:t>of the healthcare team are also susceptible to error and vulnerable to its fallout. </a:t>
            </a:r>
          </a:p>
          <a:p>
            <a:r>
              <a:rPr lang="en-US" altLang="ja-JP" dirty="0"/>
              <a:t>Given</a:t>
            </a:r>
            <a:r>
              <a:rPr lang="ja-JP" altLang="en-US" dirty="0"/>
              <a:t> </a:t>
            </a:r>
            <a:r>
              <a:rPr lang="en-US" altLang="ja-JP" dirty="0"/>
              <a:t>the</a:t>
            </a:r>
            <a:r>
              <a:rPr lang="ja-JP" altLang="en-US" dirty="0"/>
              <a:t> </a:t>
            </a:r>
            <a:r>
              <a:rPr lang="en-US" altLang="ja-JP" dirty="0"/>
              <a:t>hospital</a:t>
            </a:r>
            <a:r>
              <a:rPr lang="ja-JP" altLang="en-US" dirty="0"/>
              <a:t> </a:t>
            </a:r>
            <a:r>
              <a:rPr lang="en-US" altLang="ja-JP" dirty="0"/>
              <a:t>hierarchy, they have less latitude to deal with their mistakes:</a:t>
            </a:r>
            <a:r>
              <a:rPr lang="ja-JP" altLang="en-US" dirty="0"/>
              <a:t>　</a:t>
            </a:r>
            <a:r>
              <a:rPr lang="en-US" altLang="ja-JP" dirty="0"/>
              <a:t>They often bear Silent</a:t>
            </a:r>
            <a:r>
              <a:rPr lang="ja-JP" altLang="en-US" dirty="0"/>
              <a:t> </a:t>
            </a:r>
            <a:r>
              <a:rPr lang="en-US" altLang="ja-JP" dirty="0"/>
              <a:t>witness</a:t>
            </a:r>
            <a:r>
              <a:rPr lang="ja-JP" altLang="en-US" dirty="0"/>
              <a:t> </a:t>
            </a:r>
            <a:r>
              <a:rPr lang="en-US" altLang="ja-JP" dirty="0"/>
              <a:t>to mistakes and </a:t>
            </a:r>
            <a:r>
              <a:rPr lang="en-US" altLang="ja-JP" dirty="0" err="1"/>
              <a:t>agonise</a:t>
            </a:r>
            <a:r>
              <a:rPr lang="en-US" altLang="ja-JP" dirty="0"/>
              <a:t> over conflicting loyalties to patient, institution, and team. They too are victims.</a:t>
            </a:r>
          </a:p>
          <a:p>
            <a:endParaRPr lang="en-US" dirty="0"/>
          </a:p>
        </p:txBody>
      </p:sp>
      <p:sp>
        <p:nvSpPr>
          <p:cNvPr id="4" name="Slide Number Placeholder 3"/>
          <p:cNvSpPr>
            <a:spLocks noGrp="1"/>
          </p:cNvSpPr>
          <p:nvPr>
            <p:ph type="sldNum" sz="quarter" idx="10"/>
          </p:nvPr>
        </p:nvSpPr>
        <p:spPr/>
        <p:txBody>
          <a:bodyPr/>
          <a:lstStyle/>
          <a:p>
            <a:fld id="{573DA808-5654-43CC-8B8E-879F2DF97956}" type="slidenum">
              <a:rPr lang="en-US" smtClean="0"/>
              <a:t>7</a:t>
            </a:fld>
            <a:endParaRPr lang="en-US"/>
          </a:p>
        </p:txBody>
      </p:sp>
    </p:spTree>
    <p:extLst>
      <p:ext uri="{BB962C8B-B14F-4D97-AF65-F5344CB8AC3E}">
        <p14:creationId xmlns:p14="http://schemas.microsoft.com/office/powerpoint/2010/main" val="328243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ja-JP" sz="1200" b="0" i="0" kern="1200" dirty="0">
                <a:solidFill>
                  <a:schemeClr val="tx1"/>
                </a:solidFill>
                <a:effectLst/>
                <a:latin typeface="+mn-lt"/>
                <a:ea typeface="+mn-ea"/>
                <a:cs typeface="+mn-cs"/>
              </a:rPr>
              <a:t>Providing support to our staff who help our patients every day...</a:t>
            </a:r>
          </a:p>
          <a:p>
            <a:r>
              <a:rPr lang="en-US" altLang="ja-JP" sz="1200" b="0" i="0" kern="1200" dirty="0">
                <a:solidFill>
                  <a:schemeClr val="tx1"/>
                </a:solidFill>
                <a:effectLst/>
                <a:latin typeface="+mn-lt"/>
                <a:ea typeface="+mn-ea"/>
                <a:cs typeface="+mn-cs"/>
              </a:rPr>
              <a:t>Working in a health care setting can be challenging and stressful. You may be a part of, or witness a patient-related injury or upsetting situation. The emotional aftermath of these events can be difficult to deal with, especially alone.</a:t>
            </a:r>
          </a:p>
          <a:p>
            <a:r>
              <a:rPr lang="en-US" altLang="ja-JP" sz="1200" b="0" i="0" kern="1200" dirty="0">
                <a:solidFill>
                  <a:schemeClr val="tx1"/>
                </a:solidFill>
                <a:effectLst/>
                <a:latin typeface="+mn-lt"/>
                <a:ea typeface="+mn-ea"/>
                <a:cs typeface="+mn-cs"/>
              </a:rPr>
              <a:t>These situations often lead to:</a:t>
            </a:r>
          </a:p>
          <a:p>
            <a:r>
              <a:rPr lang="en-US" altLang="ja-JP" sz="1200" b="0" i="0" kern="1200" dirty="0">
                <a:solidFill>
                  <a:schemeClr val="tx1"/>
                </a:solidFill>
                <a:effectLst/>
                <a:latin typeface="+mn-lt"/>
                <a:ea typeface="+mn-ea"/>
                <a:cs typeface="+mn-cs"/>
              </a:rPr>
              <a:t>Feelings of guilt and responsibility for the patient outcome.</a:t>
            </a:r>
          </a:p>
          <a:p>
            <a:r>
              <a:rPr lang="en-US" altLang="ja-JP" sz="1200" b="0" i="0" kern="1200" dirty="0">
                <a:solidFill>
                  <a:schemeClr val="tx1"/>
                </a:solidFill>
                <a:effectLst/>
                <a:latin typeface="+mn-lt"/>
                <a:ea typeface="+mn-ea"/>
                <a:cs typeface="+mn-cs"/>
              </a:rPr>
              <a:t>Second-guessing your clinical skills and knowledge base.</a:t>
            </a:r>
          </a:p>
          <a:p>
            <a:r>
              <a:rPr lang="en-US" altLang="ja-JP" sz="1200" b="0" i="0" kern="1200" dirty="0">
                <a:solidFill>
                  <a:schemeClr val="tx1"/>
                </a:solidFill>
                <a:effectLst/>
                <a:latin typeface="+mn-lt"/>
                <a:ea typeface="+mn-ea"/>
                <a:cs typeface="+mn-cs"/>
              </a:rPr>
              <a:t>Anxiety and depression which may lead to burnout.</a:t>
            </a:r>
          </a:p>
          <a:p>
            <a:r>
              <a:rPr lang="en-US" altLang="ja-JP" sz="1200" b="0" i="0" kern="1200" dirty="0">
                <a:solidFill>
                  <a:schemeClr val="tx1"/>
                </a:solidFill>
                <a:effectLst/>
                <a:latin typeface="+mn-lt"/>
                <a:ea typeface="+mn-ea"/>
                <a:cs typeface="+mn-cs"/>
              </a:rPr>
              <a:t>Often, peers can be the most supportive in these situations, because they have had similar experiences and can understand first-hand what you are going through.</a:t>
            </a:r>
          </a:p>
          <a:p>
            <a:r>
              <a:rPr lang="en-US" altLang="ja-JP" sz="1200" b="0" i="0" kern="1200" dirty="0">
                <a:solidFill>
                  <a:schemeClr val="tx1"/>
                </a:solidFill>
                <a:effectLst/>
                <a:latin typeface="+mn-lt"/>
                <a:ea typeface="+mn-ea"/>
                <a:cs typeface="+mn-cs"/>
              </a:rPr>
              <a:t>A BIDMC team has come together to help create a culture that emphasizes peer support. Our goal is to provide you care and support if you are experiencing a reaction to an adverse event or stressful situation so that you can return to a high level of performance.</a:t>
            </a:r>
          </a:p>
          <a:p>
            <a:r>
              <a:rPr lang="en-US" altLang="ja-JP" sz="1200" b="0" i="0" kern="1200" dirty="0">
                <a:solidFill>
                  <a:schemeClr val="tx1"/>
                </a:solidFill>
                <a:effectLst/>
                <a:latin typeface="+mn-lt"/>
                <a:ea typeface="+mn-ea"/>
                <a:cs typeface="+mn-cs"/>
              </a:rPr>
              <a:t>What is a Peer Supporter?</a:t>
            </a:r>
          </a:p>
          <a:p>
            <a:r>
              <a:rPr lang="en-US" altLang="ja-JP" sz="1200" b="0" i="0" kern="1200" dirty="0">
                <a:solidFill>
                  <a:schemeClr val="tx1"/>
                </a:solidFill>
                <a:effectLst/>
                <a:latin typeface="+mn-lt"/>
                <a:ea typeface="+mn-ea"/>
                <a:cs typeface="+mn-cs"/>
              </a:rPr>
              <a:t>The Peer Support Program is comprised of volunteers from a variety of disciplines including physicians, nurses, unit coordinators, and techs. Peer Supporters have been selected by their colleagues as being a reliable source of support, and have been trained to offer formal support to their peers following a stressful event or just a difficult day at work. A Peer Supporter will provide one-on-one support through conversation and helps colleagues by: listening, normalizing feelings, validating competency, discussing need for time away from work and/or need for additional resources, and directing peer to additional resources both inside and outside the medical center. It is </a:t>
            </a:r>
            <a:r>
              <a:rPr lang="en-US" altLang="ja-JP" sz="1200" b="1" i="0" kern="1200" dirty="0">
                <a:solidFill>
                  <a:schemeClr val="tx1"/>
                </a:solidFill>
                <a:effectLst/>
                <a:latin typeface="+mn-lt"/>
                <a:ea typeface="+mn-ea"/>
                <a:cs typeface="+mn-cs"/>
              </a:rPr>
              <a:t>not </a:t>
            </a:r>
            <a:r>
              <a:rPr lang="en-US" altLang="ja-JP" sz="1200" b="0" i="0" kern="1200" dirty="0">
                <a:solidFill>
                  <a:schemeClr val="tx1"/>
                </a:solidFill>
                <a:effectLst/>
                <a:latin typeface="+mn-lt"/>
                <a:ea typeface="+mn-ea"/>
                <a:cs typeface="+mn-cs"/>
              </a:rPr>
              <a:t>within a Peer Supporter’s role to participate in any Quality Improvement analysis, offer disclosure coaching, deal with job performance issue, or counsel peers regarding substance abuse or mental health issues. This role does not replace any existing support structures in place at the medical center.</a:t>
            </a:r>
          </a:p>
          <a:p>
            <a:r>
              <a:rPr lang="en-US" altLang="ja-JP" sz="1200" b="0" i="0" kern="1200" dirty="0">
                <a:solidFill>
                  <a:schemeClr val="tx1"/>
                </a:solidFill>
                <a:effectLst/>
                <a:latin typeface="+mn-lt"/>
                <a:ea typeface="+mn-ea"/>
                <a:cs typeface="+mn-cs"/>
              </a:rPr>
              <a:t>How do I access a Peer Supporter?</a:t>
            </a:r>
          </a:p>
          <a:p>
            <a:r>
              <a:rPr lang="en-US" altLang="ja-JP" sz="1200" b="0" i="0" kern="1200" dirty="0">
                <a:solidFill>
                  <a:schemeClr val="tx1"/>
                </a:solidFill>
                <a:effectLst/>
                <a:latin typeface="+mn-lt"/>
                <a:ea typeface="+mn-ea"/>
                <a:cs typeface="+mn-cs"/>
              </a:rPr>
              <a:t>Peer Supporters are in nearly every department at BIDMC. If you would prefer to contact a peer supporter outside your department or position, that is fine. If you need support and your department is not part of the program, please contact a Peer Supporter from the list above, or page one of the psychiatric nurse specialists Leslie </a:t>
            </a:r>
            <a:r>
              <a:rPr lang="en-US" altLang="ja-JP" sz="1200" b="0" i="0" kern="1200" dirty="0" err="1">
                <a:solidFill>
                  <a:schemeClr val="tx1"/>
                </a:solidFill>
                <a:effectLst/>
                <a:latin typeface="+mn-lt"/>
                <a:ea typeface="+mn-ea"/>
                <a:cs typeface="+mn-cs"/>
              </a:rPr>
              <a:t>Ajl</a:t>
            </a:r>
            <a:r>
              <a:rPr lang="en-US" altLang="ja-JP" sz="1200" b="0" i="0" kern="1200" dirty="0">
                <a:solidFill>
                  <a:schemeClr val="tx1"/>
                </a:solidFill>
                <a:effectLst/>
                <a:latin typeface="+mn-lt"/>
                <a:ea typeface="+mn-ea"/>
                <a:cs typeface="+mn-cs"/>
              </a:rPr>
              <a:t> (</a:t>
            </a:r>
            <a:r>
              <a:rPr lang="en-US" altLang="ja-JP" sz="1200" b="0" i="0" u="none" strike="noStrike" kern="1200" dirty="0">
                <a:solidFill>
                  <a:schemeClr val="tx1"/>
                </a:solidFill>
                <a:effectLst/>
                <a:latin typeface="+mn-lt"/>
                <a:ea typeface="+mn-ea"/>
                <a:cs typeface="+mn-cs"/>
                <a:hlinkClick r:id="rId3"/>
              </a:rPr>
              <a:t>31569</a:t>
            </a:r>
            <a:r>
              <a:rPr lang="en-US" altLang="ja-JP" sz="1200" b="0" i="0" kern="1200" dirty="0">
                <a:solidFill>
                  <a:schemeClr val="tx1"/>
                </a:solidFill>
                <a:effectLst/>
                <a:latin typeface="+mn-lt"/>
                <a:ea typeface="+mn-ea"/>
                <a:cs typeface="+mn-cs"/>
              </a:rPr>
              <a:t>) or Joanne Devine (</a:t>
            </a:r>
            <a:r>
              <a:rPr lang="en-US" altLang="ja-JP" sz="1200" b="0" i="0" u="none" strike="noStrike" kern="1200" dirty="0">
                <a:solidFill>
                  <a:schemeClr val="tx1"/>
                </a:solidFill>
                <a:effectLst/>
                <a:latin typeface="+mn-lt"/>
                <a:ea typeface="+mn-ea"/>
                <a:cs typeface="+mn-cs"/>
                <a:hlinkClick r:id="rId4"/>
              </a:rPr>
              <a:t>31303</a:t>
            </a:r>
            <a:r>
              <a:rPr lang="en-US" altLang="ja-JP" sz="1200" b="0" i="0" kern="1200" dirty="0">
                <a:solidFill>
                  <a:schemeClr val="tx1"/>
                </a:solidFill>
                <a:effectLst/>
                <a:latin typeface="+mn-lt"/>
                <a:ea typeface="+mn-ea"/>
                <a:cs typeface="+mn-cs"/>
              </a:rPr>
              <a:t>), M-F, 8am-5pm.</a:t>
            </a:r>
          </a:p>
          <a:p>
            <a:r>
              <a:rPr lang="en-US" altLang="ja-JP" sz="1200" b="0" i="0" kern="1200" dirty="0">
                <a:solidFill>
                  <a:schemeClr val="tx1"/>
                </a:solidFill>
                <a:effectLst/>
                <a:latin typeface="+mn-lt"/>
                <a:ea typeface="+mn-ea"/>
                <a:cs typeface="+mn-cs"/>
              </a:rPr>
              <a:t>Click </a:t>
            </a:r>
            <a:r>
              <a:rPr lang="en-US" altLang="ja-JP" sz="1200" b="0" i="0" u="sng" strike="noStrike" kern="1200" dirty="0">
                <a:solidFill>
                  <a:schemeClr val="tx1"/>
                </a:solidFill>
                <a:effectLst/>
                <a:latin typeface="+mn-lt"/>
                <a:ea typeface="+mn-ea"/>
                <a:cs typeface="+mn-cs"/>
                <a:hlinkClick r:id="rId5"/>
              </a:rPr>
              <a:t>here</a:t>
            </a:r>
            <a:r>
              <a:rPr lang="en-US" altLang="ja-JP" sz="1200" b="0" i="0" kern="1200" dirty="0">
                <a:solidFill>
                  <a:schemeClr val="tx1"/>
                </a:solidFill>
                <a:effectLst/>
                <a:latin typeface="+mn-lt"/>
                <a:ea typeface="+mn-ea"/>
                <a:cs typeface="+mn-cs"/>
              </a:rPr>
              <a:t> for a list of Peer Supporters, their respective departments, and their email addresses.</a:t>
            </a:r>
          </a:p>
          <a:p>
            <a:r>
              <a:rPr lang="en-US" altLang="ja-JP" sz="1200" b="0" i="0" kern="1200" dirty="0">
                <a:solidFill>
                  <a:schemeClr val="tx1"/>
                </a:solidFill>
                <a:effectLst/>
                <a:latin typeface="+mn-lt"/>
                <a:ea typeface="+mn-ea"/>
                <a:cs typeface="+mn-cs"/>
              </a:rPr>
              <a:t>What other resources does BIDMC offer to help those who have been involved in an adverse event or other upsetting situation?</a:t>
            </a:r>
          </a:p>
          <a:p>
            <a:r>
              <a:rPr lang="en-US" altLang="ja-JP" sz="1200" b="0" i="0" kern="1200" dirty="0">
                <a:solidFill>
                  <a:schemeClr val="tx1"/>
                </a:solidFill>
                <a:effectLst/>
                <a:latin typeface="+mn-lt"/>
                <a:ea typeface="+mn-ea"/>
                <a:cs typeface="+mn-cs"/>
              </a:rPr>
              <a:t>BIDMC has several programs designed to help staff in these situations:</a:t>
            </a:r>
          </a:p>
          <a:p>
            <a:r>
              <a:rPr lang="en-US" altLang="ja-JP" sz="1200" b="1" i="0" kern="1200" dirty="0">
                <a:solidFill>
                  <a:schemeClr val="tx1"/>
                </a:solidFill>
                <a:effectLst/>
                <a:latin typeface="+mn-lt"/>
                <a:ea typeface="+mn-ea"/>
                <a:cs typeface="+mn-cs"/>
              </a:rPr>
              <a:t>Clinician Health Service (CHS) (for physicians and house officers):  </a:t>
            </a:r>
            <a:r>
              <a:rPr lang="en-US" altLang="ja-JP" sz="1200" b="0" i="0" kern="1200" dirty="0">
                <a:solidFill>
                  <a:schemeClr val="tx1"/>
                </a:solidFill>
                <a:effectLst/>
                <a:latin typeface="+mn-lt"/>
                <a:ea typeface="+mn-ea"/>
                <a:cs typeface="+mn-cs"/>
              </a:rPr>
              <a:t>CHS provides a safe place to discuss concerns, assist with problem-solving, and make recommendations for ongoing treatment, if indicated. Clinicians may self-refer to CHS and meet for up to three sessions with a CHS clinician. There is no on-line record of the meetings nor is insurance billed. For an appointment contact Dr. Pamela Peck at (617) 667-0651 or via e-mail at ppeck@bidmc.harvard.edu.</a:t>
            </a:r>
          </a:p>
          <a:p>
            <a:r>
              <a:rPr lang="en-US" altLang="ja-JP" sz="1200" b="1" i="0" kern="1200" dirty="0">
                <a:solidFill>
                  <a:schemeClr val="tx1"/>
                </a:solidFill>
                <a:effectLst/>
                <a:latin typeface="+mn-lt"/>
                <a:ea typeface="+mn-ea"/>
                <a:cs typeface="+mn-cs"/>
              </a:rPr>
              <a:t>Employee Assistance Program (for all staff):</a:t>
            </a:r>
            <a:r>
              <a:rPr lang="en-US" altLang="ja-JP" sz="1200" b="0" i="0" kern="1200" dirty="0">
                <a:solidFill>
                  <a:schemeClr val="tx1"/>
                </a:solidFill>
                <a:effectLst/>
                <a:latin typeface="+mn-lt"/>
                <a:ea typeface="+mn-ea"/>
                <a:cs typeface="+mn-cs"/>
              </a:rPr>
              <a:t> All BIDMC employees and their household members may access the employee assistance program free of charge. The EAP provides professional counseling to assist employees with personal or work-related problems. All counseling services provided by EAP are held strictly confidential. For a confidential consultation, or to make an appointment, please call (800) 451-1834.</a:t>
            </a:r>
          </a:p>
          <a:p>
            <a:r>
              <a:rPr lang="en-US" altLang="ja-JP" sz="1200" b="1" i="0" kern="1200" dirty="0">
                <a:solidFill>
                  <a:schemeClr val="tx1"/>
                </a:solidFill>
                <a:effectLst/>
                <a:latin typeface="+mn-lt"/>
                <a:ea typeface="+mn-ea"/>
                <a:cs typeface="+mn-cs"/>
              </a:rPr>
              <a:t>Employee Relations in BIDMC Human Resources (for all staff):</a:t>
            </a:r>
            <a:r>
              <a:rPr lang="en-US" altLang="ja-JP" sz="1200" b="0" i="1" kern="1200" dirty="0">
                <a:solidFill>
                  <a:schemeClr val="tx1"/>
                </a:solidFill>
                <a:effectLst/>
                <a:latin typeface="+mn-lt"/>
                <a:ea typeface="+mn-ea"/>
                <a:cs typeface="+mn-cs"/>
              </a:rPr>
              <a:t> </a:t>
            </a:r>
            <a:r>
              <a:rPr lang="en-US" altLang="ja-JP" sz="1200" b="0" i="0" kern="1200" dirty="0">
                <a:solidFill>
                  <a:schemeClr val="tx1"/>
                </a:solidFill>
                <a:effectLst/>
                <a:latin typeface="+mn-lt"/>
                <a:ea typeface="+mn-ea"/>
                <a:cs typeface="+mn-cs"/>
              </a:rPr>
              <a:t>Employee Relations provides guidance to employees and supervisors on employee relations issues, including confidential sources for referrals. Employee Relations can assist employees in resolving problems, managing performance and providing strategies for creating a positive working environment. For more information or to make an appointment call (617) 632-9492.</a:t>
            </a:r>
          </a:p>
          <a:p>
            <a:r>
              <a:rPr lang="en-US" altLang="ja-JP" sz="1200" b="1" i="0" kern="1200" dirty="0">
                <a:solidFill>
                  <a:schemeClr val="tx1"/>
                </a:solidFill>
                <a:effectLst/>
                <a:latin typeface="+mn-lt"/>
                <a:ea typeface="+mn-ea"/>
                <a:cs typeface="+mn-cs"/>
              </a:rPr>
              <a:t>Spiritual Care and Education (for all staff): </a:t>
            </a:r>
            <a:r>
              <a:rPr lang="en-US" altLang="ja-JP" sz="1200" b="0" i="0" kern="1200" dirty="0">
                <a:solidFill>
                  <a:schemeClr val="tx1"/>
                </a:solidFill>
                <a:effectLst/>
                <a:latin typeface="+mn-lt"/>
                <a:ea typeface="+mn-ea"/>
                <a:cs typeface="+mn-cs"/>
              </a:rPr>
              <a:t>Contact Pastoral Care Services for nonjudgmental and compassionate spiritual, emotional or psychosocial support. To reach a chaplain page 31069, or call 7-3030 M-F 9a-5p.</a:t>
            </a:r>
          </a:p>
          <a:p>
            <a:r>
              <a:rPr lang="en-US" altLang="ja-JP" sz="1200" b="1" i="0" kern="1200" dirty="0">
                <a:solidFill>
                  <a:schemeClr val="tx1"/>
                </a:solidFill>
                <a:effectLst/>
                <a:latin typeface="+mn-lt"/>
                <a:ea typeface="+mn-ea"/>
                <a:cs typeface="+mn-cs"/>
              </a:rPr>
              <a:t>Psychiatric Clinical Nurse Specialists (for all staff):</a:t>
            </a:r>
            <a:r>
              <a:rPr lang="en-US" altLang="ja-JP" sz="1200" b="0" i="0" kern="1200" dirty="0">
                <a:solidFill>
                  <a:schemeClr val="tx1"/>
                </a:solidFill>
                <a:effectLst/>
                <a:latin typeface="+mn-lt"/>
                <a:ea typeface="+mn-ea"/>
                <a:cs typeface="+mn-cs"/>
              </a:rPr>
              <a:t> Page Leslie </a:t>
            </a:r>
            <a:r>
              <a:rPr lang="en-US" altLang="ja-JP" sz="1200" b="0" i="0" kern="1200" dirty="0" err="1">
                <a:solidFill>
                  <a:schemeClr val="tx1"/>
                </a:solidFill>
                <a:effectLst/>
                <a:latin typeface="+mn-lt"/>
                <a:ea typeface="+mn-ea"/>
                <a:cs typeface="+mn-cs"/>
              </a:rPr>
              <a:t>Ajl</a:t>
            </a:r>
            <a:r>
              <a:rPr lang="en-US" altLang="ja-JP" sz="1200" b="0" i="0" kern="1200" dirty="0">
                <a:solidFill>
                  <a:schemeClr val="tx1"/>
                </a:solidFill>
                <a:effectLst/>
                <a:latin typeface="+mn-lt"/>
                <a:ea typeface="+mn-ea"/>
                <a:cs typeface="+mn-cs"/>
              </a:rPr>
              <a:t> (</a:t>
            </a:r>
            <a:r>
              <a:rPr lang="en-US" altLang="ja-JP" sz="1200" b="0" i="0" u="none" strike="noStrike" kern="1200" dirty="0">
                <a:solidFill>
                  <a:schemeClr val="tx1"/>
                </a:solidFill>
                <a:effectLst/>
                <a:latin typeface="+mn-lt"/>
                <a:ea typeface="+mn-ea"/>
                <a:cs typeface="+mn-cs"/>
                <a:hlinkClick r:id="rId3"/>
              </a:rPr>
              <a:t>31569</a:t>
            </a:r>
            <a:r>
              <a:rPr lang="en-US" altLang="ja-JP" sz="1200" b="0" i="0" kern="1200" dirty="0">
                <a:solidFill>
                  <a:schemeClr val="tx1"/>
                </a:solidFill>
                <a:effectLst/>
                <a:latin typeface="+mn-lt"/>
                <a:ea typeface="+mn-ea"/>
                <a:cs typeface="+mn-cs"/>
              </a:rPr>
              <a:t>) or Joanne Devine (</a:t>
            </a:r>
            <a:r>
              <a:rPr lang="en-US" altLang="ja-JP" sz="1200" b="0" i="0" u="none" strike="noStrike" kern="1200" dirty="0">
                <a:solidFill>
                  <a:schemeClr val="tx1"/>
                </a:solidFill>
                <a:effectLst/>
                <a:latin typeface="+mn-lt"/>
                <a:ea typeface="+mn-ea"/>
                <a:cs typeface="+mn-cs"/>
                <a:hlinkClick r:id="rId4"/>
              </a:rPr>
              <a:t>31303</a:t>
            </a:r>
            <a:r>
              <a:rPr lang="en-US" altLang="ja-JP" sz="1200" b="0" i="0" kern="1200" dirty="0">
                <a:solidFill>
                  <a:schemeClr val="tx1"/>
                </a:solidFill>
                <a:effectLst/>
                <a:latin typeface="+mn-lt"/>
                <a:ea typeface="+mn-ea"/>
                <a:cs typeface="+mn-cs"/>
              </a:rPr>
              <a:t>), M-F, 8am-5pm.</a:t>
            </a:r>
          </a:p>
          <a:p>
            <a:r>
              <a:rPr lang="en-US" altLang="ja-JP" sz="1200" b="1" i="0" kern="1200" dirty="0">
                <a:solidFill>
                  <a:schemeClr val="tx1"/>
                </a:solidFill>
                <a:effectLst/>
                <a:latin typeface="+mn-lt"/>
                <a:ea typeface="+mn-ea"/>
                <a:cs typeface="+mn-cs"/>
              </a:rPr>
              <a:t>Social Work (for all staff):</a:t>
            </a:r>
            <a:r>
              <a:rPr lang="en-US" altLang="ja-JP" sz="1200" b="0" i="0" kern="1200" dirty="0">
                <a:solidFill>
                  <a:schemeClr val="tx1"/>
                </a:solidFill>
                <a:effectLst/>
                <a:latin typeface="+mn-lt"/>
                <a:ea typeface="+mn-ea"/>
                <a:cs typeface="+mn-cs"/>
              </a:rPr>
              <a:t> Rose Building, Rabb 2nd Floor. Phone: 617-667-3421.</a:t>
            </a:r>
          </a:p>
          <a:p>
            <a:r>
              <a:rPr lang="en-US" altLang="ja-JP" sz="1200" b="0" i="0" kern="1200" dirty="0">
                <a:solidFill>
                  <a:schemeClr val="tx1"/>
                </a:solidFill>
                <a:effectLst/>
                <a:latin typeface="+mn-lt"/>
                <a:ea typeface="+mn-ea"/>
                <a:cs typeface="+mn-cs"/>
              </a:rPr>
              <a:t>There is also an outside resource that many clinicians have found helpful:</a:t>
            </a:r>
          </a:p>
          <a:p>
            <a:r>
              <a:rPr lang="en-US" altLang="ja-JP" sz="1200" b="1" i="0" kern="1200" dirty="0">
                <a:solidFill>
                  <a:schemeClr val="tx1"/>
                </a:solidFill>
                <a:effectLst/>
                <a:latin typeface="+mn-lt"/>
                <a:ea typeface="+mn-ea"/>
                <a:cs typeface="+mn-cs"/>
              </a:rPr>
              <a:t>Medically Induced Trauma Support Services (MITSS):</a:t>
            </a:r>
            <a:r>
              <a:rPr lang="en-US" altLang="ja-JP" sz="1200" b="0" i="0" kern="1200" dirty="0">
                <a:solidFill>
                  <a:schemeClr val="tx1"/>
                </a:solidFill>
                <a:effectLst/>
                <a:latin typeface="+mn-lt"/>
                <a:ea typeface="+mn-ea"/>
                <a:cs typeface="+mn-cs"/>
              </a:rPr>
              <a:t> </a:t>
            </a:r>
            <a:r>
              <a:rPr lang="en-US" altLang="ja-JP" sz="1200" b="0" i="0" u="none" strike="noStrike" kern="1200" dirty="0">
                <a:solidFill>
                  <a:schemeClr val="tx1"/>
                </a:solidFill>
                <a:effectLst/>
                <a:latin typeface="+mn-lt"/>
                <a:ea typeface="+mn-ea"/>
                <a:cs typeface="+mn-cs"/>
                <a:hlinkClick r:id="rId6"/>
              </a:rPr>
              <a:t>MITSS</a:t>
            </a:r>
            <a:r>
              <a:rPr lang="en-US" altLang="ja-JP" sz="1200" b="0" i="0" kern="1200" dirty="0">
                <a:solidFill>
                  <a:schemeClr val="tx1"/>
                </a:solidFill>
                <a:effectLst/>
                <a:latin typeface="+mn-lt"/>
                <a:ea typeface="+mn-ea"/>
                <a:cs typeface="+mn-cs"/>
              </a:rPr>
              <a:t> is a non-profit organization whose mission is “To Support Healing and Restore Hope” to those affected by an adverse medical event, and to advocate for transparency and apology. MITSS provides direct services for care providers seeking confidential emotional support in one-on-one and group settings. For confidential telephone support, call (888) 366-4877</a:t>
            </a:r>
            <a:br>
              <a:rPr lang="en-US" altLang="ja-JP" sz="1200" b="0" i="0" kern="1200" dirty="0">
                <a:solidFill>
                  <a:schemeClr val="tx1"/>
                </a:solidFill>
                <a:effectLst/>
                <a:latin typeface="+mn-lt"/>
                <a:ea typeface="+mn-ea"/>
                <a:cs typeface="+mn-cs"/>
              </a:rPr>
            </a:br>
            <a:br>
              <a:rPr lang="en-US" altLang="ja-JP" sz="1200" b="0" i="0" kern="1200" dirty="0">
                <a:solidFill>
                  <a:schemeClr val="tx1"/>
                </a:solidFill>
                <a:effectLst/>
                <a:latin typeface="+mn-lt"/>
                <a:ea typeface="+mn-ea"/>
                <a:cs typeface="+mn-cs"/>
              </a:rPr>
            </a:br>
            <a:br>
              <a:rPr lang="en-US" altLang="ja-JP" sz="1200" b="0" i="0" kern="1200" dirty="0">
                <a:solidFill>
                  <a:schemeClr val="tx1"/>
                </a:solidFill>
                <a:effectLst/>
                <a:latin typeface="+mn-lt"/>
                <a:ea typeface="+mn-ea"/>
                <a:cs typeface="+mn-cs"/>
              </a:rPr>
            </a:br>
            <a:br>
              <a:rPr lang="en-US" altLang="ja-JP" sz="1200" b="0" i="0" kern="1200" dirty="0">
                <a:solidFill>
                  <a:schemeClr val="tx1"/>
                </a:solidFill>
                <a:effectLst/>
                <a:latin typeface="+mn-lt"/>
                <a:ea typeface="+mn-ea"/>
                <a:cs typeface="+mn-cs"/>
              </a:rPr>
            </a:br>
            <a:endParaRPr lang="en-US" altLang="ja-JP" sz="1200" b="0" i="0" kern="1200" dirty="0">
              <a:solidFill>
                <a:schemeClr val="tx1"/>
              </a:solidFill>
              <a:effectLst/>
              <a:latin typeface="+mn-lt"/>
              <a:ea typeface="+mn-ea"/>
              <a:cs typeface="+mn-cs"/>
            </a:endParaRPr>
          </a:p>
          <a:p>
            <a:r>
              <a:rPr lang="en-US" altLang="ja-JP" sz="1200" b="0" i="0" kern="1200" dirty="0">
                <a:solidFill>
                  <a:schemeClr val="tx1"/>
                </a:solidFill>
                <a:effectLst/>
                <a:latin typeface="+mn-lt"/>
                <a:ea typeface="+mn-ea"/>
                <a:cs typeface="+mn-cs"/>
              </a:rPr>
              <a:t>Where can I find more information on Peer Support?</a:t>
            </a:r>
          </a:p>
          <a:p>
            <a:r>
              <a:rPr lang="en-US" altLang="ja-JP" sz="1200" b="0" i="0" kern="1200" dirty="0">
                <a:solidFill>
                  <a:schemeClr val="tx1"/>
                </a:solidFill>
                <a:effectLst/>
                <a:latin typeface="+mn-lt"/>
                <a:ea typeface="+mn-ea"/>
                <a:cs typeface="+mn-cs"/>
              </a:rPr>
              <a:t>There are links to several journal articles about Peer Support listed below.</a:t>
            </a:r>
          </a:p>
          <a:p>
            <a:r>
              <a:rPr lang="en-US" altLang="ja-JP" sz="1200" b="0" i="0" u="none" strike="noStrike" kern="1200" dirty="0">
                <a:solidFill>
                  <a:schemeClr val="tx1"/>
                </a:solidFill>
                <a:effectLst/>
                <a:latin typeface="+mn-lt"/>
                <a:ea typeface="+mn-ea"/>
                <a:cs typeface="+mn-cs"/>
                <a:hlinkClick r:id="rId7"/>
              </a:rPr>
              <a:t>"The natural history of recovery for the healthcare provider 'second victim' after adverse patient events." </a:t>
            </a:r>
            <a:r>
              <a:rPr lang="en-US" altLang="ja-JP" sz="1200" b="0" i="0" u="none" strike="noStrike" kern="1200" dirty="0" err="1">
                <a:solidFill>
                  <a:schemeClr val="tx1"/>
                </a:solidFill>
                <a:effectLst/>
                <a:latin typeface="+mn-lt"/>
                <a:ea typeface="+mn-ea"/>
                <a:cs typeface="+mn-cs"/>
                <a:hlinkClick r:id="rId7"/>
              </a:rPr>
              <a:t>Qual</a:t>
            </a:r>
            <a:r>
              <a:rPr lang="en-US" altLang="ja-JP" sz="1200" b="0" i="0" u="none" strike="noStrike" kern="1200" dirty="0">
                <a:solidFill>
                  <a:schemeClr val="tx1"/>
                </a:solidFill>
                <a:effectLst/>
                <a:latin typeface="+mn-lt"/>
                <a:ea typeface="+mn-ea"/>
                <a:cs typeface="+mn-cs"/>
                <a:hlinkClick r:id="rId7"/>
              </a:rPr>
              <a:t> </a:t>
            </a:r>
            <a:r>
              <a:rPr lang="en-US" altLang="ja-JP" sz="1200" b="0" i="0" u="none" strike="noStrike" kern="1200" dirty="0" err="1">
                <a:solidFill>
                  <a:schemeClr val="tx1"/>
                </a:solidFill>
                <a:effectLst/>
                <a:latin typeface="+mn-lt"/>
                <a:ea typeface="+mn-ea"/>
                <a:cs typeface="+mn-cs"/>
                <a:hlinkClick r:id="rId7"/>
              </a:rPr>
              <a:t>Saf</a:t>
            </a:r>
            <a:r>
              <a:rPr lang="en-US" altLang="ja-JP" sz="1200" b="0" i="0" u="none" strike="noStrike" kern="1200" dirty="0">
                <a:solidFill>
                  <a:schemeClr val="tx1"/>
                </a:solidFill>
                <a:effectLst/>
                <a:latin typeface="+mn-lt"/>
                <a:ea typeface="+mn-ea"/>
                <a:cs typeface="+mn-cs"/>
                <a:hlinkClick r:id="rId7"/>
              </a:rPr>
              <a:t> Health Care 2009 18: 325-330.</a:t>
            </a:r>
            <a:endParaRPr lang="en-US" altLang="ja-JP" sz="1200" b="0" i="0" kern="1200" dirty="0">
              <a:solidFill>
                <a:schemeClr val="tx1"/>
              </a:solidFill>
              <a:effectLst/>
              <a:latin typeface="+mn-lt"/>
              <a:ea typeface="+mn-ea"/>
              <a:cs typeface="+mn-cs"/>
            </a:endParaRPr>
          </a:p>
          <a:p>
            <a:r>
              <a:rPr lang="en-US" altLang="ja-JP" sz="1200" b="0" i="0" u="none" strike="noStrike" kern="1200" dirty="0">
                <a:solidFill>
                  <a:schemeClr val="tx1"/>
                </a:solidFill>
                <a:effectLst/>
                <a:latin typeface="+mn-lt"/>
                <a:ea typeface="+mn-ea"/>
                <a:cs typeface="+mn-cs"/>
                <a:hlinkClick r:id="rId8"/>
              </a:rPr>
              <a:t>"Peer support: healthcare professionals supporting each other after adverse medical events." </a:t>
            </a:r>
            <a:r>
              <a:rPr lang="en-US" altLang="ja-JP" sz="1200" b="0" i="0" u="none" strike="noStrike" kern="1200" dirty="0" err="1">
                <a:solidFill>
                  <a:schemeClr val="tx1"/>
                </a:solidFill>
                <a:effectLst/>
                <a:latin typeface="+mn-lt"/>
                <a:ea typeface="+mn-ea"/>
                <a:cs typeface="+mn-cs"/>
                <a:hlinkClick r:id="rId8"/>
              </a:rPr>
              <a:t>Qual</a:t>
            </a:r>
            <a:r>
              <a:rPr lang="en-US" altLang="ja-JP" sz="1200" b="0" i="0" u="none" strike="noStrike" kern="1200" dirty="0">
                <a:solidFill>
                  <a:schemeClr val="tx1"/>
                </a:solidFill>
                <a:effectLst/>
                <a:latin typeface="+mn-lt"/>
                <a:ea typeface="+mn-ea"/>
                <a:cs typeface="+mn-cs"/>
                <a:hlinkClick r:id="rId8"/>
              </a:rPr>
              <a:t> </a:t>
            </a:r>
            <a:r>
              <a:rPr lang="en-US" altLang="ja-JP" sz="1200" b="0" i="0" u="none" strike="noStrike" kern="1200" dirty="0" err="1">
                <a:solidFill>
                  <a:schemeClr val="tx1"/>
                </a:solidFill>
                <a:effectLst/>
                <a:latin typeface="+mn-lt"/>
                <a:ea typeface="+mn-ea"/>
                <a:cs typeface="+mn-cs"/>
                <a:hlinkClick r:id="rId8"/>
              </a:rPr>
              <a:t>Saf</a:t>
            </a:r>
            <a:r>
              <a:rPr lang="en-US" altLang="ja-JP" sz="1200" b="0" i="0" u="none" strike="noStrike" kern="1200" dirty="0">
                <a:solidFill>
                  <a:schemeClr val="tx1"/>
                </a:solidFill>
                <a:effectLst/>
                <a:latin typeface="+mn-lt"/>
                <a:ea typeface="+mn-ea"/>
                <a:cs typeface="+mn-cs"/>
                <a:hlinkClick r:id="rId8"/>
              </a:rPr>
              <a:t> Health Care 2008 17: 249-252</a:t>
            </a:r>
            <a:endParaRPr lang="en-US" altLang="ja-JP" sz="1200" b="0" i="0" kern="1200" dirty="0">
              <a:solidFill>
                <a:schemeClr val="tx1"/>
              </a:solidFill>
              <a:effectLst/>
              <a:latin typeface="+mn-lt"/>
              <a:ea typeface="+mn-ea"/>
              <a:cs typeface="+mn-cs"/>
            </a:endParaRPr>
          </a:p>
          <a:p>
            <a:r>
              <a:rPr lang="en-US" altLang="ja-JP" sz="1200" b="0" i="0" u="none" strike="noStrike" kern="1200" dirty="0">
                <a:solidFill>
                  <a:schemeClr val="tx1"/>
                </a:solidFill>
                <a:effectLst/>
                <a:latin typeface="+mn-lt"/>
                <a:ea typeface="+mn-ea"/>
                <a:cs typeface="+mn-cs"/>
                <a:hlinkClick r:id="rId9"/>
              </a:rPr>
              <a:t>"The emotional impact of medical error involvement on physicians: a call for leadership and </a:t>
            </a:r>
            <a:r>
              <a:rPr lang="en-US" altLang="ja-JP" sz="1200" b="0" i="0" u="none" strike="noStrike" kern="1200" dirty="0" err="1">
                <a:solidFill>
                  <a:schemeClr val="tx1"/>
                </a:solidFill>
                <a:effectLst/>
                <a:latin typeface="+mn-lt"/>
                <a:ea typeface="+mn-ea"/>
                <a:cs typeface="+mn-cs"/>
                <a:hlinkClick r:id="rId9"/>
              </a:rPr>
              <a:t>organisational</a:t>
            </a:r>
            <a:r>
              <a:rPr lang="en-US" altLang="ja-JP" sz="1200" b="0" i="0" u="none" strike="noStrike" kern="1200" dirty="0">
                <a:solidFill>
                  <a:schemeClr val="tx1"/>
                </a:solidFill>
                <a:effectLst/>
                <a:latin typeface="+mn-lt"/>
                <a:ea typeface="+mn-ea"/>
                <a:cs typeface="+mn-cs"/>
                <a:hlinkClick r:id="rId9"/>
              </a:rPr>
              <a:t> accountability." Swiss Med Wkly. 2009 Jan 10;139(1-2):9-15.</a:t>
            </a:r>
            <a:endParaRPr lang="en-US" altLang="ja-JP" sz="1200" b="0" i="0" kern="1200" dirty="0">
              <a:solidFill>
                <a:schemeClr val="tx1"/>
              </a:solidFill>
              <a:effectLst/>
              <a:latin typeface="+mn-lt"/>
              <a:ea typeface="+mn-ea"/>
              <a:cs typeface="+mn-cs"/>
            </a:endParaRPr>
          </a:p>
          <a:p>
            <a:r>
              <a:rPr lang="en-US" altLang="ja-JP" sz="1200" b="0" i="0" kern="1200" dirty="0">
                <a:solidFill>
                  <a:schemeClr val="tx1"/>
                </a:solidFill>
                <a:effectLst/>
                <a:latin typeface="+mn-lt"/>
                <a:ea typeface="+mn-ea"/>
                <a:cs typeface="+mn-cs"/>
              </a:rPr>
              <a:t> </a:t>
            </a:r>
          </a:p>
          <a:p>
            <a:r>
              <a:rPr lang="en-US" altLang="ja-JP"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73DA808-5654-43CC-8B8E-879F2DF97956}" type="slidenum">
              <a:rPr lang="en-US" smtClean="0"/>
              <a:t>22</a:t>
            </a:fld>
            <a:endParaRPr lang="en-US"/>
          </a:p>
        </p:txBody>
      </p:sp>
    </p:spTree>
    <p:extLst>
      <p:ext uri="{BB962C8B-B14F-4D97-AF65-F5344CB8AC3E}">
        <p14:creationId xmlns:p14="http://schemas.microsoft.com/office/powerpoint/2010/main" val="117787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something goes wrong anywhere in the hospital – in the operating room, on the ward, or any place where multiple healthcare team members may feel affected – the group peer support members, led by an EAP provider, are available to facilitate a group peer support for the team. However, physicians who participate in group peer support typically assume the role of “team leader,” a role in which they support their colleagues yet refrain from sharing their emotional distress in front of the group. Admitting vulnerability publically is highly challenging and countercultural for physicians; as Robert </a:t>
            </a:r>
            <a:r>
              <a:rPr lang="en-US" dirty="0" err="1"/>
              <a:t>Helmreich</a:t>
            </a:r>
            <a:r>
              <a:rPr lang="en-US" dirty="0"/>
              <a:t> aptly states, our profession “…stresses the need for perfection and a deep perception of personal invulnerability…”6</a:t>
            </a:r>
          </a:p>
          <a:p>
            <a:endParaRPr lang="en-US" dirty="0"/>
          </a:p>
          <a:p>
            <a:r>
              <a:rPr lang="en-US" dirty="0"/>
              <a:t>For these reasons, the CPPS developed a 1:1 peer support outreach program for individual physicians and occasionally nurses. In close collaboration with several talented EAP providers we trained a network of over 60 physicians and nurses as peer supporters. When a clinician’s colleague, the BWH Risk Management team or EAP leaders inform the CPPS director of a stressful event, a representative from the peer support team reaches out directly to the involved clinician. For example, one of the supporters might page the clinician and simply state: “I am calling as a peer supporter. I heard things didn’t go well yesterday, and I’m calling to find out how you are doing. Would it be helpful to talk about your experience?” This helps normalize any emotional distress the physician may be experiencing and also allows the physician to feel supported, talk openly about his or her feelings, and move on to next steps.</a:t>
            </a:r>
          </a:p>
        </p:txBody>
      </p:sp>
      <p:sp>
        <p:nvSpPr>
          <p:cNvPr id="4" name="Slide Number Placeholder 3"/>
          <p:cNvSpPr>
            <a:spLocks noGrp="1"/>
          </p:cNvSpPr>
          <p:nvPr>
            <p:ph type="sldNum" sz="quarter" idx="10"/>
          </p:nvPr>
        </p:nvSpPr>
        <p:spPr/>
        <p:txBody>
          <a:bodyPr/>
          <a:lstStyle/>
          <a:p>
            <a:fld id="{573DA808-5654-43CC-8B8E-879F2DF97956}" type="slidenum">
              <a:rPr lang="en-US" smtClean="0"/>
              <a:t>23</a:t>
            </a:fld>
            <a:endParaRPr lang="en-US"/>
          </a:p>
        </p:txBody>
      </p:sp>
    </p:spTree>
    <p:extLst>
      <p:ext uri="{BB962C8B-B14F-4D97-AF65-F5344CB8AC3E}">
        <p14:creationId xmlns:p14="http://schemas.microsoft.com/office/powerpoint/2010/main" val="4226101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9</a:t>
            </a:fld>
            <a:endParaRPr lang="en-US"/>
          </a:p>
        </p:txBody>
      </p:sp>
    </p:spTree>
    <p:extLst>
      <p:ext uri="{BB962C8B-B14F-4D97-AF65-F5344CB8AC3E}">
        <p14:creationId xmlns:p14="http://schemas.microsoft.com/office/powerpoint/2010/main" val="3477256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日本では、医師の約３－４割が、過去にレベル３ｂを経験（１割弱が、過去１年で経験）</a:t>
            </a:r>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10</a:t>
            </a:fld>
            <a:endParaRPr lang="en-US"/>
          </a:p>
        </p:txBody>
      </p:sp>
    </p:spTree>
    <p:extLst>
      <p:ext uri="{BB962C8B-B14F-4D97-AF65-F5344CB8AC3E}">
        <p14:creationId xmlns:p14="http://schemas.microsoft.com/office/powerpoint/2010/main" val="1625562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a:solidFill>
                  <a:schemeClr val="tx1"/>
                </a:solidFill>
                <a:latin typeface="+mj-ea"/>
                <a:ea typeface="+mn-ea"/>
                <a:cs typeface="+mn-cs"/>
              </a:rPr>
              <a:t>The natural history of recovery for the healthcare provider “second victim” after adverse patient events</a:t>
            </a:r>
          </a:p>
          <a:p>
            <a:pPr lvl="1"/>
            <a:r>
              <a:rPr lang="en-US" altLang="ja-JP" sz="2100" kern="1200" dirty="0">
                <a:solidFill>
                  <a:schemeClr val="tx1"/>
                </a:solidFill>
                <a:latin typeface="+mj-ea"/>
                <a:ea typeface="+mn-ea"/>
                <a:cs typeface="+mn-cs"/>
              </a:rPr>
              <a:t>Scott, et al. </a:t>
            </a:r>
            <a:r>
              <a:rPr lang="en-US" altLang="ja-JP" sz="2100" kern="1200" dirty="0" err="1">
                <a:solidFill>
                  <a:schemeClr val="tx1"/>
                </a:solidFill>
                <a:latin typeface="+mj-ea"/>
                <a:ea typeface="+mn-ea"/>
                <a:cs typeface="+mn-cs"/>
              </a:rPr>
              <a:t>Qual</a:t>
            </a:r>
            <a:r>
              <a:rPr lang="en-US" altLang="ja-JP" sz="2100" kern="1200" dirty="0">
                <a:solidFill>
                  <a:schemeClr val="tx1"/>
                </a:solidFill>
                <a:latin typeface="+mj-ea"/>
                <a:ea typeface="+mn-ea"/>
                <a:cs typeface="+mn-cs"/>
              </a:rPr>
              <a:t> </a:t>
            </a:r>
            <a:r>
              <a:rPr lang="en-US" altLang="ja-JP" sz="2100" kern="1200" dirty="0" err="1">
                <a:solidFill>
                  <a:schemeClr val="tx1"/>
                </a:solidFill>
                <a:latin typeface="+mj-ea"/>
                <a:ea typeface="+mn-ea"/>
                <a:cs typeface="+mn-cs"/>
              </a:rPr>
              <a:t>Saf</a:t>
            </a:r>
            <a:r>
              <a:rPr lang="en-US" altLang="ja-JP" sz="2100" kern="1200" dirty="0">
                <a:solidFill>
                  <a:schemeClr val="tx1"/>
                </a:solidFill>
                <a:latin typeface="+mj-ea"/>
                <a:ea typeface="+mn-ea"/>
                <a:cs typeface="+mn-cs"/>
              </a:rPr>
              <a:t> Health Care 2009; 18:325-330</a:t>
            </a:r>
          </a:p>
          <a:p>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12</a:t>
            </a:fld>
            <a:endParaRPr lang="en-US"/>
          </a:p>
        </p:txBody>
      </p:sp>
    </p:spTree>
    <p:extLst>
      <p:ext uri="{BB962C8B-B14F-4D97-AF65-F5344CB8AC3E}">
        <p14:creationId xmlns:p14="http://schemas.microsoft.com/office/powerpoint/2010/main" val="3554135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Table 4 Most commonly reported physical and psychosocial symptoms</a:t>
            </a:r>
          </a:p>
          <a:p>
            <a:r>
              <a:rPr lang="en-US" altLang="ja-JP" sz="1300" dirty="0"/>
              <a:t>Physical symptoms n (%) Psychosocial symptoms n (%)</a:t>
            </a:r>
          </a:p>
          <a:p>
            <a:r>
              <a:rPr lang="fr-FR" altLang="ja-JP" sz="1300" dirty="0"/>
              <a:t>Extreme fatigue 16 (52) Frustration 24 (77)</a:t>
            </a:r>
          </a:p>
          <a:p>
            <a:r>
              <a:rPr lang="en-US" altLang="ja-JP" sz="1300" dirty="0"/>
              <a:t>Sleep disturbances 14 (45) Decreased job satisfaction 22 (71)</a:t>
            </a:r>
          </a:p>
          <a:p>
            <a:r>
              <a:rPr lang="en-US" altLang="ja-JP" sz="1300" dirty="0"/>
              <a:t>Rapid heart rate 13 (42) Anger 21 (68)</a:t>
            </a:r>
          </a:p>
          <a:p>
            <a:r>
              <a:rPr lang="en-US" altLang="ja-JP" sz="1300" dirty="0"/>
              <a:t>Increased blood pressure 13 (42) Extreme sadness 21 (68)</a:t>
            </a:r>
          </a:p>
          <a:p>
            <a:r>
              <a:rPr lang="en-US" altLang="ja-JP" sz="1300" dirty="0"/>
              <a:t>Muscle tension 12 (39) Difficulty concentrating 20 (65)</a:t>
            </a:r>
          </a:p>
          <a:p>
            <a:r>
              <a:rPr lang="en-US" altLang="ja-JP" sz="1300" dirty="0"/>
              <a:t>Rapid breathing 11 (35) Flashbacks 20 (65)</a:t>
            </a:r>
          </a:p>
          <a:p>
            <a:r>
              <a:rPr lang="en-US" altLang="ja-JP" sz="1300" dirty="0"/>
              <a:t>Loss of confidence 20 (65)</a:t>
            </a:r>
          </a:p>
          <a:p>
            <a:r>
              <a:rPr lang="en-US" altLang="ja-JP" sz="1300" dirty="0"/>
              <a:t>Grief 20 (65)</a:t>
            </a:r>
          </a:p>
          <a:p>
            <a:r>
              <a:rPr lang="en-US" altLang="ja-JP" sz="1300" dirty="0"/>
              <a:t>Remorse 19 (61)</a:t>
            </a:r>
          </a:p>
          <a:p>
            <a:r>
              <a:rPr lang="en-US" altLang="ja-JP" sz="1300" dirty="0"/>
              <a:t>Depression 17 (55)	</a:t>
            </a:r>
          </a:p>
          <a:p>
            <a:r>
              <a:rPr lang="en-US" altLang="ja-JP" sz="1300" dirty="0"/>
              <a:t>Repetitive/intrusive memories 16 (52)</a:t>
            </a:r>
          </a:p>
          <a:p>
            <a:r>
              <a:rPr lang="en-US" altLang="ja-JP" sz="1300" dirty="0"/>
              <a:t>Self-doubt 16 (52)</a:t>
            </a:r>
          </a:p>
          <a:p>
            <a:r>
              <a:rPr lang="en-US" altLang="ja-JP" sz="1300" dirty="0"/>
              <a:t>Return to work anxiety 15 (48)</a:t>
            </a:r>
          </a:p>
          <a:p>
            <a:r>
              <a:rPr lang="en-US" altLang="ja-JP" sz="1300" dirty="0"/>
              <a:t>Second guessing career 12 (39)</a:t>
            </a:r>
          </a:p>
          <a:p>
            <a:r>
              <a:rPr lang="en-US" altLang="ja-JP" sz="1300" dirty="0"/>
              <a:t>Fear of reputation damage 12 (39)</a:t>
            </a:r>
          </a:p>
          <a:p>
            <a:r>
              <a:rPr lang="en-US" altLang="ja-JP" sz="1300" dirty="0"/>
              <a:t>Excessive excitability 11 (35)</a:t>
            </a:r>
          </a:p>
          <a:p>
            <a:r>
              <a:rPr lang="en-US" altLang="ja-JP" sz="1300" dirty="0"/>
              <a:t>Avoidance of patient care area 10 (32)</a:t>
            </a:r>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13</a:t>
            </a:fld>
            <a:endParaRPr lang="en-US"/>
          </a:p>
        </p:txBody>
      </p:sp>
    </p:spTree>
    <p:extLst>
      <p:ext uri="{BB962C8B-B14F-4D97-AF65-F5344CB8AC3E}">
        <p14:creationId xmlns:p14="http://schemas.microsoft.com/office/powerpoint/2010/main" val="1375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14</a:t>
            </a:fld>
            <a:endParaRPr lang="en-US"/>
          </a:p>
        </p:txBody>
      </p:sp>
    </p:spTree>
    <p:extLst>
      <p:ext uri="{BB962C8B-B14F-4D97-AF65-F5344CB8AC3E}">
        <p14:creationId xmlns:p14="http://schemas.microsoft.com/office/powerpoint/2010/main" val="31112061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17</a:t>
            </a:fld>
            <a:endParaRPr lang="en-US"/>
          </a:p>
        </p:txBody>
      </p:sp>
    </p:spTree>
    <p:extLst>
      <p:ext uri="{BB962C8B-B14F-4D97-AF65-F5344CB8AC3E}">
        <p14:creationId xmlns:p14="http://schemas.microsoft.com/office/powerpoint/2010/main" val="808367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Support healing and restore hope</a:t>
            </a:r>
            <a:r>
              <a:rPr kumimoji="1" lang="ja-JP" altLang="en-US" baseline="0" dirty="0"/>
              <a:t> </a:t>
            </a:r>
            <a:r>
              <a:rPr kumimoji="1" lang="en-US" altLang="ja-JP" baseline="0" dirty="0"/>
              <a:t>to all affected by adverse medical events</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573DA808-5654-43CC-8B8E-879F2DF97956}" type="slidenum">
              <a:rPr lang="en-US" smtClean="0"/>
              <a:t>20</a:t>
            </a:fld>
            <a:endParaRPr lang="en-US"/>
          </a:p>
        </p:txBody>
      </p:sp>
    </p:spTree>
    <p:extLst>
      <p:ext uri="{BB962C8B-B14F-4D97-AF65-F5344CB8AC3E}">
        <p14:creationId xmlns:p14="http://schemas.microsoft.com/office/powerpoint/2010/main" val="3315972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3DA808-5654-43CC-8B8E-879F2DF97956}" type="slidenum">
              <a:rPr lang="en-US" smtClean="0"/>
              <a:t>21</a:t>
            </a:fld>
            <a:endParaRPr lang="en-US"/>
          </a:p>
        </p:txBody>
      </p:sp>
    </p:spTree>
    <p:extLst>
      <p:ext uri="{BB962C8B-B14F-4D97-AF65-F5344CB8AC3E}">
        <p14:creationId xmlns:p14="http://schemas.microsoft.com/office/powerpoint/2010/main" val="3789616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3" name="正方形/長方形 22"/>
          <p:cNvSpPr/>
          <p:nvPr/>
        </p:nvSpPr>
        <p:spPr>
          <a:xfrm flipV="1">
            <a:off x="5410184" y="3810004"/>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正方形/長方形 23"/>
          <p:cNvSpPr/>
          <p:nvPr/>
        </p:nvSpPr>
        <p:spPr>
          <a:xfrm flipV="1">
            <a:off x="5410202"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正方形/長方形 24"/>
          <p:cNvSpPr/>
          <p:nvPr/>
        </p:nvSpPr>
        <p:spPr>
          <a:xfrm flipV="1">
            <a:off x="541020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正方形/長方形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正方形/長方形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角丸四角形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角丸四角形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正方形/長方形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2" y="3675531"/>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正方形/長方形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正方形/長方形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457200" y="2401891"/>
            <a:ext cx="8458200" cy="1470025"/>
          </a:xfrm>
        </p:spPr>
        <p:txBody>
          <a:bodyPr anchor="b"/>
          <a:lstStyle>
            <a:lvl1pPr>
              <a:defRPr sz="4400">
                <a:solidFill>
                  <a:schemeClr val="bg1"/>
                </a:solidFill>
              </a:defRPr>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a:xfrm>
            <a:off x="6705600" y="4206240"/>
            <a:ext cx="960120" cy="457200"/>
          </a:xfrm>
        </p:spPr>
        <p:txBody>
          <a:bodyPr/>
          <a:lstStyle/>
          <a:p>
            <a:fld id="{F8D9870E-B5D3-471F-A5FF-B59019D211CD}" type="datetimeFigureOut">
              <a:rPr kumimoji="1" lang="ja-JP" altLang="en-US" smtClean="0"/>
              <a:pPr/>
              <a:t>2024/8/26</a:t>
            </a:fld>
            <a:endParaRPr kumimoji="1" lang="ja-JP" altLang="en-US"/>
          </a:p>
        </p:txBody>
      </p:sp>
      <p:sp>
        <p:nvSpPr>
          <p:cNvPr id="17" name="フッター プレースホルダー 16"/>
          <p:cNvSpPr>
            <a:spLocks noGrp="1"/>
          </p:cNvSpPr>
          <p:nvPr>
            <p:ph type="ftr" sz="quarter" idx="11"/>
          </p:nvPr>
        </p:nvSpPr>
        <p:spPr>
          <a:xfrm>
            <a:off x="5410200" y="4205288"/>
            <a:ext cx="1295400" cy="457200"/>
          </a:xfrm>
        </p:spPr>
        <p:txBody>
          <a:bodyPr/>
          <a:lstStyle/>
          <a:p>
            <a:endParaRPr kumimoji="1" lang="ja-JP" altLang="en-US"/>
          </a:p>
        </p:txBody>
      </p:sp>
      <p:sp>
        <p:nvSpPr>
          <p:cNvPr id="29" name="スライド番号プレースホルダー 28"/>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1143000"/>
            <a:ext cx="1905000" cy="5486400"/>
          </a:xfr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143000"/>
            <a:ext cx="6248400" cy="5486400"/>
          </a:xfr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idx="1"/>
          </p:nvPr>
        </p:nvSpPr>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a:t>マスター タイトルの書式設定</a:t>
            </a:r>
            <a:endParaRPr kumimoji="0" lang="en-US"/>
          </a:p>
        </p:txBody>
      </p:sp>
      <p:sp>
        <p:nvSpPr>
          <p:cNvPr id="3" name="コンテンツ プレースホルダー 2"/>
          <p:cNvSpPr>
            <a:spLocks noGrp="1"/>
          </p:cNvSpPr>
          <p:nvPr>
            <p:ph sz="half" idx="1"/>
          </p:nvPr>
        </p:nvSpPr>
        <p:spPr>
          <a:xfrm>
            <a:off x="457200" y="2249428"/>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コンテンツ プレースホルダー 3"/>
          <p:cNvSpPr>
            <a:spLocks noGrp="1"/>
          </p:cNvSpPr>
          <p:nvPr>
            <p:ph sz="half" idx="2"/>
          </p:nvPr>
        </p:nvSpPr>
        <p:spPr>
          <a:xfrm>
            <a:off x="4648200" y="2249428"/>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1143000"/>
            <a:ext cx="8382000" cy="1069848"/>
          </a:xfrm>
        </p:spPr>
        <p:txBody>
          <a:bodyPr anchor="ctr"/>
          <a:lstStyle>
            <a:lvl1pPr>
              <a:defRPr sz="4000" b="0" i="0" cap="none"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4" name="テキスト プレースホルダー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a:t>マスター テキストの書式設定</a:t>
            </a:r>
          </a:p>
        </p:txBody>
      </p:sp>
      <p:sp>
        <p:nvSpPr>
          <p:cNvPr id="5" name="コンテンツ プレースホルダー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6" name="コンテンツ プレースホルダー 5"/>
          <p:cNvSpPr>
            <a:spLocks noGrp="1"/>
          </p:cNvSpPr>
          <p:nvPr>
            <p:ph sz="quarter" idx="4"/>
          </p:nvPr>
        </p:nvSpPr>
        <p:spPr>
          <a:xfrm>
            <a:off x="4718306"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6" name="日付プレースホルダー 25"/>
          <p:cNvSpPr>
            <a:spLocks noGrp="1"/>
          </p:cNvSpPr>
          <p:nvPr>
            <p:ph type="dt" sz="half" idx="10"/>
          </p:nvPr>
        </p:nvSpPr>
        <p:spPr/>
        <p:txBody>
          <a:bodyPr rtlCol="0"/>
          <a:lstStyle/>
          <a:p>
            <a:fld id="{F8D9870E-B5D3-471F-A5FF-B59019D211CD}" type="datetimeFigureOut">
              <a:rPr kumimoji="1" lang="ja-JP" altLang="en-US" smtClean="0"/>
              <a:pPr/>
              <a:t>2024/8/26</a:t>
            </a:fld>
            <a:endParaRPr kumimoji="1" lang="ja-JP" altLang="en-US"/>
          </a:p>
        </p:txBody>
      </p:sp>
      <p:sp>
        <p:nvSpPr>
          <p:cNvPr id="27" name="スライド番号プレースホルダー 26"/>
          <p:cNvSpPr>
            <a:spLocks noGrp="1"/>
          </p:cNvSpPr>
          <p:nvPr>
            <p:ph type="sldNum" sz="quarter" idx="11"/>
          </p:nvPr>
        </p:nvSpPr>
        <p:spPr/>
        <p:txBody>
          <a:bodyPr rtlCol="0"/>
          <a:lstStyle/>
          <a:p>
            <a:fld id="{2B357BAA-727D-48FA-A746-38D4D6DF0990}" type="slidenum">
              <a:rPr kumimoji="1" lang="ja-JP" altLang="en-US" smtClean="0"/>
              <a:pPr/>
              <a:t>‹#›</a:t>
            </a:fld>
            <a:endParaRPr kumimoji="1" lang="ja-JP" altLang="en-US"/>
          </a:p>
        </p:txBody>
      </p:sp>
      <p:sp>
        <p:nvSpPr>
          <p:cNvPr id="28" name="フッター プレースホルダー 27"/>
          <p:cNvSpPr>
            <a:spLocks noGrp="1"/>
          </p:cNvSpPr>
          <p:nvPr>
            <p:ph type="ftr" sz="quarter" idx="12"/>
          </p:nvPr>
        </p:nvSpPr>
        <p:spPr/>
        <p:txBody>
          <a:bodyPr rtlCol="0"/>
          <a:lstStyle/>
          <a:p>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ja-JP" altLang="en-US"/>
              <a:t>マスター タイトルの書式設定</a:t>
            </a:r>
            <a:endParaRPr kumimoji="0" lang="en-US"/>
          </a:p>
        </p:txBody>
      </p:sp>
      <p:sp>
        <p:nvSpPr>
          <p:cNvPr id="3" name="日付プレースホルダー 2"/>
          <p:cNvSpPr>
            <a:spLocks noGrp="1"/>
          </p:cNvSpPr>
          <p:nvPr>
            <p:ph type="dt" sz="half" idx="10"/>
          </p:nvPr>
        </p:nvSpPr>
        <p:spPr>
          <a:xfrm>
            <a:off x="6583680" y="612648"/>
            <a:ext cx="957264" cy="457200"/>
          </a:xfrm>
        </p:spPr>
        <p:txBody>
          <a:bodyPr/>
          <a:lstStyle/>
          <a:p>
            <a:fld id="{F8D9870E-B5D3-471F-A5FF-B59019D211CD}" type="datetimeFigureOut">
              <a:rPr kumimoji="1" lang="ja-JP" altLang="en-US" smtClean="0"/>
              <a:pPr/>
              <a:t>2024/8/26</a:t>
            </a:fld>
            <a:endParaRPr kumimoji="1" lang="ja-JP" altLang="en-US"/>
          </a:p>
        </p:txBody>
      </p:sp>
      <p:sp>
        <p:nvSpPr>
          <p:cNvPr id="4" name="フッター プレースホルダー 3"/>
          <p:cNvSpPr>
            <a:spLocks noGrp="1"/>
          </p:cNvSpPr>
          <p:nvPr>
            <p:ph type="ftr" sz="quarter" idx="11"/>
          </p:nvPr>
        </p:nvSpPr>
        <p:spPr>
          <a:xfrm>
            <a:off x="5257800" y="612648"/>
            <a:ext cx="1325880" cy="457200"/>
          </a:xfrm>
        </p:spPr>
        <p:txBody>
          <a:bodyPr/>
          <a:lstStyle/>
          <a:p>
            <a:endParaRPr kumimoji="1" lang="ja-JP" altLang="en-US"/>
          </a:p>
        </p:txBody>
      </p:sp>
      <p:sp>
        <p:nvSpPr>
          <p:cNvPr id="5" name="スライド番号プレースホルダー 4"/>
          <p:cNvSpPr>
            <a:spLocks noGrp="1"/>
          </p:cNvSpPr>
          <p:nvPr>
            <p:ph type="sldNum" sz="quarter" idx="12"/>
          </p:nvPr>
        </p:nvSpPr>
        <p:spPr>
          <a:xfrm>
            <a:off x="8174736" y="2272"/>
            <a:ext cx="762000" cy="365760"/>
          </a:xfrm>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53496" y="1101970"/>
            <a:ext cx="3383280" cy="877824"/>
          </a:xfrm>
        </p:spPr>
        <p:txBody>
          <a:bodyPr anchor="b"/>
          <a:lstStyle>
            <a:lvl1pPr algn="l">
              <a:buNone/>
              <a:defRPr sz="1800" b="1"/>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4" name="コンテンツ プレースホルダー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5" name="日付プレースホルダー 4"/>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5440436" y="1109161"/>
            <a:ext cx="586803" cy="4681637"/>
          </a:xfrm>
        </p:spPr>
        <p:txBody>
          <a:bodyPr vert="vert270" lIns="45720" tIns="0" rIns="45720" anchor="t"/>
          <a:lstStyle>
            <a:lvl1pPr algn="ctr">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088443" y="3274309"/>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ja-JP" altLang="en-US"/>
              <a:t>マスター テキストの書式設定</a:t>
            </a:r>
          </a:p>
        </p:txBody>
      </p:sp>
      <p:sp>
        <p:nvSpPr>
          <p:cNvPr id="5" name="日付プレースホルダー 4"/>
          <p:cNvSpPr>
            <a:spLocks noGrp="1"/>
          </p:cNvSpPr>
          <p:nvPr>
            <p:ph type="dt" sz="half" idx="10"/>
          </p:nvPr>
        </p:nvSpPr>
        <p:spPr/>
        <p:txBody>
          <a:bodyPr/>
          <a:lstStyle/>
          <a:p>
            <a:fld id="{F8D9870E-B5D3-471F-A5FF-B59019D211CD}" type="datetimeFigureOut">
              <a:rPr kumimoji="1" lang="ja-JP" altLang="en-US" smtClean="0"/>
              <a:pPr/>
              <a:t>2024/8/26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B357BAA-727D-48FA-A746-38D4D6DF099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正方形/長方形 27"/>
          <p:cNvSpPr/>
          <p:nvPr/>
        </p:nvSpPr>
        <p:spPr>
          <a:xfrm>
            <a:off x="1" y="366822"/>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正方形/長方形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正方形/長方形 29"/>
          <p:cNvSpPr/>
          <p:nvPr/>
        </p:nvSpPr>
        <p:spPr>
          <a:xfrm>
            <a:off x="2" y="308280"/>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正方形/長方形 30"/>
          <p:cNvSpPr/>
          <p:nvPr/>
        </p:nvSpPr>
        <p:spPr>
          <a:xfrm flipV="1">
            <a:off x="5410184" y="36025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flipV="1">
            <a:off x="5410202" y="440116"/>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角丸四角形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角丸四角形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正方形/長方形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正方形/長方形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正方形/長方形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正方形/長方形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正方形/長方形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正方形/長方形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タイトル プレースホルダー 21"/>
          <p:cNvSpPr>
            <a:spLocks noGrp="1"/>
          </p:cNvSpPr>
          <p:nvPr>
            <p:ph type="title"/>
          </p:nvPr>
        </p:nvSpPr>
        <p:spPr>
          <a:xfrm>
            <a:off x="457200" y="1143000"/>
            <a:ext cx="8229600" cy="1066800"/>
          </a:xfrm>
          <a:prstGeom prst="rect">
            <a:avLst/>
          </a:prstGeom>
        </p:spPr>
        <p:txBody>
          <a:bodyPr vert="horz" anchor="ctr">
            <a:normAutofit/>
          </a:bodyPr>
          <a:lstStyle/>
          <a:p>
            <a:r>
              <a:rPr kumimoji="0" lang="ja-JP" altLang="en-US"/>
              <a:t>マスター タイトルの書式設定</a:t>
            </a:r>
            <a:endParaRPr kumimoji="0" lang="en-US"/>
          </a:p>
        </p:txBody>
      </p:sp>
      <p:sp>
        <p:nvSpPr>
          <p:cNvPr id="13" name="テキスト プレースホルダー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ja-JP" altLang="en-US"/>
              <a:t>マスター テキストの書式設定</a:t>
            </a:r>
          </a:p>
          <a:p>
            <a:pPr lvl="1" eaLnBrk="1" latinLnBrk="0" hangingPunct="1"/>
            <a:r>
              <a:rPr kumimoji="0" lang="ja-JP" altLang="en-US"/>
              <a:t>第 </a:t>
            </a:r>
            <a:r>
              <a:rPr kumimoji="0" lang="en-US" altLang="ja-JP"/>
              <a:t>2 </a:t>
            </a:r>
            <a:r>
              <a:rPr kumimoji="0" lang="ja-JP" altLang="en-US"/>
              <a:t>レベル</a:t>
            </a:r>
          </a:p>
          <a:p>
            <a:pPr lvl="2" eaLnBrk="1" latinLnBrk="0" hangingPunct="1"/>
            <a:r>
              <a:rPr kumimoji="0" lang="ja-JP" altLang="en-US"/>
              <a:t>第 </a:t>
            </a:r>
            <a:r>
              <a:rPr kumimoji="0" lang="en-US" altLang="ja-JP"/>
              <a:t>3 </a:t>
            </a:r>
            <a:r>
              <a:rPr kumimoji="0" lang="ja-JP" altLang="en-US"/>
              <a:t>レベル</a:t>
            </a:r>
          </a:p>
          <a:p>
            <a:pPr lvl="3" eaLnBrk="1" latinLnBrk="0" hangingPunct="1"/>
            <a:r>
              <a:rPr kumimoji="0" lang="ja-JP" altLang="en-US"/>
              <a:t>第 </a:t>
            </a:r>
            <a:r>
              <a:rPr kumimoji="0" lang="en-US" altLang="ja-JP"/>
              <a:t>4 </a:t>
            </a:r>
            <a:r>
              <a:rPr kumimoji="0" lang="ja-JP" altLang="en-US"/>
              <a:t>レベル</a:t>
            </a:r>
          </a:p>
          <a:p>
            <a:pPr lvl="4" eaLnBrk="1" latinLnBrk="0" hangingPunct="1"/>
            <a:r>
              <a:rPr kumimoji="0" lang="ja-JP" altLang="en-US"/>
              <a:t>第 </a:t>
            </a:r>
            <a:r>
              <a:rPr kumimoji="0" lang="en-US" altLang="ja-JP"/>
              <a:t>5 </a:t>
            </a:r>
            <a:r>
              <a:rPr kumimoji="0" lang="ja-JP" altLang="en-US"/>
              <a:t>レベル</a:t>
            </a:r>
            <a:endParaRPr kumimoji="0" lang="en-US"/>
          </a:p>
        </p:txBody>
      </p:sp>
      <p:sp>
        <p:nvSpPr>
          <p:cNvPr id="14" name="日付プレースホルダー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8D9870E-B5D3-471F-A5FF-B59019D211CD}" type="datetimeFigureOut">
              <a:rPr kumimoji="1" lang="ja-JP" altLang="en-US" smtClean="0"/>
              <a:pPr/>
              <a:t>2024/8/26</a:t>
            </a:fld>
            <a:endParaRPr kumimoji="1" lang="ja-JP" altLang="en-US"/>
          </a:p>
        </p:txBody>
      </p:sp>
      <p:sp>
        <p:nvSpPr>
          <p:cNvPr id="3" name="フッター プレースホルダー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kumimoji="1" lang="ja-JP" altLang="en-US"/>
          </a:p>
        </p:txBody>
      </p:sp>
      <p:sp>
        <p:nvSpPr>
          <p:cNvPr id="23" name="スライド番号プレースホルダー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2B357BAA-727D-48FA-A746-38D4D6DF099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1"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1"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1"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1"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1"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1"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1"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1"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1"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1" sz="1400" kern="1200" baseline="0">
          <a:solidFill>
            <a:schemeClr val="accent3"/>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gif"/></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ACD53A-1A87-4E1A-A3F0-EF518471B858}"/>
              </a:ext>
            </a:extLst>
          </p:cNvPr>
          <p:cNvSpPr>
            <a:spLocks noGrp="1"/>
          </p:cNvSpPr>
          <p:nvPr>
            <p:ph type="ctrTitle"/>
          </p:nvPr>
        </p:nvSpPr>
        <p:spPr>
          <a:xfrm>
            <a:off x="971600" y="2420888"/>
            <a:ext cx="7200800" cy="1234727"/>
          </a:xfrm>
        </p:spPr>
        <p:txBody>
          <a:bodyPr>
            <a:noAutofit/>
          </a:bodyPr>
          <a:lstStyle/>
          <a:p>
            <a:pPr algn="ctr"/>
            <a:r>
              <a:rPr lang="ja-JP" altLang="en-US" sz="3600" dirty="0"/>
              <a:t>ミニレクチャー</a:t>
            </a:r>
            <a:br>
              <a:rPr lang="en-US" altLang="ja-JP" sz="3600" dirty="0"/>
            </a:br>
            <a:r>
              <a:rPr lang="ja-JP" altLang="en-US" sz="3600" dirty="0"/>
              <a:t>医療事故当時者に対するメンタルケア・ピアサポート</a:t>
            </a:r>
            <a:endParaRPr kumimoji="1" lang="ja-JP" altLang="en-US" sz="3600" dirty="0"/>
          </a:p>
        </p:txBody>
      </p:sp>
      <p:sp>
        <p:nvSpPr>
          <p:cNvPr id="3" name="字幕 2">
            <a:extLst>
              <a:ext uri="{FF2B5EF4-FFF2-40B4-BE49-F238E27FC236}">
                <a16:creationId xmlns:a16="http://schemas.microsoft.com/office/drawing/2014/main" id="{687308D3-C85B-406D-A1B5-E27C20FAE71C}"/>
              </a:ext>
            </a:extLst>
          </p:cNvPr>
          <p:cNvSpPr>
            <a:spLocks noGrp="1"/>
          </p:cNvSpPr>
          <p:nvPr>
            <p:ph type="subTitle" idx="1"/>
          </p:nvPr>
        </p:nvSpPr>
        <p:spPr>
          <a:xfrm>
            <a:off x="1259632" y="4437112"/>
            <a:ext cx="7611891" cy="2105375"/>
          </a:xfrm>
        </p:spPr>
        <p:txBody>
          <a:bodyPr>
            <a:normAutofit/>
          </a:bodyPr>
          <a:lstStyle/>
          <a:p>
            <a:pPr algn="r"/>
            <a:r>
              <a:rPr lang="ja-JP" altLang="en-US" dirty="0">
                <a:solidFill>
                  <a:schemeClr val="tx1"/>
                </a:solidFill>
              </a:rPr>
              <a:t>浜松医科大学医学部法学教授</a:t>
            </a:r>
          </a:p>
          <a:p>
            <a:pPr algn="r"/>
            <a:r>
              <a:rPr lang="ja-JP" altLang="en-US" dirty="0">
                <a:solidFill>
                  <a:schemeClr val="tx1"/>
                </a:solidFill>
              </a:rPr>
              <a:t>日本医科大学医療管理学客員教授</a:t>
            </a:r>
          </a:p>
          <a:p>
            <a:pPr algn="r"/>
            <a:r>
              <a:rPr lang="ja-JP" altLang="en-US" dirty="0">
                <a:solidFill>
                  <a:schemeClr val="tx1"/>
                </a:solidFill>
              </a:rPr>
              <a:t>帝京大学医療情報システム研究センター客員教授</a:t>
            </a:r>
            <a:endParaRPr lang="en-US" altLang="ja-JP" dirty="0">
              <a:solidFill>
                <a:schemeClr val="tx1"/>
              </a:solidFill>
            </a:endParaRPr>
          </a:p>
          <a:p>
            <a:pPr algn="r"/>
            <a:r>
              <a:rPr lang="ja-JP" altLang="en-US" dirty="0">
                <a:solidFill>
                  <a:schemeClr val="tx1"/>
                </a:solidFill>
              </a:rPr>
              <a:t>独協医科大学医学部客員教授</a:t>
            </a:r>
          </a:p>
          <a:p>
            <a:pPr algn="r"/>
            <a:r>
              <a:rPr lang="ja-JP" altLang="en-US" dirty="0">
                <a:solidFill>
                  <a:schemeClr val="tx1"/>
                </a:solidFill>
              </a:rPr>
              <a:t>　大磯　義一郎</a:t>
            </a:r>
          </a:p>
        </p:txBody>
      </p:sp>
    </p:spTree>
    <p:extLst>
      <p:ext uri="{BB962C8B-B14F-4D97-AF65-F5344CB8AC3E}">
        <p14:creationId xmlns:p14="http://schemas.microsoft.com/office/powerpoint/2010/main" val="852577651"/>
      </p:ext>
    </p:extLst>
  </p:cSld>
  <p:clrMapOvr>
    <a:masterClrMapping/>
  </p:clrMapOvr>
  <mc:AlternateContent xmlns:mc="http://schemas.openxmlformats.org/markup-compatibility/2006" xmlns:p14="http://schemas.microsoft.com/office/powerpoint/2010/main">
    <mc:Choice Requires="p14">
      <p:transition spd="slow" p14:dur="2000" advTm="14787"/>
    </mc:Choice>
    <mc:Fallback xmlns="">
      <p:transition spd="slow" advTm="14787"/>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369770" y="3622253"/>
            <a:ext cx="2971800" cy="914400"/>
          </a:xfrm>
          <a:prstGeom prst="roundRect">
            <a:avLst/>
          </a:prstGeom>
          <a:ln w="28575"/>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 11"/>
          <p:cNvSpPr/>
          <p:nvPr/>
        </p:nvSpPr>
        <p:spPr>
          <a:xfrm>
            <a:off x="1268731" y="3528742"/>
            <a:ext cx="3205337" cy="1295400"/>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467544" y="516774"/>
            <a:ext cx="8422897" cy="823690"/>
          </a:xfrm>
        </p:spPr>
        <p:txBody>
          <a:bodyPr>
            <a:noAutofit/>
          </a:bodyPr>
          <a:lstStyle/>
          <a:p>
            <a:r>
              <a:rPr kumimoji="1" lang="ja-JP" altLang="en-US" sz="4000" b="1" dirty="0"/>
              <a:t>ブリガム＆ウィメンズ病院での調査</a:t>
            </a:r>
          </a:p>
        </p:txBody>
      </p:sp>
      <p:sp>
        <p:nvSpPr>
          <p:cNvPr id="3" name="コンテンツ プレースホルダー 2"/>
          <p:cNvSpPr>
            <a:spLocks noGrp="1"/>
          </p:cNvSpPr>
          <p:nvPr>
            <p:ph idx="1"/>
          </p:nvPr>
        </p:nvSpPr>
        <p:spPr>
          <a:xfrm>
            <a:off x="914400" y="2625804"/>
            <a:ext cx="7810500" cy="766046"/>
          </a:xfrm>
          <a:noFill/>
          <a:ln>
            <a:noFill/>
          </a:ln>
        </p:spPr>
        <p:style>
          <a:lnRef idx="2">
            <a:schemeClr val="accent1"/>
          </a:lnRef>
          <a:fillRef idx="1">
            <a:schemeClr val="lt1"/>
          </a:fillRef>
          <a:effectRef idx="0">
            <a:schemeClr val="accent1"/>
          </a:effectRef>
          <a:fontRef idx="minor">
            <a:schemeClr val="dk1"/>
          </a:fontRef>
        </p:style>
        <p:txBody>
          <a:bodyPr>
            <a:normAutofit/>
          </a:bodyPr>
          <a:lstStyle/>
          <a:p>
            <a:r>
              <a:rPr kumimoji="1" lang="ja-JP" altLang="en-US" sz="2400" b="1" dirty="0"/>
              <a:t>半数以上が過去</a:t>
            </a:r>
            <a:r>
              <a:rPr kumimoji="1" lang="en-US" altLang="ja-JP" sz="2400" b="1" dirty="0"/>
              <a:t>1</a:t>
            </a:r>
            <a:r>
              <a:rPr kumimoji="1" lang="ja-JP" altLang="en-US" sz="2400" b="1" dirty="0"/>
              <a:t>年に患者の重篤な有害事象を経験</a:t>
            </a:r>
            <a:endParaRPr kumimoji="1" lang="en-US" altLang="ja-JP" sz="2400" b="1" dirty="0"/>
          </a:p>
          <a:p>
            <a:endParaRPr lang="en-US" altLang="ja-JP" sz="2400" dirty="0"/>
          </a:p>
          <a:p>
            <a:endParaRPr kumimoji="1" lang="ja-JP" altLang="en-US" dirty="0"/>
          </a:p>
        </p:txBody>
      </p:sp>
      <p:sp>
        <p:nvSpPr>
          <p:cNvPr id="4" name="スライド番号プレースホルダー 3"/>
          <p:cNvSpPr>
            <a:spLocks noGrp="1"/>
          </p:cNvSpPr>
          <p:nvPr>
            <p:ph type="sldNum" sz="quarter" idx="12"/>
          </p:nvPr>
        </p:nvSpPr>
        <p:spPr/>
        <p:txBody>
          <a:bodyPr/>
          <a:lstStyle/>
          <a:p>
            <a:fld id="{D35E9E20-9F04-456D-9E7B-E79F7B8D4521}" type="slidenum">
              <a:rPr lang="en-US" smtClean="0"/>
              <a:t>10</a:t>
            </a:fld>
            <a:endParaRPr lang="en-US" dirty="0"/>
          </a:p>
        </p:txBody>
      </p:sp>
      <p:sp>
        <p:nvSpPr>
          <p:cNvPr id="5" name="テキスト ボックス 4"/>
          <p:cNvSpPr txBox="1"/>
          <p:nvPr/>
        </p:nvSpPr>
        <p:spPr>
          <a:xfrm>
            <a:off x="7315200" y="6248400"/>
            <a:ext cx="1219201" cy="369332"/>
          </a:xfrm>
          <a:prstGeom prst="rect">
            <a:avLst/>
          </a:prstGeom>
          <a:noFill/>
        </p:spPr>
        <p:txBody>
          <a:bodyPr wrap="square" rtlCol="0">
            <a:spAutoFit/>
          </a:bodyPr>
          <a:lstStyle/>
          <a:p>
            <a:r>
              <a:rPr kumimoji="1" lang="en-US" altLang="ja-JP" dirty="0"/>
              <a:t>Hu, 2012</a:t>
            </a:r>
            <a:endParaRPr kumimoji="1" lang="ja-JP" altLang="en-US" dirty="0"/>
          </a:p>
        </p:txBody>
      </p:sp>
      <p:sp>
        <p:nvSpPr>
          <p:cNvPr id="6" name="正方形/長方形 5"/>
          <p:cNvSpPr/>
          <p:nvPr/>
        </p:nvSpPr>
        <p:spPr>
          <a:xfrm>
            <a:off x="1546965" y="2016025"/>
            <a:ext cx="6324600" cy="472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レジデント・指導医（救急・麻酔・外科）</a:t>
            </a:r>
            <a:r>
              <a:rPr kumimoji="1" lang="en-US" altLang="ja-JP" sz="2000" b="1" dirty="0"/>
              <a:t>108</a:t>
            </a:r>
            <a:r>
              <a:rPr kumimoji="1" lang="ja-JP" altLang="en-US" sz="2000" b="1" dirty="0"/>
              <a:t>名</a:t>
            </a:r>
          </a:p>
        </p:txBody>
      </p:sp>
      <p:sp>
        <p:nvSpPr>
          <p:cNvPr id="7" name="角丸四角形 6"/>
          <p:cNvSpPr/>
          <p:nvPr/>
        </p:nvSpPr>
        <p:spPr>
          <a:xfrm>
            <a:off x="1546965" y="3284317"/>
            <a:ext cx="2581735" cy="457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サポートを受ける障壁</a:t>
            </a:r>
          </a:p>
        </p:txBody>
      </p:sp>
      <p:sp>
        <p:nvSpPr>
          <p:cNvPr id="8" name="テキスト ボックス 7"/>
          <p:cNvSpPr txBox="1"/>
          <p:nvPr/>
        </p:nvSpPr>
        <p:spPr>
          <a:xfrm>
            <a:off x="1640995" y="3797974"/>
            <a:ext cx="2859742" cy="923330"/>
          </a:xfrm>
          <a:prstGeom prst="rect">
            <a:avLst/>
          </a:prstGeom>
          <a:noFill/>
        </p:spPr>
        <p:txBody>
          <a:bodyPr wrap="square" rtlCol="0">
            <a:spAutoFit/>
          </a:bodyPr>
          <a:lstStyle/>
          <a:p>
            <a:r>
              <a:rPr kumimoji="1" lang="ja-JP" altLang="en-US" b="1" dirty="0"/>
              <a:t>秘密の保持</a:t>
            </a:r>
            <a:endParaRPr kumimoji="1" lang="en-US" altLang="ja-JP" b="1" dirty="0"/>
          </a:p>
          <a:p>
            <a:r>
              <a:rPr kumimoji="1" lang="ja-JP" altLang="en-US" b="1" dirty="0"/>
              <a:t>キャリアへの影響が心配</a:t>
            </a:r>
            <a:endParaRPr kumimoji="1" lang="en-US" altLang="ja-JP" b="1" dirty="0"/>
          </a:p>
          <a:p>
            <a:r>
              <a:rPr kumimoji="1" lang="ja-JP" altLang="en-US" b="1" dirty="0"/>
              <a:t>アクセス困難</a:t>
            </a:r>
            <a:endParaRPr kumimoji="1" lang="en-US" altLang="ja-JP" b="1" dirty="0"/>
          </a:p>
        </p:txBody>
      </p:sp>
      <p:sp>
        <p:nvSpPr>
          <p:cNvPr id="9" name="角丸四角形 8"/>
          <p:cNvSpPr/>
          <p:nvPr/>
        </p:nvSpPr>
        <p:spPr>
          <a:xfrm>
            <a:off x="5486402" y="3304216"/>
            <a:ext cx="2514599" cy="4572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b="1" dirty="0"/>
              <a:t>サポートを求める先</a:t>
            </a:r>
          </a:p>
        </p:txBody>
      </p:sp>
      <p:sp>
        <p:nvSpPr>
          <p:cNvPr id="10" name="テキスト ボックス 9"/>
          <p:cNvSpPr txBox="1"/>
          <p:nvPr/>
        </p:nvSpPr>
        <p:spPr>
          <a:xfrm>
            <a:off x="5638801" y="3830147"/>
            <a:ext cx="2895600" cy="646331"/>
          </a:xfrm>
          <a:prstGeom prst="rect">
            <a:avLst/>
          </a:prstGeom>
          <a:noFill/>
        </p:spPr>
        <p:txBody>
          <a:bodyPr wrap="square" rtlCol="0">
            <a:spAutoFit/>
          </a:bodyPr>
          <a:lstStyle/>
          <a:p>
            <a:r>
              <a:rPr kumimoji="1" lang="ja-JP" altLang="en-US" b="1" dirty="0"/>
              <a:t>同僚・指導医など医師に相談する人が大半</a:t>
            </a:r>
          </a:p>
        </p:txBody>
      </p:sp>
      <p:sp>
        <p:nvSpPr>
          <p:cNvPr id="11" name="円/楕円 10"/>
          <p:cNvSpPr/>
          <p:nvPr/>
        </p:nvSpPr>
        <p:spPr>
          <a:xfrm>
            <a:off x="2255467" y="5170794"/>
            <a:ext cx="5128365" cy="114300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dirty="0"/>
              <a:t>産業保健や</a:t>
            </a:r>
            <a:r>
              <a:rPr kumimoji="1" lang="en-US" altLang="ja-JP" sz="2400" b="1" dirty="0"/>
              <a:t>EAP</a:t>
            </a:r>
            <a:r>
              <a:rPr kumimoji="1" lang="ja-JP" altLang="en-US" sz="2400" b="1" dirty="0" err="1"/>
              <a:t>の利</a:t>
            </a:r>
            <a:r>
              <a:rPr kumimoji="1" lang="ja-JP" altLang="en-US" sz="2400" b="1" dirty="0"/>
              <a:t>用法を知らない人が</a:t>
            </a:r>
            <a:r>
              <a:rPr kumimoji="1" lang="en-US" altLang="ja-JP" sz="2400" b="1" dirty="0"/>
              <a:t>3</a:t>
            </a:r>
            <a:r>
              <a:rPr kumimoji="1" lang="ja-JP" altLang="en-US" sz="2400" b="1" dirty="0"/>
              <a:t>割</a:t>
            </a:r>
          </a:p>
        </p:txBody>
      </p:sp>
    </p:spTree>
    <p:extLst>
      <p:ext uri="{BB962C8B-B14F-4D97-AF65-F5344CB8AC3E}">
        <p14:creationId xmlns:p14="http://schemas.microsoft.com/office/powerpoint/2010/main" val="4083313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6011" y="609600"/>
            <a:ext cx="8229600" cy="1066800"/>
          </a:xfrm>
        </p:spPr>
        <p:txBody>
          <a:bodyPr>
            <a:normAutofit/>
          </a:bodyPr>
          <a:lstStyle/>
          <a:p>
            <a:r>
              <a:rPr kumimoji="1" lang="ja-JP" altLang="en-US" sz="4000" b="1" dirty="0"/>
              <a:t>日本での調査</a:t>
            </a:r>
          </a:p>
        </p:txBody>
      </p:sp>
      <p:sp>
        <p:nvSpPr>
          <p:cNvPr id="3" name="コンテンツ プレースホルダー 2"/>
          <p:cNvSpPr>
            <a:spLocks noGrp="1"/>
          </p:cNvSpPr>
          <p:nvPr>
            <p:ph idx="1"/>
          </p:nvPr>
        </p:nvSpPr>
        <p:spPr>
          <a:xfrm>
            <a:off x="611560" y="1676400"/>
            <a:ext cx="8257045" cy="4724400"/>
          </a:xfrm>
        </p:spPr>
        <p:txBody>
          <a:bodyPr>
            <a:normAutofit/>
          </a:bodyPr>
          <a:lstStyle/>
          <a:p>
            <a:pPr marL="0" indent="0">
              <a:buNone/>
            </a:pPr>
            <a:r>
              <a:rPr kumimoji="1" lang="ja-JP" altLang="en-US" b="1" dirty="0"/>
              <a:t>「あなたは重大な有害事象（レベル</a:t>
            </a:r>
            <a:r>
              <a:rPr kumimoji="1" lang="en-US" altLang="ja-JP" b="1" dirty="0"/>
              <a:t>3b</a:t>
            </a:r>
            <a:r>
              <a:rPr kumimoji="1" lang="ja-JP" altLang="en-US" b="1" dirty="0"/>
              <a:t>以上）に  遭遇した経験がありますか」</a:t>
            </a:r>
            <a:endParaRPr lang="en-US" altLang="ja-JP" b="1" dirty="0"/>
          </a:p>
          <a:p>
            <a:pPr marL="0" indent="0">
              <a:buNone/>
            </a:pPr>
            <a:endParaRPr kumimoji="1" lang="en-US" altLang="ja-JP" dirty="0"/>
          </a:p>
          <a:p>
            <a:r>
              <a:rPr kumimoji="1" lang="en-US" altLang="ja-JP" dirty="0"/>
              <a:t>A</a:t>
            </a:r>
            <a:r>
              <a:rPr kumimoji="1" lang="ja-JP" altLang="en-US" dirty="0"/>
              <a:t>病院にて　職員</a:t>
            </a:r>
            <a:r>
              <a:rPr kumimoji="1" lang="en-US" altLang="ja-JP" dirty="0"/>
              <a:t>1500</a:t>
            </a:r>
            <a:r>
              <a:rPr kumimoji="1" lang="ja-JP" altLang="en-US" dirty="0"/>
              <a:t>名の</a:t>
            </a:r>
            <a:r>
              <a:rPr kumimoji="1" lang="en-US" altLang="ja-JP" dirty="0"/>
              <a:t>20</a:t>
            </a:r>
            <a:r>
              <a:rPr kumimoji="1" lang="ja-JP" altLang="en-US" dirty="0"/>
              <a:t>％</a:t>
            </a:r>
            <a:endParaRPr kumimoji="1" lang="en-US" altLang="ja-JP" dirty="0"/>
          </a:p>
          <a:p>
            <a:pPr lvl="1"/>
            <a:r>
              <a:rPr kumimoji="1" lang="ja-JP" altLang="en-US" dirty="0"/>
              <a:t>医師</a:t>
            </a:r>
            <a:r>
              <a:rPr kumimoji="1" lang="en-US" altLang="ja-JP" dirty="0"/>
              <a:t>240</a:t>
            </a:r>
            <a:r>
              <a:rPr kumimoji="1" lang="ja-JP" altLang="en-US" dirty="0"/>
              <a:t>名のうち、</a:t>
            </a:r>
            <a:r>
              <a:rPr kumimoji="1" lang="en-US" altLang="ja-JP" dirty="0"/>
              <a:t>42</a:t>
            </a:r>
            <a:r>
              <a:rPr kumimoji="1" lang="ja-JP" altLang="en-US" dirty="0"/>
              <a:t>％がこれまでに経験</a:t>
            </a:r>
            <a:endParaRPr kumimoji="1" lang="en-US" altLang="ja-JP" dirty="0"/>
          </a:p>
          <a:p>
            <a:pPr lvl="1"/>
            <a:r>
              <a:rPr kumimoji="1" lang="ja-JP" altLang="en-US" b="1" dirty="0"/>
              <a:t>過去</a:t>
            </a:r>
            <a:r>
              <a:rPr kumimoji="1" lang="en-US" altLang="ja-JP" b="1" dirty="0"/>
              <a:t>1</a:t>
            </a:r>
            <a:r>
              <a:rPr kumimoji="1" lang="ja-JP" altLang="en-US" b="1" dirty="0"/>
              <a:t>年以内</a:t>
            </a:r>
            <a:r>
              <a:rPr kumimoji="1" lang="ja-JP" altLang="en-US" dirty="0"/>
              <a:t>に経験した医師・看護師　</a:t>
            </a:r>
            <a:r>
              <a:rPr kumimoji="1" lang="ja-JP" altLang="en-US" b="1" dirty="0">
                <a:solidFill>
                  <a:srgbClr val="0070C0"/>
                </a:solidFill>
              </a:rPr>
              <a:t>計約</a:t>
            </a:r>
            <a:r>
              <a:rPr kumimoji="1" lang="en-US" altLang="ja-JP" b="1" dirty="0">
                <a:solidFill>
                  <a:srgbClr val="0070C0"/>
                </a:solidFill>
              </a:rPr>
              <a:t>70</a:t>
            </a:r>
            <a:r>
              <a:rPr kumimoji="1" lang="ja-JP" altLang="en-US" b="1" dirty="0">
                <a:solidFill>
                  <a:srgbClr val="0070C0"/>
                </a:solidFill>
              </a:rPr>
              <a:t>名</a:t>
            </a:r>
            <a:endParaRPr kumimoji="1" lang="en-US" altLang="ja-JP" b="1" dirty="0">
              <a:solidFill>
                <a:srgbClr val="0070C0"/>
              </a:solidFill>
            </a:endParaRPr>
          </a:p>
          <a:p>
            <a:r>
              <a:rPr kumimoji="1" lang="en-US" altLang="ja-JP" dirty="0"/>
              <a:t>B</a:t>
            </a:r>
            <a:r>
              <a:rPr kumimoji="1" lang="ja-JP" altLang="en-US" dirty="0"/>
              <a:t>病院にて　職員</a:t>
            </a:r>
            <a:r>
              <a:rPr kumimoji="1" lang="en-US" altLang="ja-JP" dirty="0"/>
              <a:t>1000</a:t>
            </a:r>
            <a:r>
              <a:rPr kumimoji="1" lang="ja-JP" altLang="en-US" dirty="0"/>
              <a:t>名の</a:t>
            </a:r>
            <a:r>
              <a:rPr kumimoji="1" lang="en-US" altLang="ja-JP" dirty="0"/>
              <a:t>16</a:t>
            </a:r>
            <a:r>
              <a:rPr lang="ja-JP" altLang="en-US" dirty="0"/>
              <a:t>％</a:t>
            </a:r>
            <a:endParaRPr lang="en-US" altLang="ja-JP" sz="2400" dirty="0"/>
          </a:p>
          <a:p>
            <a:pPr lvl="1"/>
            <a:r>
              <a:rPr lang="ja-JP" altLang="en-US" dirty="0"/>
              <a:t>医師</a:t>
            </a:r>
            <a:r>
              <a:rPr lang="en-US" altLang="ja-JP" dirty="0"/>
              <a:t>170</a:t>
            </a:r>
            <a:r>
              <a:rPr lang="ja-JP" altLang="en-US" dirty="0"/>
              <a:t>名のうち、</a:t>
            </a:r>
            <a:r>
              <a:rPr lang="en-US" altLang="ja-JP" dirty="0"/>
              <a:t>32</a:t>
            </a:r>
            <a:r>
              <a:rPr lang="ja-JP" altLang="en-US" dirty="0"/>
              <a:t>％がこれまでに経験</a:t>
            </a:r>
            <a:endParaRPr lang="en-US" altLang="ja-JP" dirty="0"/>
          </a:p>
          <a:p>
            <a:pPr lvl="1"/>
            <a:r>
              <a:rPr lang="ja-JP" altLang="en-US" b="1" dirty="0"/>
              <a:t>過去</a:t>
            </a:r>
            <a:r>
              <a:rPr lang="en-US" altLang="ja-JP" b="1" dirty="0"/>
              <a:t>1</a:t>
            </a:r>
            <a:r>
              <a:rPr lang="ja-JP" altLang="en-US" b="1" dirty="0"/>
              <a:t>年以内</a:t>
            </a:r>
            <a:r>
              <a:rPr lang="ja-JP" altLang="en-US" dirty="0"/>
              <a:t>に経験した医師・看護師　</a:t>
            </a:r>
            <a:r>
              <a:rPr lang="ja-JP" altLang="en-US" b="1" dirty="0">
                <a:solidFill>
                  <a:srgbClr val="0070C0"/>
                </a:solidFill>
              </a:rPr>
              <a:t>計約</a:t>
            </a:r>
            <a:r>
              <a:rPr lang="en-US" altLang="ja-JP" b="1" dirty="0">
                <a:solidFill>
                  <a:srgbClr val="0070C0"/>
                </a:solidFill>
              </a:rPr>
              <a:t>40</a:t>
            </a:r>
            <a:r>
              <a:rPr lang="ja-JP" altLang="en-US" b="1" dirty="0">
                <a:solidFill>
                  <a:srgbClr val="0070C0"/>
                </a:solidFill>
              </a:rPr>
              <a:t>名</a:t>
            </a:r>
          </a:p>
          <a:p>
            <a:endParaRPr kumimoji="1" lang="en-US" altLang="ja-JP" dirty="0"/>
          </a:p>
          <a:p>
            <a:pPr lvl="1"/>
            <a:endParaRPr kumimoji="1" lang="ja-JP" altLang="en-US" dirty="0"/>
          </a:p>
        </p:txBody>
      </p:sp>
      <p:sp>
        <p:nvSpPr>
          <p:cNvPr id="4" name="スライド番号プレースホルダー 3"/>
          <p:cNvSpPr>
            <a:spLocks noGrp="1"/>
          </p:cNvSpPr>
          <p:nvPr>
            <p:ph type="sldNum" sz="quarter" idx="12"/>
          </p:nvPr>
        </p:nvSpPr>
        <p:spPr/>
        <p:txBody>
          <a:bodyPr/>
          <a:lstStyle/>
          <a:p>
            <a:fld id="{D35E9E20-9F04-456D-9E7B-E79F7B8D4521}" type="slidenum">
              <a:rPr lang="en-US" smtClean="0"/>
              <a:t>11</a:t>
            </a:fld>
            <a:endParaRPr lang="en-US" dirty="0"/>
          </a:p>
        </p:txBody>
      </p:sp>
      <p:sp>
        <p:nvSpPr>
          <p:cNvPr id="5" name="テキスト ボックス 4"/>
          <p:cNvSpPr txBox="1"/>
          <p:nvPr/>
        </p:nvSpPr>
        <p:spPr>
          <a:xfrm>
            <a:off x="6400800" y="6400800"/>
            <a:ext cx="3048000" cy="369332"/>
          </a:xfrm>
          <a:prstGeom prst="rect">
            <a:avLst/>
          </a:prstGeom>
          <a:noFill/>
        </p:spPr>
        <p:txBody>
          <a:bodyPr wrap="square" rtlCol="0">
            <a:spAutoFit/>
          </a:bodyPr>
          <a:lstStyle/>
          <a:p>
            <a:r>
              <a:rPr kumimoji="1" lang="ja-JP" altLang="en-US" dirty="0"/>
              <a:t>未発表データ</a:t>
            </a:r>
          </a:p>
        </p:txBody>
      </p:sp>
    </p:spTree>
    <p:extLst>
      <p:ext uri="{BB962C8B-B14F-4D97-AF65-F5344CB8AC3E}">
        <p14:creationId xmlns:p14="http://schemas.microsoft.com/office/powerpoint/2010/main" val="359853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7800" y="576454"/>
            <a:ext cx="8001000" cy="838200"/>
          </a:xfrm>
        </p:spPr>
        <p:txBody>
          <a:bodyPr>
            <a:normAutofit/>
          </a:bodyPr>
          <a:lstStyle/>
          <a:p>
            <a:r>
              <a:rPr kumimoji="1" lang="ja-JP" altLang="en-US" sz="4400" b="1" dirty="0"/>
              <a:t>医療事故後６段階プロセス</a:t>
            </a:r>
            <a:endParaRPr kumimoji="1" lang="ja-JP" altLang="en-US" sz="2800" b="1" dirty="0"/>
          </a:p>
        </p:txBody>
      </p:sp>
      <p:sp>
        <p:nvSpPr>
          <p:cNvPr id="3" name="スライド番号プレースホルダー 2"/>
          <p:cNvSpPr>
            <a:spLocks noGrp="1"/>
          </p:cNvSpPr>
          <p:nvPr>
            <p:ph type="sldNum" sz="quarter" idx="12"/>
          </p:nvPr>
        </p:nvSpPr>
        <p:spPr/>
        <p:txBody>
          <a:bodyPr/>
          <a:lstStyle/>
          <a:p>
            <a:fld id="{D35E9E20-9F04-456D-9E7B-E79F7B8D4521}" type="slidenum">
              <a:rPr lang="en-US" smtClean="0"/>
              <a:t>12</a:t>
            </a:fld>
            <a:endParaRPr lang="en-US" dirty="0"/>
          </a:p>
        </p:txBody>
      </p:sp>
      <p:sp>
        <p:nvSpPr>
          <p:cNvPr id="6" name="コンテンツ プレースホルダー 5"/>
          <p:cNvSpPr>
            <a:spLocks noGrp="1"/>
          </p:cNvSpPr>
          <p:nvPr>
            <p:ph idx="1"/>
          </p:nvPr>
        </p:nvSpPr>
        <p:spPr>
          <a:xfrm>
            <a:off x="0" y="1676400"/>
            <a:ext cx="9144000" cy="4953000"/>
          </a:xfrm>
        </p:spPr>
        <p:txBody>
          <a:bodyPr>
            <a:normAutofit/>
          </a:bodyPr>
          <a:lstStyle/>
          <a:p>
            <a:r>
              <a:rPr kumimoji="1" lang="ja-JP" altLang="en-US" b="1" dirty="0">
                <a:latin typeface="+mj-ea"/>
                <a:ea typeface="+mj-ea"/>
              </a:rPr>
              <a:t>回復の自然経過について</a:t>
            </a:r>
            <a:r>
              <a:rPr kumimoji="1" lang="ja-JP" altLang="en-US" sz="2400" b="1" dirty="0">
                <a:latin typeface="+mj-ea"/>
                <a:ea typeface="+mj-ea"/>
              </a:rPr>
              <a:t>（</a:t>
            </a:r>
            <a:r>
              <a:rPr kumimoji="1" lang="en-US" altLang="ja-JP" sz="2400" b="1" dirty="0">
                <a:latin typeface="+mj-ea"/>
                <a:ea typeface="+mj-ea"/>
              </a:rPr>
              <a:t>Scott</a:t>
            </a:r>
            <a:r>
              <a:rPr kumimoji="1" lang="ja-JP" altLang="en-US" sz="2400" b="1" dirty="0">
                <a:latin typeface="+mj-ea"/>
                <a:ea typeface="+mj-ea"/>
              </a:rPr>
              <a:t>ら）</a:t>
            </a:r>
            <a:endParaRPr lang="en-US" altLang="ja-JP" sz="2400" dirty="0">
              <a:latin typeface="+mj-ea"/>
              <a:ea typeface="+mj-ea"/>
            </a:endParaRPr>
          </a:p>
          <a:p>
            <a:r>
              <a:rPr lang="ja-JP" altLang="en-US" dirty="0">
                <a:latin typeface="+mj-ea"/>
                <a:ea typeface="+mj-ea"/>
              </a:rPr>
              <a:t>インタビューによる</a:t>
            </a:r>
            <a:r>
              <a:rPr lang="ja-JP" altLang="en-US" b="1" dirty="0">
                <a:latin typeface="+mj-ea"/>
                <a:ea typeface="+mj-ea"/>
              </a:rPr>
              <a:t>質的研究</a:t>
            </a:r>
            <a:endParaRPr lang="en-US" altLang="ja-JP" b="1" dirty="0">
              <a:latin typeface="+mj-ea"/>
              <a:ea typeface="+mj-ea"/>
            </a:endParaRPr>
          </a:p>
          <a:p>
            <a:r>
              <a:rPr lang="ja-JP" altLang="en-US" dirty="0">
                <a:latin typeface="+mj-ea"/>
                <a:ea typeface="+mj-ea"/>
              </a:rPr>
              <a:t>対象者：</a:t>
            </a:r>
            <a:r>
              <a:rPr lang="en-US" altLang="ja-JP" b="1" dirty="0">
                <a:latin typeface="+mj-ea"/>
                <a:ea typeface="+mj-ea"/>
              </a:rPr>
              <a:t>31</a:t>
            </a:r>
            <a:r>
              <a:rPr lang="ja-JP" altLang="en-US" b="1" dirty="0">
                <a:latin typeface="+mj-ea"/>
                <a:ea typeface="+mj-ea"/>
              </a:rPr>
              <a:t>名</a:t>
            </a:r>
            <a:r>
              <a:rPr lang="ja-JP" altLang="en-US" sz="2600" dirty="0">
                <a:latin typeface="+mj-ea"/>
                <a:ea typeface="+mj-ea"/>
              </a:rPr>
              <a:t>（医療事故を経験した医師</a:t>
            </a:r>
            <a:r>
              <a:rPr lang="en-US" altLang="ja-JP" sz="2600" dirty="0">
                <a:latin typeface="+mj-ea"/>
                <a:ea typeface="+mj-ea"/>
              </a:rPr>
              <a:t>10</a:t>
            </a:r>
            <a:r>
              <a:rPr lang="ja-JP" altLang="en-US" sz="2600" dirty="0">
                <a:latin typeface="+mj-ea"/>
                <a:ea typeface="+mj-ea"/>
              </a:rPr>
              <a:t>名、看護師</a:t>
            </a:r>
            <a:r>
              <a:rPr lang="en-US" altLang="ja-JP" sz="2600" dirty="0">
                <a:latin typeface="+mj-ea"/>
                <a:ea typeface="+mj-ea"/>
              </a:rPr>
              <a:t>11</a:t>
            </a:r>
            <a:r>
              <a:rPr lang="ja-JP" altLang="en-US" sz="2600" dirty="0">
                <a:latin typeface="+mj-ea"/>
                <a:ea typeface="+mj-ea"/>
              </a:rPr>
              <a:t>名、その他の職種</a:t>
            </a:r>
            <a:r>
              <a:rPr lang="en-US" altLang="ja-JP" sz="2600" dirty="0">
                <a:latin typeface="+mj-ea"/>
                <a:ea typeface="+mj-ea"/>
              </a:rPr>
              <a:t>10</a:t>
            </a:r>
            <a:r>
              <a:rPr lang="ja-JP" altLang="en-US" sz="2600" dirty="0">
                <a:latin typeface="+mj-ea"/>
                <a:ea typeface="+mj-ea"/>
              </a:rPr>
              <a:t>名）</a:t>
            </a:r>
            <a:endParaRPr lang="en-US" altLang="ja-JP" sz="2600" dirty="0">
              <a:latin typeface="+mj-ea"/>
              <a:ea typeface="+mj-ea"/>
            </a:endParaRPr>
          </a:p>
          <a:p>
            <a:r>
              <a:rPr lang="ja-JP" altLang="en-US" sz="2400" dirty="0">
                <a:latin typeface="+mj-ea"/>
                <a:ea typeface="+mj-ea"/>
              </a:rPr>
              <a:t>結果：様々な症状がみられたが、医療従事者がたどる</a:t>
            </a:r>
            <a:r>
              <a:rPr lang="ja-JP" altLang="en-US" sz="2400" b="1" dirty="0">
                <a:solidFill>
                  <a:srgbClr val="0070C0"/>
                </a:solidFill>
                <a:latin typeface="+mj-ea"/>
                <a:ea typeface="+mj-ea"/>
              </a:rPr>
              <a:t>自然経過</a:t>
            </a:r>
            <a:r>
              <a:rPr lang="ja-JP" altLang="en-US" sz="2400" dirty="0">
                <a:latin typeface="+mj-ea"/>
                <a:ea typeface="+mj-ea"/>
              </a:rPr>
              <a:t>はある程度</a:t>
            </a:r>
            <a:r>
              <a:rPr lang="ja-JP" altLang="en-US" sz="2400" b="1" dirty="0">
                <a:solidFill>
                  <a:srgbClr val="0070C0"/>
                </a:solidFill>
                <a:latin typeface="+mj-ea"/>
                <a:ea typeface="+mj-ea"/>
              </a:rPr>
              <a:t>予測可能</a:t>
            </a:r>
            <a:r>
              <a:rPr lang="ja-JP" altLang="en-US" sz="2400" dirty="0">
                <a:latin typeface="+mj-ea"/>
                <a:ea typeface="+mj-ea"/>
              </a:rPr>
              <a:t>であるとわかった。性、職種、経験年数による違いはなかった。</a:t>
            </a:r>
            <a:endParaRPr lang="en-US" altLang="ja-JP" sz="2400" dirty="0">
              <a:latin typeface="+mj-ea"/>
              <a:ea typeface="+mj-ea"/>
            </a:endParaRPr>
          </a:p>
          <a:p>
            <a:r>
              <a:rPr lang="ja-JP" altLang="en-US" sz="2400" dirty="0">
                <a:latin typeface="+mj-ea"/>
                <a:ea typeface="+mj-ea"/>
              </a:rPr>
              <a:t>組織として、リスクのある医療従事者をサポートするプログラムを作成し、当事者の</a:t>
            </a:r>
            <a:r>
              <a:rPr lang="ja-JP" altLang="en-US" sz="2400" b="1" dirty="0">
                <a:solidFill>
                  <a:srgbClr val="0070C0"/>
                </a:solidFill>
                <a:latin typeface="+mj-ea"/>
                <a:ea typeface="+mj-ea"/>
              </a:rPr>
              <a:t>回復</a:t>
            </a:r>
            <a:r>
              <a:rPr lang="ja-JP" altLang="en-US" sz="2400" dirty="0">
                <a:latin typeface="+mj-ea"/>
                <a:ea typeface="+mj-ea"/>
              </a:rPr>
              <a:t>を早め、またネガティブな</a:t>
            </a:r>
            <a:r>
              <a:rPr lang="ja-JP" altLang="en-US" sz="2400" b="1" dirty="0">
                <a:solidFill>
                  <a:srgbClr val="0070C0"/>
                </a:solidFill>
                <a:latin typeface="+mj-ea"/>
                <a:ea typeface="+mj-ea"/>
              </a:rPr>
              <a:t>キャリアへの影響</a:t>
            </a:r>
            <a:r>
              <a:rPr lang="ja-JP" altLang="en-US" sz="2400" dirty="0">
                <a:latin typeface="+mj-ea"/>
                <a:ea typeface="+mj-ea"/>
              </a:rPr>
              <a:t>を回避する必要がある</a:t>
            </a:r>
            <a:endParaRPr lang="en-US" altLang="ja-JP" sz="2400" dirty="0">
              <a:latin typeface="+mj-ea"/>
              <a:ea typeface="+mj-ea"/>
            </a:endParaRPr>
          </a:p>
          <a:p>
            <a:endParaRPr kumimoji="1" lang="en-US" altLang="ja-JP" sz="2400" dirty="0">
              <a:latin typeface="+mj-ea"/>
              <a:ea typeface="+mj-ea"/>
            </a:endParaRPr>
          </a:p>
        </p:txBody>
      </p:sp>
      <p:sp>
        <p:nvSpPr>
          <p:cNvPr id="4" name="正方形/長方形 3"/>
          <p:cNvSpPr/>
          <p:nvPr/>
        </p:nvSpPr>
        <p:spPr>
          <a:xfrm>
            <a:off x="2895600" y="6427857"/>
            <a:ext cx="6248400" cy="353943"/>
          </a:xfrm>
          <a:prstGeom prst="rect">
            <a:avLst/>
          </a:prstGeom>
        </p:spPr>
        <p:txBody>
          <a:bodyPr wrap="square">
            <a:spAutoFit/>
          </a:bodyPr>
          <a:lstStyle/>
          <a:p>
            <a:pPr lvl="1"/>
            <a:r>
              <a:rPr lang="en-US" altLang="ja-JP" sz="1700" dirty="0">
                <a:latin typeface="+mj-ea"/>
              </a:rPr>
              <a:t>Scott, et al. </a:t>
            </a:r>
            <a:r>
              <a:rPr lang="en-US" altLang="ja-JP" sz="1700" dirty="0" err="1">
                <a:latin typeface="+mj-ea"/>
              </a:rPr>
              <a:t>Qual</a:t>
            </a:r>
            <a:r>
              <a:rPr lang="en-US" altLang="ja-JP" sz="1700" dirty="0">
                <a:latin typeface="+mj-ea"/>
              </a:rPr>
              <a:t> </a:t>
            </a:r>
            <a:r>
              <a:rPr lang="en-US" altLang="ja-JP" sz="1700" dirty="0" err="1">
                <a:latin typeface="+mj-ea"/>
              </a:rPr>
              <a:t>Saf</a:t>
            </a:r>
            <a:r>
              <a:rPr lang="en-US" altLang="ja-JP" sz="1700" dirty="0">
                <a:latin typeface="+mj-ea"/>
              </a:rPr>
              <a:t> Health Care 2009; 18:325-330</a:t>
            </a:r>
          </a:p>
        </p:txBody>
      </p:sp>
    </p:spTree>
    <p:extLst>
      <p:ext uri="{BB962C8B-B14F-4D97-AF65-F5344CB8AC3E}">
        <p14:creationId xmlns:p14="http://schemas.microsoft.com/office/powerpoint/2010/main" val="236620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0" y="624110"/>
            <a:ext cx="7238999" cy="823690"/>
          </a:xfrm>
        </p:spPr>
        <p:txBody>
          <a:bodyPr>
            <a:normAutofit fontScale="90000"/>
          </a:bodyPr>
          <a:lstStyle/>
          <a:p>
            <a:r>
              <a:rPr kumimoji="1" lang="ja-JP" altLang="en-US" b="1" dirty="0"/>
              <a:t>体験した身体・心理症状（</a:t>
            </a:r>
            <a:r>
              <a:rPr kumimoji="1" lang="en-US" altLang="ja-JP" b="1" dirty="0"/>
              <a:t>31</a:t>
            </a:r>
            <a:r>
              <a:rPr kumimoji="1" lang="ja-JP" altLang="en-US" b="1" dirty="0"/>
              <a:t>名）</a:t>
            </a:r>
          </a:p>
        </p:txBody>
      </p:sp>
      <p:sp>
        <p:nvSpPr>
          <p:cNvPr id="7" name="コンテンツ プレースホルダー 6"/>
          <p:cNvSpPr>
            <a:spLocks noGrp="1"/>
          </p:cNvSpPr>
          <p:nvPr>
            <p:ph idx="1"/>
          </p:nvPr>
        </p:nvSpPr>
        <p:spPr>
          <a:xfrm>
            <a:off x="963684" y="1676400"/>
            <a:ext cx="3691142" cy="4800600"/>
          </a:xfrm>
        </p:spPr>
        <p:txBody>
          <a:bodyPr/>
          <a:lstStyle/>
          <a:p>
            <a:r>
              <a:rPr kumimoji="1" lang="ja-JP" altLang="en-US" b="1" dirty="0">
                <a:solidFill>
                  <a:srgbClr val="0070C0"/>
                </a:solidFill>
              </a:rPr>
              <a:t>身体症状</a:t>
            </a:r>
            <a:endParaRPr kumimoji="1" lang="en-US" altLang="ja-JP" b="1" dirty="0">
              <a:solidFill>
                <a:srgbClr val="0070C0"/>
              </a:solidFill>
            </a:endParaRPr>
          </a:p>
          <a:p>
            <a:pPr lvl="1"/>
            <a:r>
              <a:rPr kumimoji="1" lang="ja-JP" altLang="en-US" b="1" dirty="0"/>
              <a:t>極度の疲労</a:t>
            </a:r>
            <a:r>
              <a:rPr kumimoji="1" lang="ja-JP" altLang="en-US" dirty="0"/>
              <a:t>　</a:t>
            </a:r>
            <a:r>
              <a:rPr kumimoji="1" lang="en-US" altLang="ja-JP" dirty="0"/>
              <a:t>52</a:t>
            </a:r>
            <a:r>
              <a:rPr kumimoji="1" lang="ja-JP" altLang="en-US" dirty="0"/>
              <a:t>％</a:t>
            </a:r>
            <a:endParaRPr kumimoji="1" lang="en-US" altLang="ja-JP" dirty="0"/>
          </a:p>
          <a:p>
            <a:pPr lvl="1"/>
            <a:r>
              <a:rPr kumimoji="1" lang="ja-JP" altLang="en-US" b="1" dirty="0"/>
              <a:t>睡眠</a:t>
            </a:r>
            <a:r>
              <a:rPr kumimoji="1" lang="ja-JP" altLang="en-US" dirty="0"/>
              <a:t>障害　</a:t>
            </a:r>
            <a:r>
              <a:rPr kumimoji="1" lang="en-US" altLang="ja-JP" dirty="0"/>
              <a:t>	</a:t>
            </a:r>
            <a:r>
              <a:rPr kumimoji="1" lang="ja-JP" altLang="en-US" dirty="0"/>
              <a:t>　</a:t>
            </a:r>
            <a:r>
              <a:rPr kumimoji="1" lang="en-US" altLang="ja-JP" dirty="0"/>
              <a:t>45</a:t>
            </a:r>
            <a:r>
              <a:rPr kumimoji="1" lang="ja-JP" altLang="en-US" dirty="0"/>
              <a:t>％</a:t>
            </a:r>
            <a:endParaRPr kumimoji="1" lang="en-US" altLang="ja-JP" dirty="0"/>
          </a:p>
          <a:p>
            <a:pPr lvl="1"/>
            <a:r>
              <a:rPr kumimoji="1" lang="ja-JP" altLang="en-US" b="1" dirty="0"/>
              <a:t>動悸　　　　</a:t>
            </a:r>
            <a:r>
              <a:rPr kumimoji="1" lang="en-US" altLang="ja-JP" dirty="0"/>
              <a:t>42</a:t>
            </a:r>
            <a:r>
              <a:rPr kumimoji="1" lang="ja-JP" altLang="en-US" dirty="0"/>
              <a:t>％</a:t>
            </a:r>
            <a:endParaRPr kumimoji="1" lang="en-US" altLang="ja-JP" dirty="0"/>
          </a:p>
          <a:p>
            <a:pPr lvl="1"/>
            <a:r>
              <a:rPr kumimoji="1" lang="ja-JP" altLang="en-US" dirty="0"/>
              <a:t>血圧上昇　　</a:t>
            </a:r>
            <a:r>
              <a:rPr kumimoji="1" lang="en-US" altLang="ja-JP" dirty="0"/>
              <a:t>42</a:t>
            </a:r>
            <a:r>
              <a:rPr kumimoji="1" lang="ja-JP" altLang="en-US" dirty="0"/>
              <a:t>％</a:t>
            </a:r>
            <a:endParaRPr kumimoji="1" lang="en-US" altLang="ja-JP" dirty="0"/>
          </a:p>
          <a:p>
            <a:pPr lvl="1"/>
            <a:r>
              <a:rPr kumimoji="1" lang="ja-JP" altLang="en-US" dirty="0"/>
              <a:t>筋緊張　　　</a:t>
            </a:r>
            <a:r>
              <a:rPr kumimoji="1" lang="en-US" altLang="ja-JP" dirty="0"/>
              <a:t>39</a:t>
            </a:r>
            <a:r>
              <a:rPr kumimoji="1" lang="ja-JP" altLang="en-US" dirty="0"/>
              <a:t>％</a:t>
            </a:r>
            <a:endParaRPr kumimoji="1" lang="en-US" altLang="ja-JP" dirty="0"/>
          </a:p>
          <a:p>
            <a:pPr lvl="1"/>
            <a:r>
              <a:rPr kumimoji="1" lang="ja-JP" altLang="en-US" dirty="0"/>
              <a:t>頻呼吸　　　</a:t>
            </a:r>
            <a:r>
              <a:rPr kumimoji="1" lang="en-US" altLang="ja-JP" dirty="0"/>
              <a:t>35</a:t>
            </a:r>
            <a:r>
              <a:rPr kumimoji="1" lang="ja-JP" altLang="en-US" dirty="0"/>
              <a:t>％</a:t>
            </a:r>
            <a:endParaRPr kumimoji="1" lang="en-US" altLang="ja-JP" dirty="0"/>
          </a:p>
          <a:p>
            <a:pPr lvl="1"/>
            <a:endParaRPr kumimoji="1" lang="en-US" altLang="ja-JP" dirty="0"/>
          </a:p>
          <a:p>
            <a:pPr lvl="1"/>
            <a:endParaRPr kumimoji="1" lang="en-US" altLang="ja-JP" dirty="0"/>
          </a:p>
          <a:p>
            <a:endParaRPr kumimoji="1" lang="ja-JP" altLang="en-US" dirty="0"/>
          </a:p>
        </p:txBody>
      </p:sp>
      <p:sp>
        <p:nvSpPr>
          <p:cNvPr id="4" name="スライド番号プレースホルダー 3"/>
          <p:cNvSpPr>
            <a:spLocks noGrp="1"/>
          </p:cNvSpPr>
          <p:nvPr>
            <p:ph type="sldNum" sz="quarter" idx="12"/>
          </p:nvPr>
        </p:nvSpPr>
        <p:spPr/>
        <p:txBody>
          <a:bodyPr/>
          <a:lstStyle/>
          <a:p>
            <a:fld id="{D35E9E20-9F04-456D-9E7B-E79F7B8D4521}" type="slidenum">
              <a:rPr lang="en-US" smtClean="0"/>
              <a:t>13</a:t>
            </a:fld>
            <a:endParaRPr lang="en-US" dirty="0"/>
          </a:p>
        </p:txBody>
      </p:sp>
      <p:sp>
        <p:nvSpPr>
          <p:cNvPr id="9" name="コンテンツ プレースホルダー 6"/>
          <p:cNvSpPr txBox="1">
            <a:spLocks/>
          </p:cNvSpPr>
          <p:nvPr/>
        </p:nvSpPr>
        <p:spPr>
          <a:xfrm>
            <a:off x="4648200" y="1676400"/>
            <a:ext cx="4350026" cy="4800600"/>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kumimoji="1" sz="2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24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20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b="1" dirty="0">
                <a:solidFill>
                  <a:srgbClr val="0070C0"/>
                </a:solidFill>
              </a:rPr>
              <a:t>心理症状</a:t>
            </a:r>
            <a:endParaRPr lang="en-US" altLang="ja-JP" b="1" dirty="0">
              <a:solidFill>
                <a:srgbClr val="0070C0"/>
              </a:solidFill>
            </a:endParaRPr>
          </a:p>
          <a:p>
            <a:pPr lvl="1"/>
            <a:r>
              <a:rPr lang="ja-JP" altLang="en-US" b="1" dirty="0"/>
              <a:t>焦り・いらだち　</a:t>
            </a:r>
            <a:r>
              <a:rPr lang="ja-JP" altLang="en-US" dirty="0"/>
              <a:t>　</a:t>
            </a:r>
            <a:r>
              <a:rPr lang="en-US" altLang="ja-JP" dirty="0"/>
              <a:t>77</a:t>
            </a:r>
            <a:r>
              <a:rPr lang="ja-JP" altLang="en-US" dirty="0"/>
              <a:t>％</a:t>
            </a:r>
            <a:endParaRPr lang="en-US" altLang="ja-JP" dirty="0"/>
          </a:p>
          <a:p>
            <a:pPr lvl="1"/>
            <a:r>
              <a:rPr lang="ja-JP" altLang="en-US" dirty="0"/>
              <a:t>職務への</a:t>
            </a:r>
            <a:r>
              <a:rPr lang="ja-JP" altLang="en-US" b="1" dirty="0"/>
              <a:t>不満</a:t>
            </a:r>
            <a:r>
              <a:rPr lang="ja-JP" altLang="en-US" dirty="0"/>
              <a:t>　　　</a:t>
            </a:r>
            <a:r>
              <a:rPr lang="en-US" altLang="ja-JP" dirty="0"/>
              <a:t>77</a:t>
            </a:r>
            <a:r>
              <a:rPr lang="ja-JP" altLang="en-US" dirty="0"/>
              <a:t>％</a:t>
            </a:r>
            <a:endParaRPr lang="en-US" altLang="ja-JP" dirty="0"/>
          </a:p>
          <a:p>
            <a:pPr lvl="1"/>
            <a:r>
              <a:rPr lang="ja-JP" altLang="en-US" b="1" dirty="0"/>
              <a:t>怒り</a:t>
            </a:r>
            <a:r>
              <a:rPr lang="ja-JP" altLang="en-US" dirty="0"/>
              <a:t>　　　　　　　</a:t>
            </a:r>
            <a:r>
              <a:rPr lang="en-US" altLang="ja-JP" dirty="0"/>
              <a:t>68</a:t>
            </a:r>
            <a:r>
              <a:rPr lang="ja-JP" altLang="en-US" dirty="0"/>
              <a:t>％</a:t>
            </a:r>
            <a:endParaRPr lang="en-US" altLang="ja-JP" dirty="0"/>
          </a:p>
          <a:p>
            <a:pPr lvl="1"/>
            <a:r>
              <a:rPr lang="ja-JP" altLang="en-US" dirty="0"/>
              <a:t>極度の</a:t>
            </a:r>
            <a:r>
              <a:rPr lang="ja-JP" altLang="en-US" b="1" dirty="0"/>
              <a:t>悲嘆</a:t>
            </a:r>
            <a:r>
              <a:rPr lang="ja-JP" altLang="en-US" dirty="0"/>
              <a:t>　　　　</a:t>
            </a:r>
            <a:r>
              <a:rPr lang="en-US" altLang="ja-JP" dirty="0"/>
              <a:t>68</a:t>
            </a:r>
            <a:r>
              <a:rPr lang="ja-JP" altLang="en-US" dirty="0"/>
              <a:t>％</a:t>
            </a:r>
            <a:endParaRPr lang="en-US" altLang="ja-JP" dirty="0"/>
          </a:p>
          <a:p>
            <a:pPr lvl="1"/>
            <a:r>
              <a:rPr lang="ja-JP" altLang="en-US" dirty="0"/>
              <a:t>集中困難　　　　　</a:t>
            </a:r>
            <a:r>
              <a:rPr lang="en-US" altLang="ja-JP" dirty="0"/>
              <a:t>65</a:t>
            </a:r>
            <a:r>
              <a:rPr lang="ja-JP" altLang="en-US" dirty="0"/>
              <a:t>％</a:t>
            </a:r>
            <a:endParaRPr lang="en-US" altLang="ja-JP" dirty="0"/>
          </a:p>
          <a:p>
            <a:pPr lvl="1"/>
            <a:r>
              <a:rPr lang="ja-JP" altLang="en-US" b="1" dirty="0"/>
              <a:t>フラッシュバック</a:t>
            </a:r>
            <a:r>
              <a:rPr lang="ja-JP" altLang="en-US" dirty="0"/>
              <a:t>　</a:t>
            </a:r>
            <a:r>
              <a:rPr lang="en-US" altLang="ja-JP" dirty="0"/>
              <a:t>65</a:t>
            </a:r>
            <a:r>
              <a:rPr lang="ja-JP" altLang="en-US" dirty="0"/>
              <a:t>％</a:t>
            </a:r>
            <a:endParaRPr lang="en-US" altLang="ja-JP" dirty="0"/>
          </a:p>
          <a:p>
            <a:pPr lvl="1"/>
            <a:r>
              <a:rPr lang="ja-JP" altLang="en-US" b="1" dirty="0"/>
              <a:t>自信喪失</a:t>
            </a:r>
            <a:r>
              <a:rPr lang="ja-JP" altLang="en-US" dirty="0"/>
              <a:t>　　　　　</a:t>
            </a:r>
            <a:r>
              <a:rPr lang="en-US" altLang="ja-JP" dirty="0"/>
              <a:t>65</a:t>
            </a:r>
            <a:r>
              <a:rPr lang="ja-JP" altLang="en-US" dirty="0"/>
              <a:t>％</a:t>
            </a:r>
            <a:endParaRPr lang="en-US" altLang="ja-JP" dirty="0"/>
          </a:p>
          <a:p>
            <a:pPr lvl="1"/>
            <a:r>
              <a:rPr lang="ja-JP" altLang="en-US" dirty="0"/>
              <a:t>後悔　　　　　　　</a:t>
            </a:r>
            <a:r>
              <a:rPr lang="en-US" altLang="ja-JP" dirty="0"/>
              <a:t>61</a:t>
            </a:r>
            <a:r>
              <a:rPr lang="ja-JP" altLang="en-US" dirty="0"/>
              <a:t>％</a:t>
            </a:r>
            <a:endParaRPr lang="en-US" altLang="ja-JP" dirty="0"/>
          </a:p>
          <a:p>
            <a:pPr lvl="1"/>
            <a:r>
              <a:rPr lang="ja-JP" altLang="en-US" dirty="0"/>
              <a:t>うつ　　　　　　　</a:t>
            </a:r>
            <a:r>
              <a:rPr lang="en-US" altLang="ja-JP" dirty="0"/>
              <a:t>55</a:t>
            </a:r>
            <a:r>
              <a:rPr lang="ja-JP" altLang="en-US" dirty="0"/>
              <a:t>％</a:t>
            </a:r>
            <a:endParaRPr lang="en-US" altLang="ja-JP" dirty="0"/>
          </a:p>
          <a:p>
            <a:pPr lvl="1"/>
            <a:r>
              <a:rPr lang="ja-JP" altLang="en-US" dirty="0"/>
              <a:t>反復・侵入思考　　</a:t>
            </a:r>
            <a:r>
              <a:rPr lang="en-US" altLang="ja-JP" dirty="0"/>
              <a:t>52</a:t>
            </a:r>
            <a:r>
              <a:rPr lang="ja-JP" altLang="en-US" dirty="0"/>
              <a:t>％</a:t>
            </a:r>
            <a:endParaRPr lang="en-US" altLang="ja-JP" dirty="0"/>
          </a:p>
          <a:p>
            <a:pPr lvl="1"/>
            <a:endParaRPr lang="en-US" altLang="ja-JP" dirty="0"/>
          </a:p>
          <a:p>
            <a:pPr lvl="1"/>
            <a:endParaRPr lang="en-US" altLang="ja-JP" dirty="0"/>
          </a:p>
          <a:p>
            <a:pPr lvl="1"/>
            <a:endParaRPr lang="en-US" altLang="ja-JP" dirty="0"/>
          </a:p>
          <a:p>
            <a:endParaRPr lang="ja-JP" altLang="en-US" dirty="0"/>
          </a:p>
        </p:txBody>
      </p:sp>
    </p:spTree>
    <p:extLst>
      <p:ext uri="{BB962C8B-B14F-4D97-AF65-F5344CB8AC3E}">
        <p14:creationId xmlns:p14="http://schemas.microsoft.com/office/powerpoint/2010/main" val="1978828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332656"/>
            <a:ext cx="7560840" cy="1008112"/>
          </a:xfrm>
        </p:spPr>
        <p:txBody>
          <a:bodyPr>
            <a:normAutofit/>
          </a:bodyPr>
          <a:lstStyle/>
          <a:p>
            <a:r>
              <a:rPr kumimoji="1" lang="ja-JP" altLang="en-US" dirty="0"/>
              <a:t>回復の</a:t>
            </a:r>
            <a:r>
              <a:rPr kumimoji="1" lang="en-US" altLang="ja-JP" dirty="0"/>
              <a:t>6</a:t>
            </a:r>
            <a:r>
              <a:rPr kumimoji="1" lang="ja-JP" altLang="en-US" dirty="0"/>
              <a:t>段階プロセス</a:t>
            </a:r>
            <a:r>
              <a:rPr lang="en-US" altLang="ja-JP" sz="2400" dirty="0"/>
              <a:t>(Scott, 2009)</a:t>
            </a:r>
            <a:endParaRPr lang="ja-JP" altLang="en-US" sz="2400" dirty="0"/>
          </a:p>
        </p:txBody>
      </p:sp>
      <p:graphicFrame>
        <p:nvGraphicFramePr>
          <p:cNvPr id="4" name="コンテンツ プレースホルダー 3"/>
          <p:cNvGraphicFramePr>
            <a:graphicFrameLocks noGrp="1"/>
          </p:cNvGraphicFramePr>
          <p:nvPr>
            <p:ph idx="1"/>
          </p:nvPr>
        </p:nvGraphicFramePr>
        <p:xfrm>
          <a:off x="107504" y="1340768"/>
          <a:ext cx="8858250" cy="4969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テキスト ボックス 4"/>
          <p:cNvSpPr txBox="1"/>
          <p:nvPr/>
        </p:nvSpPr>
        <p:spPr>
          <a:xfrm>
            <a:off x="24825" y="6377553"/>
            <a:ext cx="1266131"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3742059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5481" y="843923"/>
            <a:ext cx="7619999" cy="823690"/>
          </a:xfrm>
        </p:spPr>
        <p:txBody>
          <a:bodyPr>
            <a:noAutofit/>
          </a:bodyPr>
          <a:lstStyle/>
          <a:p>
            <a:r>
              <a:rPr lang="ja-JP" altLang="en-US" sz="4000" b="1" dirty="0"/>
              <a:t>医療者のバーンアウトは</a:t>
            </a:r>
            <a:br>
              <a:rPr lang="ja-JP" altLang="en-US" sz="4000" b="1" dirty="0"/>
            </a:br>
            <a:r>
              <a:rPr lang="ja-JP" altLang="en-US" sz="4000" b="1" dirty="0"/>
              <a:t>医療の質の低下を招く</a:t>
            </a:r>
            <a:endParaRPr kumimoji="1" lang="ja-JP" altLang="en-US" sz="4000" b="1" dirty="0"/>
          </a:p>
        </p:txBody>
      </p:sp>
      <p:pic>
        <p:nvPicPr>
          <p:cNvPr id="5" name="コンテンツ プレースホルダー 4"/>
          <p:cNvPicPr>
            <a:picLocks noGrp="1" noChangeAspect="1"/>
          </p:cNvPicPr>
          <p:nvPr>
            <p:ph idx="1"/>
          </p:nvPr>
        </p:nvPicPr>
        <p:blipFill rotWithShape="1">
          <a:blip r:embed="rId2"/>
          <a:srcRect t="21477" r="3476"/>
          <a:stretch/>
        </p:blipFill>
        <p:spPr>
          <a:xfrm>
            <a:off x="0" y="1905000"/>
            <a:ext cx="9168463" cy="3962400"/>
          </a:xfrm>
          <a:prstGeom prst="rect">
            <a:avLst/>
          </a:prstGeom>
        </p:spPr>
      </p:pic>
      <p:sp>
        <p:nvSpPr>
          <p:cNvPr id="4" name="スライド番号プレースホルダー 3"/>
          <p:cNvSpPr>
            <a:spLocks noGrp="1"/>
          </p:cNvSpPr>
          <p:nvPr>
            <p:ph type="sldNum" sz="quarter" idx="12"/>
          </p:nvPr>
        </p:nvSpPr>
        <p:spPr/>
        <p:txBody>
          <a:bodyPr/>
          <a:lstStyle/>
          <a:p>
            <a:fld id="{D35E9E20-9F04-456D-9E7B-E79F7B8D4521}" type="slidenum">
              <a:rPr lang="en-US" smtClean="0"/>
              <a:t>15</a:t>
            </a:fld>
            <a:endParaRPr lang="en-US" dirty="0"/>
          </a:p>
        </p:txBody>
      </p:sp>
      <p:sp>
        <p:nvSpPr>
          <p:cNvPr id="6" name="テキスト ボックス 5"/>
          <p:cNvSpPr txBox="1"/>
          <p:nvPr/>
        </p:nvSpPr>
        <p:spPr>
          <a:xfrm>
            <a:off x="2362200" y="6324600"/>
            <a:ext cx="6629400" cy="369332"/>
          </a:xfrm>
          <a:prstGeom prst="rect">
            <a:avLst/>
          </a:prstGeom>
          <a:noFill/>
        </p:spPr>
        <p:txBody>
          <a:bodyPr wrap="square" rtlCol="0">
            <a:spAutoFit/>
          </a:bodyPr>
          <a:lstStyle/>
          <a:p>
            <a:r>
              <a:rPr kumimoji="1" lang="en-US" altLang="ja-JP" dirty="0" err="1">
                <a:latin typeface="+mn-ea"/>
              </a:rPr>
              <a:t>Tawfik</a:t>
            </a:r>
            <a:r>
              <a:rPr kumimoji="1" lang="ja-JP" altLang="en-US" dirty="0">
                <a:latin typeface="+mn-ea"/>
              </a:rPr>
              <a:t> </a:t>
            </a:r>
            <a:r>
              <a:rPr kumimoji="1" lang="en-US" altLang="ja-JP" dirty="0">
                <a:latin typeface="+mn-ea"/>
              </a:rPr>
              <a:t>DS, et al. </a:t>
            </a:r>
            <a:r>
              <a:rPr lang="sv-SE" altLang="ja-JP" i="1" dirty="0">
                <a:latin typeface="+mn-ea"/>
              </a:rPr>
              <a:t>Ann Intern Med.</a:t>
            </a:r>
            <a:r>
              <a:rPr lang="sv-SE" altLang="ja-JP" dirty="0">
                <a:latin typeface="+mn-ea"/>
              </a:rPr>
              <a:t> 2019;171(8):555-567.</a:t>
            </a:r>
            <a:endParaRPr kumimoji="1" lang="ja-JP" altLang="en-US" dirty="0">
              <a:latin typeface="+mn-ea"/>
            </a:endParaRPr>
          </a:p>
        </p:txBody>
      </p:sp>
    </p:spTree>
    <p:extLst>
      <p:ext uri="{BB962C8B-B14F-4D97-AF65-F5344CB8AC3E}">
        <p14:creationId xmlns:p14="http://schemas.microsoft.com/office/powerpoint/2010/main" val="4202836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Keep health workers safe to keep patients safe: WHO</a:t>
            </a:r>
            <a:r>
              <a:rPr lang="ja-JP" altLang="en-US" dirty="0"/>
              <a:t>　</a:t>
            </a:r>
            <a:br>
              <a:rPr lang="ja-JP" altLang="en-US" dirty="0"/>
            </a:br>
            <a:r>
              <a:rPr lang="en-US" altLang="ja-JP" dirty="0"/>
              <a:t>World Patient Safety Day 2019</a:t>
            </a:r>
            <a:endParaRPr kumimoji="1" lang="ja-JP" altLang="en-US" dirty="0"/>
          </a:p>
        </p:txBody>
      </p:sp>
      <p:sp>
        <p:nvSpPr>
          <p:cNvPr id="3" name="コンテンツ プレースホルダー 2"/>
          <p:cNvSpPr>
            <a:spLocks noGrp="1"/>
          </p:cNvSpPr>
          <p:nvPr>
            <p:ph idx="1"/>
          </p:nvPr>
        </p:nvSpPr>
        <p:spPr>
          <a:xfrm>
            <a:off x="454620" y="2532888"/>
            <a:ext cx="8229600" cy="4325112"/>
          </a:xfrm>
        </p:spPr>
        <p:txBody>
          <a:bodyPr/>
          <a:lstStyle/>
          <a:p>
            <a:r>
              <a:rPr lang="en-US" altLang="ja-JP" dirty="0"/>
              <a:t>working in stressful environments makes health workers more prone to errors which can lead to patient harm.</a:t>
            </a:r>
          </a:p>
          <a:p>
            <a:r>
              <a:rPr lang="ja-JP" altLang="en-US" dirty="0"/>
              <a:t>ストレスの多い環境で作業すると、医療従事者は患者に危害を及ぼす可能性のあるエラーを起こしやすくなります。</a:t>
            </a:r>
            <a:endParaRPr kumimoji="1" lang="ja-JP" altLang="en-US" dirty="0"/>
          </a:p>
        </p:txBody>
      </p:sp>
    </p:spTree>
    <p:extLst>
      <p:ext uri="{BB962C8B-B14F-4D97-AF65-F5344CB8AC3E}">
        <p14:creationId xmlns:p14="http://schemas.microsoft.com/office/powerpoint/2010/main" val="30188607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908720"/>
            <a:ext cx="8229600" cy="1066800"/>
          </a:xfrm>
        </p:spPr>
        <p:txBody>
          <a:bodyPr>
            <a:noAutofit/>
          </a:bodyPr>
          <a:lstStyle/>
          <a:p>
            <a:r>
              <a:rPr kumimoji="1" lang="ja-JP" altLang="en-US" dirty="0"/>
              <a:t>医療事故を経験した後の</a:t>
            </a:r>
            <a:br>
              <a:rPr kumimoji="1" lang="en-US" altLang="ja-JP" dirty="0"/>
            </a:br>
            <a:r>
              <a:rPr kumimoji="1" lang="ja-JP" altLang="en-US" dirty="0"/>
              <a:t>医療者は放置されている</a:t>
            </a:r>
          </a:p>
        </p:txBody>
      </p:sp>
      <p:sp>
        <p:nvSpPr>
          <p:cNvPr id="3" name="コンテンツ プレースホルダー 2"/>
          <p:cNvSpPr>
            <a:spLocks noGrp="1"/>
          </p:cNvSpPr>
          <p:nvPr>
            <p:ph idx="1"/>
          </p:nvPr>
        </p:nvSpPr>
        <p:spPr>
          <a:xfrm>
            <a:off x="600727" y="2212680"/>
            <a:ext cx="8210873" cy="3925288"/>
          </a:xfrm>
        </p:spPr>
        <p:txBody>
          <a:bodyPr>
            <a:noAutofit/>
          </a:bodyPr>
          <a:lstStyle/>
          <a:p>
            <a:r>
              <a:rPr kumimoji="1" lang="ja-JP" altLang="en-US" sz="3600" dirty="0"/>
              <a:t>悲嘆、恥、恐れ、孤立</a:t>
            </a:r>
            <a:endParaRPr kumimoji="1" lang="en-US" altLang="ja-JP" sz="3600" dirty="0"/>
          </a:p>
          <a:p>
            <a:endParaRPr kumimoji="1" lang="en-US" altLang="ja-JP" sz="3600" dirty="0"/>
          </a:p>
          <a:p>
            <a:pPr marL="0" indent="0">
              <a:buNone/>
            </a:pPr>
            <a:r>
              <a:rPr lang="ja-JP" altLang="en-US" sz="3600" dirty="0"/>
              <a:t>何のケアもなく放置されたら・・</a:t>
            </a:r>
            <a:endParaRPr lang="en-US" altLang="ja-JP" sz="3600" dirty="0"/>
          </a:p>
          <a:p>
            <a:pPr marL="0" indent="0">
              <a:buNone/>
            </a:pPr>
            <a:r>
              <a:rPr kumimoji="1" lang="ja-JP" altLang="en-US" sz="3600" dirty="0"/>
              <a:t>→抑うつ、不安、バーンアウト、自殺</a:t>
            </a:r>
            <a:endParaRPr kumimoji="1" lang="en-US" altLang="ja-JP" sz="3600" dirty="0"/>
          </a:p>
          <a:p>
            <a:pPr marL="0" indent="0">
              <a:buNone/>
            </a:pPr>
            <a:r>
              <a:rPr kumimoji="1" lang="ja-JP" altLang="en-US" sz="3600" dirty="0"/>
              <a:t>→医療チームへの影響</a:t>
            </a:r>
            <a:endParaRPr kumimoji="1" lang="en-US" altLang="ja-JP" sz="3600" dirty="0"/>
          </a:p>
          <a:p>
            <a:pPr marL="0" indent="0">
              <a:buNone/>
            </a:pPr>
            <a:r>
              <a:rPr kumimoji="1" lang="ja-JP" altLang="en-US" sz="3600" dirty="0"/>
              <a:t>→患者ケアの質の低下</a:t>
            </a:r>
          </a:p>
        </p:txBody>
      </p:sp>
      <p:sp>
        <p:nvSpPr>
          <p:cNvPr id="4" name="正方形/長方形 3"/>
          <p:cNvSpPr/>
          <p:nvPr/>
        </p:nvSpPr>
        <p:spPr>
          <a:xfrm>
            <a:off x="6629400" y="6102020"/>
            <a:ext cx="2287806" cy="369332"/>
          </a:xfrm>
          <a:prstGeom prst="rect">
            <a:avLst/>
          </a:prstGeom>
        </p:spPr>
        <p:txBody>
          <a:bodyPr wrap="none">
            <a:spAutoFit/>
          </a:bodyPr>
          <a:lstStyle/>
          <a:p>
            <a:r>
              <a:rPr kumimoji="1" lang="en-US" altLang="ja-JP" dirty="0"/>
              <a:t>Shapiro, et al. 2016</a:t>
            </a:r>
            <a:endParaRPr kumimoji="1" lang="ja-JP" altLang="en-US" dirty="0"/>
          </a:p>
        </p:txBody>
      </p:sp>
    </p:spTree>
    <p:extLst>
      <p:ext uri="{BB962C8B-B14F-4D97-AF65-F5344CB8AC3E}">
        <p14:creationId xmlns:p14="http://schemas.microsoft.com/office/powerpoint/2010/main" val="121365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Jo Shapiro, MD - Otolaryngology (Ears, Nose and Thr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1600" y="1990727"/>
            <a:ext cx="1917700" cy="287655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4427984" y="4830196"/>
            <a:ext cx="4182617" cy="715581"/>
          </a:xfrm>
          <a:prstGeom prst="rect">
            <a:avLst/>
          </a:prstGeom>
          <a:noFill/>
        </p:spPr>
        <p:txBody>
          <a:bodyPr wrap="square" rtlCol="0">
            <a:spAutoFit/>
          </a:bodyPr>
          <a:lstStyle/>
          <a:p>
            <a:r>
              <a:rPr kumimoji="1" lang="en-US" altLang="ja-JP" sz="1350" dirty="0"/>
              <a:t>Dr. Jo</a:t>
            </a:r>
            <a:r>
              <a:rPr kumimoji="1" lang="ja-JP" altLang="en-US" sz="1350" dirty="0"/>
              <a:t> </a:t>
            </a:r>
            <a:r>
              <a:rPr kumimoji="1" lang="en-US" altLang="ja-JP" sz="1350" dirty="0"/>
              <a:t>Shapiro </a:t>
            </a:r>
          </a:p>
          <a:p>
            <a:r>
              <a:rPr kumimoji="1" lang="ja-JP" altLang="en-US" sz="1350" dirty="0"/>
              <a:t>ハーバード大学医学部ブリガム＆ウィメンズ病院</a:t>
            </a:r>
            <a:endParaRPr kumimoji="1" lang="en-US" altLang="ja-JP" sz="1350" dirty="0"/>
          </a:p>
          <a:p>
            <a:r>
              <a:rPr kumimoji="1" lang="ja-JP" altLang="en-US" sz="1350" dirty="0"/>
              <a:t>プロフェッショナリズム・ピアサポートセンター長</a:t>
            </a:r>
          </a:p>
        </p:txBody>
      </p:sp>
      <p:sp>
        <p:nvSpPr>
          <p:cNvPr id="4" name="角丸四角形 6"/>
          <p:cNvSpPr/>
          <p:nvPr/>
        </p:nvSpPr>
        <p:spPr>
          <a:xfrm>
            <a:off x="467544" y="1924562"/>
            <a:ext cx="5920557" cy="14859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ja-JP" altLang="en-US" sz="2400" b="1" dirty="0"/>
              <a:t>医療従事者が心身に問題を抱えたままでは最高のパフォーマンスができない。</a:t>
            </a:r>
            <a:br>
              <a:rPr lang="en-US" altLang="ja-JP" sz="2400" b="1" dirty="0"/>
            </a:br>
            <a:r>
              <a:rPr lang="ja-JP" altLang="en-US" sz="2400" b="1" dirty="0"/>
              <a:t>組織として対応すべき課題！</a:t>
            </a:r>
            <a:endParaRPr kumimoji="1" lang="ja-JP" altLang="en-US" sz="2400" dirty="0"/>
          </a:p>
        </p:txBody>
      </p:sp>
      <p:sp>
        <p:nvSpPr>
          <p:cNvPr id="5" name="テキスト ボックス 4"/>
          <p:cNvSpPr txBox="1"/>
          <p:nvPr/>
        </p:nvSpPr>
        <p:spPr>
          <a:xfrm>
            <a:off x="323528" y="6021288"/>
            <a:ext cx="1293791"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3985797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23728" y="404664"/>
            <a:ext cx="5314950" cy="969394"/>
          </a:xfrm>
          <a:prstGeom prst="rect">
            <a:avLst/>
          </a:prstGeom>
        </p:spPr>
        <p:txBody>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300" dirty="0"/>
              <a:t>米国で広まるサポート体制</a:t>
            </a:r>
            <a:endParaRPr lang="en-US" sz="3300" dirty="0"/>
          </a:p>
        </p:txBody>
      </p:sp>
      <p:sp>
        <p:nvSpPr>
          <p:cNvPr id="3" name="Content Placeholder 2"/>
          <p:cNvSpPr txBox="1">
            <a:spLocks/>
          </p:cNvSpPr>
          <p:nvPr/>
        </p:nvSpPr>
        <p:spPr>
          <a:xfrm>
            <a:off x="381454" y="1052736"/>
            <a:ext cx="8293097" cy="4680519"/>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en-US" altLang="ja-JP" b="1" dirty="0">
                <a:latin typeface="Calibri" panose="020F0502020204030204" pitchFamily="34" charset="0"/>
              </a:rPr>
              <a:t>1999</a:t>
            </a:r>
            <a:r>
              <a:rPr lang="ja-JP" altLang="en-US" b="1" dirty="0">
                <a:latin typeface="Calibri" panose="020F0502020204030204" pitchFamily="34" charset="0"/>
              </a:rPr>
              <a:t>年　麻酔事故（薬剤アレルギー）</a:t>
            </a:r>
            <a:endParaRPr lang="en-US" altLang="ja-JP" b="1" dirty="0">
              <a:latin typeface="Calibri" panose="020F0502020204030204" pitchFamily="34" charset="0"/>
            </a:endParaRPr>
          </a:p>
          <a:p>
            <a:pPr marL="0" indent="0">
              <a:buNone/>
            </a:pPr>
            <a:r>
              <a:rPr lang="ja-JP" altLang="en-US" b="1" dirty="0">
                <a:latin typeface="Calibri" panose="020F0502020204030204" pitchFamily="34" charset="0"/>
              </a:rPr>
              <a:t>　→当事者間（患者、医師）交流・赦し</a:t>
            </a:r>
            <a:endParaRPr lang="en-US" altLang="ja-JP" b="1" dirty="0">
              <a:latin typeface="Calibri" panose="020F0502020204030204" pitchFamily="34" charset="0"/>
            </a:endParaRPr>
          </a:p>
          <a:p>
            <a:pPr marL="0" indent="0">
              <a:buNone/>
            </a:pPr>
            <a:r>
              <a:rPr lang="ja-JP" altLang="en-US" b="1" dirty="0">
                <a:latin typeface="Calibri" panose="020F0502020204030204" pitchFamily="34" charset="0"/>
              </a:rPr>
              <a:t>　→医療機関の対応の冷たさ・情報断絶</a:t>
            </a:r>
            <a:endParaRPr lang="en-US" altLang="ja-JP" b="1" dirty="0">
              <a:latin typeface="Calibri" panose="020F0502020204030204" pitchFamily="34" charset="0"/>
            </a:endParaRPr>
          </a:p>
          <a:p>
            <a:r>
              <a:rPr lang="en-US" altLang="ja-JP" b="1" dirty="0">
                <a:latin typeface="Calibri" panose="020F0502020204030204" pitchFamily="34" charset="0"/>
              </a:rPr>
              <a:t>2002</a:t>
            </a:r>
            <a:r>
              <a:rPr lang="ja-JP" altLang="en-US" b="1" dirty="0">
                <a:latin typeface="Calibri" panose="020F0502020204030204" pitchFamily="34" charset="0"/>
              </a:rPr>
              <a:t>年　</a:t>
            </a:r>
            <a:r>
              <a:rPr lang="en-US" altLang="ja-JP" b="1" dirty="0">
                <a:latin typeface="Calibri" panose="020F0502020204030204" pitchFamily="34" charset="0"/>
              </a:rPr>
              <a:t> </a:t>
            </a:r>
            <a:r>
              <a:rPr lang="ja-JP" altLang="en-US" b="1" dirty="0">
                <a:latin typeface="Calibri" panose="020F0502020204030204" pitchFamily="34" charset="0"/>
              </a:rPr>
              <a:t>患者当事者により</a:t>
            </a:r>
            <a:r>
              <a:rPr lang="en-US" altLang="ja-JP" b="1" dirty="0">
                <a:solidFill>
                  <a:srgbClr val="FF0000"/>
                </a:solidFill>
                <a:latin typeface="Calibri" panose="020F0502020204030204" pitchFamily="34" charset="0"/>
              </a:rPr>
              <a:t>Medically Induced Trauma Support Services (MITSS)</a:t>
            </a:r>
            <a:r>
              <a:rPr lang="ja-JP" altLang="en-US" b="1" dirty="0">
                <a:solidFill>
                  <a:srgbClr val="FF0000"/>
                </a:solidFill>
                <a:latin typeface="Calibri" panose="020F0502020204030204" pitchFamily="34" charset="0"/>
              </a:rPr>
              <a:t> </a:t>
            </a:r>
            <a:r>
              <a:rPr lang="ja-JP" altLang="en-US" b="1" dirty="0">
                <a:latin typeface="Calibri" panose="020F0502020204030204" pitchFamily="34" charset="0"/>
              </a:rPr>
              <a:t>設立</a:t>
            </a:r>
            <a:endParaRPr lang="en-US" altLang="ja-JP" b="1" dirty="0">
              <a:latin typeface="Calibri" panose="020F0502020204030204" pitchFamily="34" charset="0"/>
            </a:endParaRPr>
          </a:p>
          <a:p>
            <a:r>
              <a:rPr lang="en-US" altLang="ja-JP" b="1" dirty="0">
                <a:latin typeface="Calibri" panose="020F0502020204030204" pitchFamily="34" charset="0"/>
              </a:rPr>
              <a:t>2004</a:t>
            </a:r>
            <a:r>
              <a:rPr lang="ja-JP" altLang="en-US" b="1" dirty="0">
                <a:latin typeface="Calibri" panose="020F0502020204030204" pitchFamily="34" charset="0"/>
              </a:rPr>
              <a:t>年　ブリガム＆ウィメンズ病院にピアサポートチームのタスクフォース設置</a:t>
            </a:r>
            <a:endParaRPr lang="en-US" altLang="ja-JP" b="1" dirty="0"/>
          </a:p>
          <a:p>
            <a:pPr marL="0" indent="0">
              <a:buNone/>
            </a:pPr>
            <a:r>
              <a:rPr lang="ja-JP" altLang="en-US" b="1" dirty="0">
                <a:latin typeface="Calibri" panose="020F0502020204030204" pitchFamily="34" charset="0"/>
              </a:rPr>
              <a:t>　→多職種チーム結成・トレーニング</a:t>
            </a:r>
            <a:endParaRPr lang="en-US" altLang="ja-JP" b="1" dirty="0">
              <a:latin typeface="Calibri" panose="020F0502020204030204" pitchFamily="34" charset="0"/>
            </a:endParaRPr>
          </a:p>
          <a:p>
            <a:pPr marL="0" indent="0">
              <a:buNone/>
            </a:pPr>
            <a:r>
              <a:rPr lang="ja-JP" altLang="en-US" b="1" dirty="0">
                <a:latin typeface="Calibri" panose="020F0502020204030204" pitchFamily="34" charset="0"/>
              </a:rPr>
              <a:t>　→</a:t>
            </a:r>
            <a:r>
              <a:rPr lang="en-US" altLang="ja-JP" b="1" dirty="0">
                <a:latin typeface="Calibri" panose="020F0502020204030204" pitchFamily="34" charset="0"/>
              </a:rPr>
              <a:t>2006</a:t>
            </a:r>
            <a:r>
              <a:rPr lang="ja-JP" altLang="en-US" b="1" dirty="0">
                <a:latin typeface="Calibri" panose="020F0502020204030204" pitchFamily="34" charset="0"/>
              </a:rPr>
              <a:t>年～ピアサポート開始</a:t>
            </a:r>
            <a:endParaRPr lang="en-US" altLang="ja-JP" b="1" dirty="0">
              <a:latin typeface="Calibri" panose="020F0502020204030204" pitchFamily="34" charset="0"/>
            </a:endParaRPr>
          </a:p>
          <a:p>
            <a:pPr marL="0" indent="0">
              <a:buNone/>
            </a:pPr>
            <a:endParaRPr lang="en-US" altLang="ja-JP" sz="1800" dirty="0">
              <a:latin typeface="Calibri" panose="020F0502020204030204" pitchFamily="34" charset="0"/>
            </a:endParaRPr>
          </a:p>
        </p:txBody>
      </p:sp>
      <p:sp>
        <p:nvSpPr>
          <p:cNvPr id="4" name="角丸四角形 3"/>
          <p:cNvSpPr/>
          <p:nvPr/>
        </p:nvSpPr>
        <p:spPr>
          <a:xfrm>
            <a:off x="389090" y="5373216"/>
            <a:ext cx="8285461" cy="1010849"/>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ja-JP" altLang="en-US" sz="2100" dirty="0">
                <a:solidFill>
                  <a:schemeClr val="bg1"/>
                </a:solidFill>
                <a:latin typeface="Calibri" panose="020F0502020204030204" pitchFamily="34" charset="0"/>
              </a:rPr>
              <a:t>医療スタッフ、</a:t>
            </a:r>
            <a:r>
              <a:rPr lang="en-US" altLang="ja-JP" sz="2100" dirty="0">
                <a:solidFill>
                  <a:schemeClr val="bg1"/>
                </a:solidFill>
                <a:latin typeface="Calibri" panose="020F0502020204030204" pitchFamily="34" charset="0"/>
              </a:rPr>
              <a:t>EAP</a:t>
            </a:r>
            <a:r>
              <a:rPr lang="ja-JP" altLang="en-US" sz="2100" dirty="0" err="1">
                <a:solidFill>
                  <a:schemeClr val="bg1"/>
                </a:solidFill>
                <a:latin typeface="Calibri" panose="020F0502020204030204" pitchFamily="34" charset="0"/>
              </a:rPr>
              <a:t>、</a:t>
            </a:r>
            <a:r>
              <a:rPr lang="ja-JP" altLang="en-US" sz="2100" dirty="0">
                <a:solidFill>
                  <a:schemeClr val="bg1"/>
                </a:solidFill>
                <a:latin typeface="Calibri" panose="020F0502020204030204" pitchFamily="34" charset="0"/>
              </a:rPr>
              <a:t>ソーシャルワーク、臨床倫理部、</a:t>
            </a:r>
            <a:endParaRPr lang="en-US" altLang="ja-JP" sz="2100" dirty="0">
              <a:solidFill>
                <a:schemeClr val="bg1"/>
              </a:solidFill>
              <a:latin typeface="Calibri" panose="020F0502020204030204" pitchFamily="34" charset="0"/>
            </a:endParaRPr>
          </a:p>
          <a:p>
            <a:pPr algn="ctr"/>
            <a:r>
              <a:rPr lang="ja-JP" altLang="en-US" sz="2100" dirty="0">
                <a:solidFill>
                  <a:schemeClr val="bg1"/>
                </a:solidFill>
                <a:latin typeface="Calibri" panose="020F0502020204030204" pitchFamily="34" charset="0"/>
              </a:rPr>
              <a:t>チャプレン、患者対応部、リスクマネジメント部、精神科、</a:t>
            </a:r>
            <a:r>
              <a:rPr lang="en-US" altLang="ja-JP" sz="2100" dirty="0">
                <a:solidFill>
                  <a:schemeClr val="bg1"/>
                </a:solidFill>
                <a:latin typeface="Calibri" panose="020F0502020204030204" pitchFamily="34" charset="0"/>
              </a:rPr>
              <a:t>MITSS</a:t>
            </a:r>
            <a:endParaRPr lang="en-US" altLang="ja-JP" dirty="0">
              <a:solidFill>
                <a:schemeClr val="bg1"/>
              </a:solidFill>
              <a:latin typeface="Calibri" panose="020F0502020204030204" pitchFamily="34" charset="0"/>
            </a:endParaRPr>
          </a:p>
        </p:txBody>
      </p:sp>
      <p:sp>
        <p:nvSpPr>
          <p:cNvPr id="5" name="テキスト ボックス 4"/>
          <p:cNvSpPr txBox="1"/>
          <p:nvPr/>
        </p:nvSpPr>
        <p:spPr>
          <a:xfrm>
            <a:off x="8039645" y="6381327"/>
            <a:ext cx="1104355" cy="461665"/>
          </a:xfrm>
          <a:prstGeom prst="rect">
            <a:avLst/>
          </a:prstGeom>
          <a:noFill/>
          <a:ln>
            <a:solidFill>
              <a:schemeClr val="tx1"/>
            </a:solidFill>
          </a:ln>
        </p:spPr>
        <p:txBody>
          <a:bodyPr wrap="square" rtlCol="0">
            <a:spAutoFit/>
          </a:bodyPr>
          <a:lstStyle/>
          <a:p>
            <a:r>
              <a:rPr kumimoji="1" lang="ja-JP" altLang="en-US" sz="1200" dirty="0"/>
              <a:t>井上真智子</a:t>
            </a:r>
            <a:endParaRPr kumimoji="1" lang="en-US" altLang="ja-JP" sz="1200" dirty="0"/>
          </a:p>
          <a:p>
            <a:r>
              <a:rPr kumimoji="1" lang="ja-JP" altLang="en-US" sz="1200" dirty="0"/>
              <a:t>作成スライド</a:t>
            </a:r>
          </a:p>
        </p:txBody>
      </p:sp>
    </p:spTree>
    <p:extLst>
      <p:ext uri="{BB962C8B-B14F-4D97-AF65-F5344CB8AC3E}">
        <p14:creationId xmlns:p14="http://schemas.microsoft.com/office/powerpoint/2010/main" val="34893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6805"/>
            <a:ext cx="8229600" cy="1066800"/>
          </a:xfrm>
        </p:spPr>
        <p:txBody>
          <a:bodyPr>
            <a:normAutofit/>
          </a:bodyPr>
          <a:lstStyle/>
          <a:p>
            <a:r>
              <a:rPr lang="en-US" altLang="ja-JP" dirty="0"/>
              <a:t>A</a:t>
            </a:r>
            <a:r>
              <a:rPr lang="ja-JP" altLang="en-US" dirty="0"/>
              <a:t>医師の場合</a:t>
            </a:r>
            <a:endParaRPr kumimoji="1" lang="ja-JP" altLang="en-US" dirty="0"/>
          </a:p>
        </p:txBody>
      </p:sp>
      <p:sp>
        <p:nvSpPr>
          <p:cNvPr id="3" name="コンテンツ プレースホルダー 2"/>
          <p:cNvSpPr>
            <a:spLocks noGrp="1"/>
          </p:cNvSpPr>
          <p:nvPr>
            <p:ph idx="1"/>
          </p:nvPr>
        </p:nvSpPr>
        <p:spPr>
          <a:xfrm>
            <a:off x="0" y="1600200"/>
            <a:ext cx="9064861" cy="4800600"/>
          </a:xfrm>
        </p:spPr>
        <p:txBody>
          <a:bodyPr>
            <a:noAutofit/>
          </a:bodyPr>
          <a:lstStyle/>
          <a:p>
            <a:r>
              <a:rPr lang="ja-JP" altLang="en-US" b="1" u="sng" dirty="0">
                <a:solidFill>
                  <a:srgbClr val="FF0000"/>
                </a:solidFill>
              </a:rPr>
              <a:t>研修医３年目</a:t>
            </a:r>
            <a:r>
              <a:rPr lang="ja-JP" altLang="en-US" dirty="0"/>
              <a:t>。</a:t>
            </a:r>
            <a:r>
              <a:rPr lang="en-US" altLang="ja-JP" dirty="0"/>
              <a:t>PTCA</a:t>
            </a:r>
            <a:r>
              <a:rPr lang="ja-JP" altLang="en-US" dirty="0"/>
              <a:t>中に冠動脈破裂し死亡した事例。</a:t>
            </a:r>
            <a:r>
              <a:rPr lang="en-US" altLang="ja-JP" dirty="0"/>
              <a:t>A</a:t>
            </a:r>
            <a:r>
              <a:rPr lang="ja-JP" altLang="en-US" dirty="0"/>
              <a:t>医師は助手として参加。</a:t>
            </a:r>
            <a:r>
              <a:rPr lang="ja-JP" altLang="en-US" b="1" u="sng" dirty="0">
                <a:solidFill>
                  <a:srgbClr val="FF0000"/>
                </a:solidFill>
              </a:rPr>
              <a:t>捜査一課の刑事</a:t>
            </a:r>
            <a:r>
              <a:rPr lang="ja-JP" altLang="en-US" dirty="0"/>
              <a:t>が業務上過失致死罪の疑いとして病院に押し入ってきて現場検証。後日、術者全員警察署で取り調べを受ける。</a:t>
            </a:r>
            <a:endParaRPr lang="en-US" altLang="ja-JP" dirty="0"/>
          </a:p>
          <a:p>
            <a:r>
              <a:rPr lang="ja-JP" altLang="en-US" dirty="0"/>
              <a:t>捜査機関は約半年に及ぶ。その間、</a:t>
            </a:r>
            <a:r>
              <a:rPr lang="ja-JP" altLang="en-US" b="1" u="sng" dirty="0">
                <a:solidFill>
                  <a:srgbClr val="FF0000"/>
                </a:solidFill>
              </a:rPr>
              <a:t>関与した医師は派遣先病院へ異動。</a:t>
            </a:r>
            <a:r>
              <a:rPr lang="en-US" altLang="ja-JP" b="1" u="sng" dirty="0">
                <a:solidFill>
                  <a:srgbClr val="FF0000"/>
                </a:solidFill>
              </a:rPr>
              <a:t>A</a:t>
            </a:r>
            <a:r>
              <a:rPr lang="ja-JP" altLang="en-US" b="1" u="sng" dirty="0">
                <a:solidFill>
                  <a:srgbClr val="FF0000"/>
                </a:solidFill>
              </a:rPr>
              <a:t>医師はそのまま医局を辞めることに。</a:t>
            </a:r>
            <a:endParaRPr lang="en-US" altLang="ja-JP" b="1" u="sng" dirty="0">
              <a:solidFill>
                <a:srgbClr val="FF0000"/>
              </a:solidFill>
            </a:endParaRPr>
          </a:p>
          <a:p>
            <a:r>
              <a:rPr lang="ja-JP" altLang="en-US" dirty="0"/>
              <a:t>最終結果としては、合併症であり過失はないとして</a:t>
            </a:r>
            <a:r>
              <a:rPr lang="ja-JP" altLang="en-US" b="1" u="sng" dirty="0">
                <a:solidFill>
                  <a:srgbClr val="FF0000"/>
                </a:solidFill>
              </a:rPr>
              <a:t>不起訴処分</a:t>
            </a:r>
            <a:r>
              <a:rPr lang="ja-JP" altLang="en-US" dirty="0"/>
              <a:t>となったが、</a:t>
            </a:r>
            <a:r>
              <a:rPr lang="en-US" altLang="ja-JP" b="1" u="sng" dirty="0">
                <a:solidFill>
                  <a:srgbClr val="FF0000"/>
                </a:solidFill>
              </a:rPr>
              <a:t>A</a:t>
            </a:r>
            <a:r>
              <a:rPr lang="ja-JP" altLang="en-US" b="1" u="sng" dirty="0">
                <a:solidFill>
                  <a:srgbClr val="FF0000"/>
                </a:solidFill>
              </a:rPr>
              <a:t>医師のキャリアパスは大きく変わることになった</a:t>
            </a:r>
            <a:r>
              <a:rPr lang="ja-JP" altLang="en-US" dirty="0">
                <a:solidFill>
                  <a:srgbClr val="FF0000"/>
                </a:solidFill>
              </a:rPr>
              <a:t>。</a:t>
            </a:r>
          </a:p>
        </p:txBody>
      </p:sp>
    </p:spTree>
    <p:extLst>
      <p:ext uri="{BB962C8B-B14F-4D97-AF65-F5344CB8AC3E}">
        <p14:creationId xmlns:p14="http://schemas.microsoft.com/office/powerpoint/2010/main" val="2138618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599" y="380999"/>
            <a:ext cx="7162801" cy="1292525"/>
          </a:xfrm>
        </p:spPr>
        <p:txBody>
          <a:bodyPr>
            <a:noAutofit/>
          </a:bodyPr>
          <a:lstStyle/>
          <a:p>
            <a:r>
              <a:rPr lang="ja-JP" altLang="en-US" sz="4000" b="1" dirty="0">
                <a:latin typeface="Calibri" panose="020F0502020204030204" pitchFamily="34" charset="0"/>
              </a:rPr>
              <a:t>医療関連トラウマを</a:t>
            </a:r>
            <a:br>
              <a:rPr lang="en-US" altLang="ja-JP" sz="4000" b="1" dirty="0">
                <a:latin typeface="Calibri" panose="020F0502020204030204" pitchFamily="34" charset="0"/>
              </a:rPr>
            </a:br>
            <a:r>
              <a:rPr lang="ja-JP" altLang="en-US" sz="4000" b="1" dirty="0">
                <a:latin typeface="Calibri" panose="020F0502020204030204" pitchFamily="34" charset="0"/>
              </a:rPr>
              <a:t>サポートする</a:t>
            </a:r>
            <a:r>
              <a:rPr lang="en-US" altLang="ja-JP" sz="4000" b="1" dirty="0">
                <a:latin typeface="+mn-ea"/>
                <a:ea typeface="+mn-ea"/>
              </a:rPr>
              <a:t>NPO</a:t>
            </a:r>
            <a:r>
              <a:rPr lang="ja-JP" altLang="en-US" sz="4000" b="1" dirty="0">
                <a:latin typeface="Calibri" panose="020F0502020204030204" pitchFamily="34" charset="0"/>
              </a:rPr>
              <a:t>（</a:t>
            </a:r>
            <a:r>
              <a:rPr lang="en-US" altLang="ja-JP" sz="4000" b="1" dirty="0">
                <a:latin typeface="+mj-ea"/>
              </a:rPr>
              <a:t>MITSS</a:t>
            </a:r>
            <a:r>
              <a:rPr lang="ja-JP" altLang="en-US" sz="4000" b="1" dirty="0">
                <a:latin typeface="Calibri" panose="020F0502020204030204" pitchFamily="34" charset="0"/>
              </a:rPr>
              <a:t>）</a:t>
            </a:r>
            <a:endParaRPr lang="en-US" sz="4000" b="1" dirty="0">
              <a:latin typeface="Calibri" panose="020F0502020204030204" pitchFamily="34" charset="0"/>
            </a:endParaRPr>
          </a:p>
        </p:txBody>
      </p:sp>
      <p:sp>
        <p:nvSpPr>
          <p:cNvPr id="3" name="角丸四角形 2"/>
          <p:cNvSpPr/>
          <p:nvPr/>
        </p:nvSpPr>
        <p:spPr>
          <a:xfrm>
            <a:off x="304800" y="3338270"/>
            <a:ext cx="1981200" cy="444184"/>
          </a:xfrm>
          <a:prstGeom prst="round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kumimoji="1" lang="ja-JP" altLang="en-US" b="1" dirty="0"/>
              <a:t>患者・家族向け</a:t>
            </a:r>
          </a:p>
        </p:txBody>
      </p:sp>
      <p:sp>
        <p:nvSpPr>
          <p:cNvPr id="5" name="角丸四角形 4"/>
          <p:cNvSpPr/>
          <p:nvPr/>
        </p:nvSpPr>
        <p:spPr>
          <a:xfrm>
            <a:off x="304800" y="3842657"/>
            <a:ext cx="1866902" cy="444184"/>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a:t>医療機関支援</a:t>
            </a:r>
          </a:p>
        </p:txBody>
      </p:sp>
      <p:sp>
        <p:nvSpPr>
          <p:cNvPr id="6" name="角丸四角形 5"/>
          <p:cNvSpPr/>
          <p:nvPr/>
        </p:nvSpPr>
        <p:spPr>
          <a:xfrm>
            <a:off x="304800" y="4343400"/>
            <a:ext cx="3048000" cy="44418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b="1" dirty="0"/>
              <a:t>医療者サポートサービス</a:t>
            </a:r>
          </a:p>
        </p:txBody>
      </p:sp>
      <p:sp>
        <p:nvSpPr>
          <p:cNvPr id="7" name="角丸四角形 6"/>
          <p:cNvSpPr/>
          <p:nvPr/>
        </p:nvSpPr>
        <p:spPr>
          <a:xfrm>
            <a:off x="304800" y="2863985"/>
            <a:ext cx="1524000" cy="44418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kumimoji="1" lang="ja-JP" altLang="en-US" b="1" dirty="0"/>
              <a:t>医療者向け</a:t>
            </a:r>
          </a:p>
        </p:txBody>
      </p:sp>
      <p:sp>
        <p:nvSpPr>
          <p:cNvPr id="8" name="スライド番号プレースホルダー 7"/>
          <p:cNvSpPr>
            <a:spLocks noGrp="1"/>
          </p:cNvSpPr>
          <p:nvPr>
            <p:ph type="sldNum" sz="quarter" idx="12"/>
          </p:nvPr>
        </p:nvSpPr>
        <p:spPr/>
        <p:txBody>
          <a:bodyPr/>
          <a:lstStyle/>
          <a:p>
            <a:fld id="{D35E9E20-9F04-456D-9E7B-E79F7B8D4521}" type="slidenum">
              <a:rPr lang="en-US" smtClean="0"/>
              <a:t>20</a:t>
            </a:fld>
            <a:endParaRPr lang="en-US" dirty="0"/>
          </a:p>
        </p:txBody>
      </p:sp>
      <p:pic>
        <p:nvPicPr>
          <p:cNvPr id="10" name="図 9"/>
          <p:cNvPicPr>
            <a:picLocks noChangeAspect="1"/>
          </p:cNvPicPr>
          <p:nvPr/>
        </p:nvPicPr>
        <p:blipFill rotWithShape="1">
          <a:blip r:embed="rId3"/>
          <a:srcRect l="1666" t="9921" r="1666" b="6842"/>
          <a:stretch/>
        </p:blipFill>
        <p:spPr>
          <a:xfrm>
            <a:off x="304800" y="1725054"/>
            <a:ext cx="8839200" cy="4114799"/>
          </a:xfrm>
          <a:prstGeom prst="rect">
            <a:avLst/>
          </a:prstGeom>
        </p:spPr>
      </p:pic>
      <p:sp>
        <p:nvSpPr>
          <p:cNvPr id="11" name="正方形/長方形 10"/>
          <p:cNvSpPr/>
          <p:nvPr/>
        </p:nvSpPr>
        <p:spPr>
          <a:xfrm>
            <a:off x="1238251" y="5936882"/>
            <a:ext cx="7239000" cy="830997"/>
          </a:xfrm>
          <a:prstGeom prst="rect">
            <a:avLst/>
          </a:prstGeom>
        </p:spPr>
        <p:txBody>
          <a:bodyPr wrap="square">
            <a:spAutoFit/>
          </a:bodyPr>
          <a:lstStyle/>
          <a:p>
            <a:r>
              <a:rPr kumimoji="1" lang="ja-JP" altLang="en-US" sz="2400" b="1" dirty="0">
                <a:latin typeface="+mj-ea"/>
                <a:ea typeface="+mj-ea"/>
                <a:cs typeface="Arial Unicode MS" panose="020B0604020202020204" pitchFamily="50" charset="-128"/>
              </a:rPr>
              <a:t>医療事故を体験したすべての人が癒やされるために、そして再び希望を持つことができるように</a:t>
            </a:r>
            <a:endParaRPr kumimoji="1" lang="en-US" altLang="ja-JP" sz="2400" b="1" dirty="0">
              <a:latin typeface="+mj-ea"/>
              <a:ea typeface="+mj-ea"/>
              <a:cs typeface="Arial Unicode MS" panose="020B0604020202020204" pitchFamily="50" charset="-128"/>
            </a:endParaRPr>
          </a:p>
        </p:txBody>
      </p:sp>
    </p:spTree>
    <p:extLst>
      <p:ext uri="{BB962C8B-B14F-4D97-AF65-F5344CB8AC3E}">
        <p14:creationId xmlns:p14="http://schemas.microsoft.com/office/powerpoint/2010/main" val="3989210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72" y="987649"/>
            <a:ext cx="8229600" cy="1066800"/>
          </a:xfrm>
        </p:spPr>
        <p:txBody>
          <a:bodyPr>
            <a:normAutofit fontScale="90000"/>
          </a:bodyPr>
          <a:lstStyle/>
          <a:p>
            <a:r>
              <a:rPr lang="ja-JP" altLang="en-US" dirty="0"/>
              <a:t>ハーバード大学医学部</a:t>
            </a:r>
            <a:br>
              <a:rPr lang="en-US" altLang="ja-JP" dirty="0"/>
            </a:br>
            <a:r>
              <a:rPr lang="ja-JP" altLang="en-US" dirty="0"/>
              <a:t>関連病院での取り組み</a:t>
            </a:r>
            <a:endParaRPr lang="en-US" dirty="0"/>
          </a:p>
        </p:txBody>
      </p:sp>
      <p:pic>
        <p:nvPicPr>
          <p:cNvPr id="1026" name="Picture 2" descr="beth israel deaconess medical center a harvard medical school teaching hospi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6348" y="4300144"/>
            <a:ext cx="5534850" cy="1112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righam and Women's Hospital"/>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337916" y="5224169"/>
            <a:ext cx="2271713" cy="757238"/>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p:cNvPicPr>
            <a:picLocks noChangeAspect="1"/>
          </p:cNvPicPr>
          <p:nvPr/>
        </p:nvPicPr>
        <p:blipFill>
          <a:blip r:embed="rId5"/>
          <a:stretch>
            <a:fillRect/>
          </a:stretch>
        </p:blipFill>
        <p:spPr>
          <a:xfrm>
            <a:off x="2442257" y="2112394"/>
            <a:ext cx="4203782" cy="2520430"/>
          </a:xfrm>
          <a:prstGeom prst="rect">
            <a:avLst/>
          </a:prstGeom>
        </p:spPr>
      </p:pic>
      <p:sp>
        <p:nvSpPr>
          <p:cNvPr id="6" name="テキスト ボックス 5"/>
          <p:cNvSpPr txBox="1"/>
          <p:nvPr/>
        </p:nvSpPr>
        <p:spPr>
          <a:xfrm>
            <a:off x="7524328" y="6093296"/>
            <a:ext cx="1306485"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17148917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82" y="476673"/>
            <a:ext cx="6828894" cy="895282"/>
          </a:xfrm>
        </p:spPr>
        <p:txBody>
          <a:bodyPr>
            <a:normAutofit/>
          </a:bodyPr>
          <a:lstStyle/>
          <a:p>
            <a:r>
              <a:rPr lang="ja-JP" altLang="en-US" dirty="0"/>
              <a:t>ピアサポートプログラム</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444" y="2317899"/>
            <a:ext cx="2714386" cy="968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角丸四角形 4"/>
          <p:cNvSpPr/>
          <p:nvPr/>
        </p:nvSpPr>
        <p:spPr>
          <a:xfrm>
            <a:off x="1500232" y="3444418"/>
            <a:ext cx="1657350" cy="664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t>医療事故</a:t>
            </a:r>
          </a:p>
        </p:txBody>
      </p:sp>
      <p:sp>
        <p:nvSpPr>
          <p:cNvPr id="6" name="円/楕円 5"/>
          <p:cNvSpPr/>
          <p:nvPr/>
        </p:nvSpPr>
        <p:spPr>
          <a:xfrm>
            <a:off x="1485900" y="4632409"/>
            <a:ext cx="1600200" cy="91766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sz="2400" b="1" dirty="0"/>
              <a:t>当事者</a:t>
            </a:r>
          </a:p>
        </p:txBody>
      </p:sp>
      <p:sp>
        <p:nvSpPr>
          <p:cNvPr id="7" name="右矢印 6"/>
          <p:cNvSpPr/>
          <p:nvPr/>
        </p:nvSpPr>
        <p:spPr>
          <a:xfrm>
            <a:off x="3106917" y="4873260"/>
            <a:ext cx="571500" cy="435959"/>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350"/>
          </a:p>
        </p:txBody>
      </p:sp>
      <p:sp>
        <p:nvSpPr>
          <p:cNvPr id="9" name="円/楕円 8"/>
          <p:cNvSpPr/>
          <p:nvPr/>
        </p:nvSpPr>
        <p:spPr>
          <a:xfrm>
            <a:off x="3699234" y="4616392"/>
            <a:ext cx="2514600" cy="914651"/>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sz="2400" b="1" dirty="0"/>
              <a:t>ピア</a:t>
            </a:r>
            <a:endParaRPr kumimoji="1" lang="en-US" altLang="ja-JP" sz="2400" b="1" dirty="0"/>
          </a:p>
          <a:p>
            <a:pPr algn="ctr"/>
            <a:r>
              <a:rPr kumimoji="1" lang="ja-JP" altLang="en-US" sz="2400" b="1" dirty="0"/>
              <a:t>サポーター</a:t>
            </a:r>
          </a:p>
        </p:txBody>
      </p:sp>
      <p:sp>
        <p:nvSpPr>
          <p:cNvPr id="10" name="爆発 2 9"/>
          <p:cNvSpPr/>
          <p:nvPr/>
        </p:nvSpPr>
        <p:spPr>
          <a:xfrm>
            <a:off x="1769792" y="3952492"/>
            <a:ext cx="1200150" cy="831119"/>
          </a:xfrm>
          <a:prstGeom prst="irregularSeal2">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kumimoji="1" lang="ja-JP" altLang="en-US" sz="1350"/>
          </a:p>
        </p:txBody>
      </p:sp>
      <p:sp>
        <p:nvSpPr>
          <p:cNvPr id="12" name="角丸四角形 11"/>
          <p:cNvSpPr/>
          <p:nvPr/>
        </p:nvSpPr>
        <p:spPr>
          <a:xfrm>
            <a:off x="4229100" y="2331508"/>
            <a:ext cx="2514600" cy="56824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kumimoji="1" lang="ja-JP" altLang="en-US" b="1" dirty="0"/>
              <a:t>ピアサポーター研修</a:t>
            </a:r>
          </a:p>
        </p:txBody>
      </p:sp>
      <p:sp>
        <p:nvSpPr>
          <p:cNvPr id="13" name="下矢印 12"/>
          <p:cNvSpPr/>
          <p:nvPr/>
        </p:nvSpPr>
        <p:spPr>
          <a:xfrm>
            <a:off x="4614715" y="3018787"/>
            <a:ext cx="382425" cy="1515880"/>
          </a:xfrm>
          <a:prstGeom prst="down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sz="1350"/>
          </a:p>
        </p:txBody>
      </p:sp>
      <p:sp>
        <p:nvSpPr>
          <p:cNvPr id="14" name="テキスト ボックス 13"/>
          <p:cNvSpPr txBox="1"/>
          <p:nvPr/>
        </p:nvSpPr>
        <p:spPr>
          <a:xfrm>
            <a:off x="4997140" y="2971523"/>
            <a:ext cx="2242271" cy="923330"/>
          </a:xfrm>
          <a:prstGeom prst="rect">
            <a:avLst/>
          </a:prstGeom>
          <a:noFill/>
        </p:spPr>
        <p:txBody>
          <a:bodyPr wrap="square" rtlCol="0">
            <a:spAutoFit/>
          </a:bodyPr>
          <a:lstStyle/>
          <a:p>
            <a:r>
              <a:rPr kumimoji="1" lang="ja-JP" altLang="en-US" b="1" dirty="0"/>
              <a:t>約</a:t>
            </a:r>
            <a:r>
              <a:rPr kumimoji="1" lang="en-US" altLang="ja-JP" b="1" dirty="0"/>
              <a:t>120</a:t>
            </a:r>
            <a:r>
              <a:rPr kumimoji="1" lang="ja-JP" altLang="en-US" b="1" dirty="0"/>
              <a:t>名のリスト</a:t>
            </a:r>
            <a:endParaRPr kumimoji="1" lang="en-US" altLang="ja-JP" b="1" dirty="0"/>
          </a:p>
          <a:p>
            <a:r>
              <a:rPr kumimoji="1" lang="ja-JP" altLang="en-US" b="1" dirty="0"/>
              <a:t>ボランティア</a:t>
            </a:r>
            <a:endParaRPr kumimoji="1" lang="en-US" altLang="ja-JP" b="1" dirty="0"/>
          </a:p>
          <a:p>
            <a:r>
              <a:rPr kumimoji="1" lang="ja-JP" altLang="en-US" b="1" dirty="0"/>
              <a:t>バッジ</a:t>
            </a:r>
            <a:endParaRPr kumimoji="1" lang="en-US" altLang="ja-JP" b="1" dirty="0"/>
          </a:p>
        </p:txBody>
      </p:sp>
      <p:sp>
        <p:nvSpPr>
          <p:cNvPr id="15" name="右矢印 14"/>
          <p:cNvSpPr/>
          <p:nvPr/>
        </p:nvSpPr>
        <p:spPr>
          <a:xfrm rot="18534446">
            <a:off x="5847543" y="4276609"/>
            <a:ext cx="732581" cy="31374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ja-JP" altLang="en-US" sz="1350"/>
          </a:p>
        </p:txBody>
      </p:sp>
      <p:sp>
        <p:nvSpPr>
          <p:cNvPr id="16" name="円/楕円 15"/>
          <p:cNvSpPr/>
          <p:nvPr/>
        </p:nvSpPr>
        <p:spPr>
          <a:xfrm>
            <a:off x="6048222" y="3381751"/>
            <a:ext cx="2301168" cy="788959"/>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ja-JP" altLang="en-US" b="1" dirty="0"/>
              <a:t>ピアサポーターミーティング</a:t>
            </a:r>
          </a:p>
        </p:txBody>
      </p:sp>
      <p:sp>
        <p:nvSpPr>
          <p:cNvPr id="17" name="角丸四角形 16"/>
          <p:cNvSpPr/>
          <p:nvPr/>
        </p:nvSpPr>
        <p:spPr>
          <a:xfrm>
            <a:off x="2969944" y="1928108"/>
            <a:ext cx="4228862" cy="36827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医療の質・安全部門</a:t>
            </a:r>
          </a:p>
        </p:txBody>
      </p:sp>
      <p:sp>
        <p:nvSpPr>
          <p:cNvPr id="18" name="テキスト ボックス 17"/>
          <p:cNvSpPr txBox="1"/>
          <p:nvPr/>
        </p:nvSpPr>
        <p:spPr>
          <a:xfrm>
            <a:off x="6527027" y="4282440"/>
            <a:ext cx="1715273" cy="646331"/>
          </a:xfrm>
          <a:prstGeom prst="rect">
            <a:avLst/>
          </a:prstGeom>
          <a:noFill/>
        </p:spPr>
        <p:txBody>
          <a:bodyPr wrap="square" rtlCol="0">
            <a:spAutoFit/>
          </a:bodyPr>
          <a:lstStyle/>
          <a:p>
            <a:r>
              <a:rPr kumimoji="1" lang="en-US" altLang="ja-JP" b="1" dirty="0"/>
              <a:t>3</a:t>
            </a:r>
            <a:r>
              <a:rPr kumimoji="1" lang="ja-JP" altLang="en-US" b="1" dirty="0"/>
              <a:t>ヶ月ごと</a:t>
            </a:r>
            <a:endParaRPr kumimoji="1" lang="en-US" altLang="ja-JP" b="1" dirty="0"/>
          </a:p>
          <a:p>
            <a:r>
              <a:rPr kumimoji="1" lang="ja-JP" altLang="en-US" b="1" dirty="0"/>
              <a:t>ケースは匿名</a:t>
            </a:r>
            <a:endParaRPr kumimoji="1" lang="en-US" altLang="ja-JP" b="1" dirty="0"/>
          </a:p>
        </p:txBody>
      </p:sp>
      <p:sp>
        <p:nvSpPr>
          <p:cNvPr id="19" name="テキスト ボックス 18"/>
          <p:cNvSpPr txBox="1"/>
          <p:nvPr/>
        </p:nvSpPr>
        <p:spPr>
          <a:xfrm>
            <a:off x="2644018" y="5488207"/>
            <a:ext cx="2822374" cy="784830"/>
          </a:xfrm>
          <a:prstGeom prst="rect">
            <a:avLst/>
          </a:prstGeom>
          <a:solidFill>
            <a:schemeClr val="bg1"/>
          </a:solidFill>
        </p:spPr>
        <p:txBody>
          <a:bodyPr wrap="square" rtlCol="0">
            <a:spAutoFit/>
          </a:bodyPr>
          <a:lstStyle/>
          <a:p>
            <a:r>
              <a:rPr kumimoji="1" lang="ja-JP" altLang="en-US" sz="1500" b="1" dirty="0"/>
              <a:t>面談・秘密保持</a:t>
            </a:r>
            <a:endParaRPr kumimoji="1" lang="en-US" altLang="ja-JP" sz="1500" b="1" dirty="0"/>
          </a:p>
          <a:p>
            <a:r>
              <a:rPr kumimoji="1" lang="ja-JP" altLang="en-US" sz="1500" b="1" dirty="0"/>
              <a:t>事例の詳細は話さない・聞かない</a:t>
            </a:r>
            <a:endParaRPr kumimoji="1" lang="en-US" altLang="ja-JP" sz="1500" b="1" dirty="0"/>
          </a:p>
        </p:txBody>
      </p:sp>
      <p:sp>
        <p:nvSpPr>
          <p:cNvPr id="20" name="テキスト ボックス 19"/>
          <p:cNvSpPr txBox="1"/>
          <p:nvPr/>
        </p:nvSpPr>
        <p:spPr>
          <a:xfrm>
            <a:off x="7420217" y="6019121"/>
            <a:ext cx="1420687"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2213899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240" y="404664"/>
            <a:ext cx="8083216" cy="969394"/>
          </a:xfrm>
        </p:spPr>
        <p:txBody>
          <a:bodyPr>
            <a:normAutofit fontScale="90000"/>
          </a:bodyPr>
          <a:lstStyle/>
          <a:p>
            <a:r>
              <a:rPr lang="ja-JP" altLang="en-US" dirty="0"/>
              <a:t>医療事故・予期せぬ事態があった場合</a:t>
            </a:r>
            <a:endParaRPr lang="en-US" dirty="0"/>
          </a:p>
        </p:txBody>
      </p:sp>
      <p:graphicFrame>
        <p:nvGraphicFramePr>
          <p:cNvPr id="4" name="Content Placeholder 3"/>
          <p:cNvGraphicFramePr>
            <a:graphicFrameLocks noGrp="1"/>
          </p:cNvGraphicFramePr>
          <p:nvPr>
            <p:ph idx="1"/>
          </p:nvPr>
        </p:nvGraphicFramePr>
        <p:xfrm>
          <a:off x="1259632" y="1772817"/>
          <a:ext cx="7560840"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爆発 2 2"/>
          <p:cNvSpPr/>
          <p:nvPr/>
        </p:nvSpPr>
        <p:spPr>
          <a:xfrm>
            <a:off x="0" y="1243651"/>
            <a:ext cx="2742316" cy="1058329"/>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事態発生</a:t>
            </a:r>
          </a:p>
        </p:txBody>
      </p:sp>
      <p:sp>
        <p:nvSpPr>
          <p:cNvPr id="5" name="円/楕円 4"/>
          <p:cNvSpPr/>
          <p:nvPr/>
        </p:nvSpPr>
        <p:spPr>
          <a:xfrm>
            <a:off x="5112568" y="2420888"/>
            <a:ext cx="3563888" cy="82930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b="1" dirty="0"/>
              <a:t>当日中～</a:t>
            </a:r>
            <a:endParaRPr kumimoji="1" lang="en-US" altLang="ja-JP" b="1" dirty="0"/>
          </a:p>
          <a:p>
            <a:pPr algn="ctr"/>
            <a:r>
              <a:rPr kumimoji="1" lang="ja-JP" altLang="en-US" b="1" dirty="0"/>
              <a:t>遅くとも</a:t>
            </a:r>
            <a:r>
              <a:rPr kumimoji="1" lang="en-US" altLang="ja-JP" b="1" dirty="0"/>
              <a:t>48</a:t>
            </a:r>
            <a:r>
              <a:rPr kumimoji="1" lang="ja-JP" altLang="en-US" b="1" dirty="0"/>
              <a:t>時間以内</a:t>
            </a:r>
          </a:p>
        </p:txBody>
      </p:sp>
      <p:sp>
        <p:nvSpPr>
          <p:cNvPr id="6" name="テキスト ボックス 5"/>
          <p:cNvSpPr txBox="1"/>
          <p:nvPr/>
        </p:nvSpPr>
        <p:spPr>
          <a:xfrm>
            <a:off x="323528" y="6093296"/>
            <a:ext cx="1224136"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1866634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31640" y="404664"/>
            <a:ext cx="6408712" cy="720080"/>
          </a:xfrm>
          <a:prstGeom prst="rect">
            <a:avLst/>
          </a:prstGeom>
        </p:spPr>
        <p:txBody>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t>ピアサポートプログラム</a:t>
            </a:r>
            <a:endParaRPr lang="en-US" sz="4000" dirty="0"/>
          </a:p>
        </p:txBody>
      </p:sp>
      <p:sp>
        <p:nvSpPr>
          <p:cNvPr id="3" name="Content Placeholder 2"/>
          <p:cNvSpPr txBox="1">
            <a:spLocks/>
          </p:cNvSpPr>
          <p:nvPr/>
        </p:nvSpPr>
        <p:spPr>
          <a:xfrm>
            <a:off x="0" y="1124744"/>
            <a:ext cx="9144000" cy="5040560"/>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ja-JP" altLang="en-US" sz="2800" b="1" dirty="0"/>
              <a:t>ピアサポーターの役割</a:t>
            </a:r>
            <a:endParaRPr lang="en-US" altLang="ja-JP" sz="2800" b="1" dirty="0"/>
          </a:p>
          <a:p>
            <a:pPr lvl="1"/>
            <a:r>
              <a:rPr lang="ja-JP" altLang="en-US" sz="2400" b="1" dirty="0"/>
              <a:t>研修：従業員支援プログラム（</a:t>
            </a:r>
            <a:r>
              <a:rPr lang="en-US" altLang="ja-JP" sz="2400" b="1" dirty="0"/>
              <a:t>EAP</a:t>
            </a:r>
            <a:r>
              <a:rPr lang="ja-JP" altLang="en-US" sz="2400" b="1" dirty="0"/>
              <a:t>）のトレーナーが実施</a:t>
            </a:r>
            <a:endParaRPr lang="en-US" altLang="ja-JP" sz="2400" b="1" dirty="0"/>
          </a:p>
          <a:p>
            <a:pPr lvl="1"/>
            <a:r>
              <a:rPr lang="ja-JP" altLang="en-US" sz="2400" b="1" dirty="0">
                <a:solidFill>
                  <a:srgbClr val="FF0000"/>
                </a:solidFill>
              </a:rPr>
              <a:t>感情へのファーストエイド（初期対応）</a:t>
            </a:r>
            <a:endParaRPr lang="en-US" altLang="ja-JP" sz="2400" b="1" dirty="0">
              <a:solidFill>
                <a:srgbClr val="FF0000"/>
              </a:solidFill>
            </a:endParaRPr>
          </a:p>
          <a:p>
            <a:pPr lvl="1"/>
            <a:r>
              <a:rPr lang="ja-JP" altLang="en-US" sz="2400" b="1" dirty="0"/>
              <a:t>心理反応の正当化、コーピング</a:t>
            </a:r>
            <a:endParaRPr lang="en-US" altLang="ja-JP" sz="2400" b="1" dirty="0"/>
          </a:p>
          <a:p>
            <a:pPr lvl="1"/>
            <a:r>
              <a:rPr lang="ja-JP" altLang="en-US" sz="2400" b="1" dirty="0"/>
              <a:t>起きたことの詳細や原因については話さない</a:t>
            </a:r>
            <a:endParaRPr lang="en-US" altLang="ja-JP" sz="2400" b="1" dirty="0"/>
          </a:p>
          <a:p>
            <a:r>
              <a:rPr lang="ja-JP" altLang="en-US" sz="2800" b="1" u="sng" dirty="0">
                <a:solidFill>
                  <a:srgbClr val="FF0000"/>
                </a:solidFill>
              </a:rPr>
              <a:t>完全に秘密保持：記録は残さない</a:t>
            </a:r>
            <a:endParaRPr lang="en-US" altLang="ja-JP" sz="2800" b="1" u="sng" dirty="0">
              <a:solidFill>
                <a:srgbClr val="FF0000"/>
              </a:solidFill>
            </a:endParaRPr>
          </a:p>
          <a:p>
            <a:pPr lvl="1"/>
            <a:r>
              <a:rPr lang="ja-JP" altLang="en-US" sz="2400" b="1" dirty="0"/>
              <a:t>リスクマネジメント部門、保険会社も了解</a:t>
            </a:r>
            <a:endParaRPr lang="en-US" altLang="ja-JP" sz="2400" b="1" dirty="0"/>
          </a:p>
          <a:p>
            <a:pPr lvl="1"/>
            <a:r>
              <a:rPr lang="ja-JP" altLang="en-US" sz="2400" b="1" dirty="0">
                <a:solidFill>
                  <a:srgbClr val="0070C0"/>
                </a:solidFill>
              </a:rPr>
              <a:t>自傷他害の恐れのある場合のみ報告</a:t>
            </a:r>
            <a:endParaRPr lang="en-US" altLang="ja-JP" sz="2400" b="1" dirty="0">
              <a:solidFill>
                <a:srgbClr val="0070C0"/>
              </a:solidFill>
            </a:endParaRPr>
          </a:p>
          <a:p>
            <a:r>
              <a:rPr lang="ja-JP" altLang="en-US" sz="2800" dirty="0">
                <a:solidFill>
                  <a:schemeClr val="tx1"/>
                </a:solidFill>
              </a:rPr>
              <a:t>周囲で助けの必要な人を発見し、個別またはグループ面談</a:t>
            </a:r>
          </a:p>
          <a:p>
            <a:pPr lvl="1"/>
            <a:endParaRPr lang="en-US" sz="2400" b="1" dirty="0">
              <a:solidFill>
                <a:srgbClr val="0070C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9924" y="1007631"/>
            <a:ext cx="1973021" cy="703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ボックス 7"/>
          <p:cNvSpPr txBox="1"/>
          <p:nvPr/>
        </p:nvSpPr>
        <p:spPr>
          <a:xfrm>
            <a:off x="7714269" y="6165304"/>
            <a:ext cx="1425107"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318024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5576" y="490381"/>
            <a:ext cx="7848920" cy="1146396"/>
          </a:xfrm>
          <a:prstGeom prst="rect">
            <a:avLst/>
          </a:prstGeom>
        </p:spPr>
        <p:txBody>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t>他のサポートプログラム</a:t>
            </a:r>
            <a:endParaRPr lang="en-US" sz="4000" dirty="0"/>
          </a:p>
        </p:txBody>
      </p:sp>
      <p:sp>
        <p:nvSpPr>
          <p:cNvPr id="3" name="Content Placeholder 2"/>
          <p:cNvSpPr txBox="1">
            <a:spLocks/>
          </p:cNvSpPr>
          <p:nvPr/>
        </p:nvSpPr>
        <p:spPr>
          <a:xfrm>
            <a:off x="723390" y="1911017"/>
            <a:ext cx="7848920" cy="4410175"/>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ja-JP" altLang="en-US" b="1" dirty="0"/>
              <a:t>ヘルスサービス（</a:t>
            </a:r>
            <a:r>
              <a:rPr lang="en-US" altLang="ja-JP" b="1" dirty="0"/>
              <a:t>3</a:t>
            </a:r>
            <a:r>
              <a:rPr lang="ja-JP" altLang="en-US" b="1" dirty="0"/>
              <a:t>回まで）</a:t>
            </a:r>
            <a:endParaRPr lang="en-US" altLang="ja-JP" b="1" dirty="0"/>
          </a:p>
          <a:p>
            <a:pPr lvl="1"/>
            <a:r>
              <a:rPr lang="ja-JP" altLang="en-US" sz="2400" b="1" u="sng" dirty="0">
                <a:solidFill>
                  <a:srgbClr val="FF0000"/>
                </a:solidFill>
              </a:rPr>
              <a:t>医療記録が残らない、保険チャージなし</a:t>
            </a:r>
            <a:endParaRPr lang="en-US" altLang="ja-JP" sz="2400" b="1" u="sng" dirty="0">
              <a:solidFill>
                <a:srgbClr val="FF0000"/>
              </a:solidFill>
            </a:endParaRPr>
          </a:p>
          <a:p>
            <a:endParaRPr lang="en-US" altLang="ja-JP" b="1" dirty="0"/>
          </a:p>
          <a:p>
            <a:r>
              <a:rPr lang="ja-JP" altLang="en-US" b="1" dirty="0"/>
              <a:t>従業員支援プログラム（</a:t>
            </a:r>
            <a:r>
              <a:rPr lang="en-US" altLang="ja-JP" b="1" dirty="0"/>
              <a:t>EAP</a:t>
            </a:r>
            <a:r>
              <a:rPr lang="ja-JP" altLang="en-US" b="1" dirty="0"/>
              <a:t>）</a:t>
            </a:r>
            <a:endParaRPr lang="en-US" altLang="ja-JP" b="1" dirty="0"/>
          </a:p>
          <a:p>
            <a:r>
              <a:rPr lang="ja-JP" altLang="en-US" b="1" dirty="0"/>
              <a:t>職場環境調整：人材管理部門</a:t>
            </a:r>
            <a:endParaRPr lang="en-US" altLang="ja-JP" b="1" dirty="0"/>
          </a:p>
          <a:p>
            <a:r>
              <a:rPr lang="ja-JP" altLang="en-US" b="1" dirty="0"/>
              <a:t>スピリチュアルケア（牧師など）</a:t>
            </a:r>
            <a:endParaRPr lang="en-US" altLang="ja-JP" b="1" dirty="0"/>
          </a:p>
          <a:p>
            <a:r>
              <a:rPr lang="ja-JP" altLang="en-US" b="1" dirty="0"/>
              <a:t>精神科専門看護師</a:t>
            </a:r>
            <a:endParaRPr lang="en-US" altLang="ja-JP" b="1" dirty="0"/>
          </a:p>
          <a:p>
            <a:r>
              <a:rPr lang="ja-JP" altLang="en-US" b="1" dirty="0"/>
              <a:t>ソーシャルワーク（心理社会的問題）</a:t>
            </a:r>
            <a:endParaRPr lang="en-US" b="1" dirty="0"/>
          </a:p>
        </p:txBody>
      </p:sp>
      <p:sp>
        <p:nvSpPr>
          <p:cNvPr id="4" name="角丸四角形 3"/>
          <p:cNvSpPr/>
          <p:nvPr/>
        </p:nvSpPr>
        <p:spPr>
          <a:xfrm>
            <a:off x="302289" y="1412775"/>
            <a:ext cx="2308872" cy="4982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医師のみ対象</a:t>
            </a:r>
          </a:p>
        </p:txBody>
      </p:sp>
      <p:sp>
        <p:nvSpPr>
          <p:cNvPr id="5" name="角丸四角形 4"/>
          <p:cNvSpPr/>
          <p:nvPr/>
        </p:nvSpPr>
        <p:spPr>
          <a:xfrm>
            <a:off x="323528" y="2924944"/>
            <a:ext cx="2308872" cy="5548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全職種対象</a:t>
            </a:r>
          </a:p>
        </p:txBody>
      </p:sp>
      <p:sp>
        <p:nvSpPr>
          <p:cNvPr id="6" name="テキスト ボックス 5"/>
          <p:cNvSpPr txBox="1"/>
          <p:nvPr/>
        </p:nvSpPr>
        <p:spPr>
          <a:xfrm>
            <a:off x="7524328" y="6093296"/>
            <a:ext cx="1338139"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4048652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37357" y="620688"/>
            <a:ext cx="8268493" cy="977900"/>
          </a:xfrm>
          <a:prstGeom prst="rect">
            <a:avLst/>
          </a:prstGeom>
        </p:spPr>
        <p:txBody>
          <a:bodyPr/>
          <a:lstStyle>
            <a:lvl1pPr algn="ctr" defTabSz="457200" rtl="0" eaLnBrk="1" latinLnBrk="0" hangingPunct="1">
              <a:spcBef>
                <a:spcPct val="0"/>
              </a:spcBef>
              <a:buNone/>
              <a:defRPr kumimoji="1" sz="44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en-US" altLang="ja-JP" sz="3600" dirty="0">
                <a:latin typeface="Calibri" panose="020F0502020204030204" pitchFamily="34" charset="0"/>
              </a:rPr>
              <a:t>MITSS</a:t>
            </a:r>
            <a:r>
              <a:rPr lang="ja-JP" altLang="en-US" sz="3600" dirty="0" err="1"/>
              <a:t>の提</a:t>
            </a:r>
            <a:r>
              <a:rPr lang="ja-JP" altLang="en-US" sz="3600" dirty="0"/>
              <a:t>供するサポートプログラム</a:t>
            </a:r>
          </a:p>
        </p:txBody>
      </p:sp>
      <p:sp>
        <p:nvSpPr>
          <p:cNvPr id="3" name="コンテンツ プレースホルダー 2"/>
          <p:cNvSpPr txBox="1">
            <a:spLocks/>
          </p:cNvSpPr>
          <p:nvPr/>
        </p:nvSpPr>
        <p:spPr>
          <a:xfrm>
            <a:off x="323528" y="1598588"/>
            <a:ext cx="8599139" cy="4638724"/>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a:lstStyle>
          <a:p>
            <a:r>
              <a:rPr lang="ja-JP" altLang="en-US" sz="2800" b="1" dirty="0"/>
              <a:t>医療者へのグループ講習・サポート</a:t>
            </a:r>
            <a:endParaRPr lang="en-US" altLang="ja-JP" sz="2800" b="1" dirty="0"/>
          </a:p>
          <a:p>
            <a:pPr lvl="1"/>
            <a:r>
              <a:rPr lang="en-US" altLang="ja-JP" sz="2400" b="1" dirty="0">
                <a:latin typeface="Calibri" panose="020F0502020204030204" pitchFamily="34" charset="0"/>
              </a:rPr>
              <a:t>90</a:t>
            </a:r>
            <a:r>
              <a:rPr lang="ja-JP" altLang="en-US" sz="2400" b="1" dirty="0">
                <a:latin typeface="Calibri" panose="020F0502020204030204" pitchFamily="34" charset="0"/>
              </a:rPr>
              <a:t>分</a:t>
            </a:r>
            <a:r>
              <a:rPr lang="en-US" altLang="ja-JP" sz="2400" b="1" dirty="0">
                <a:latin typeface="Calibri" panose="020F0502020204030204" pitchFamily="34" charset="0"/>
              </a:rPr>
              <a:t>×10</a:t>
            </a:r>
            <a:r>
              <a:rPr lang="ja-JP" altLang="en-US" sz="2400" b="1" dirty="0">
                <a:latin typeface="Calibri" panose="020F0502020204030204" pitchFamily="34" charset="0"/>
              </a:rPr>
              <a:t>週間（</a:t>
            </a:r>
            <a:r>
              <a:rPr lang="en-US" altLang="ja-JP" sz="2400" b="1" dirty="0">
                <a:latin typeface="Calibri" panose="020F0502020204030204" pitchFamily="34" charset="0"/>
              </a:rPr>
              <a:t>$10/</a:t>
            </a:r>
            <a:r>
              <a:rPr lang="ja-JP" altLang="en-US" sz="2400" b="1" dirty="0">
                <a:latin typeface="Calibri" panose="020F0502020204030204" pitchFamily="34" charset="0"/>
              </a:rPr>
              <a:t>回、任意）</a:t>
            </a:r>
            <a:endParaRPr lang="en-US" altLang="ja-JP" sz="2400" b="1" dirty="0">
              <a:latin typeface="Calibri" panose="020F0502020204030204" pitchFamily="34" charset="0"/>
            </a:endParaRPr>
          </a:p>
          <a:p>
            <a:r>
              <a:rPr lang="ja-JP" altLang="en-US" sz="2800" b="1" dirty="0"/>
              <a:t>ホットライン：電話での</a:t>
            </a:r>
            <a:r>
              <a:rPr lang="en-US" altLang="ja-JP" sz="2800" b="1" dirty="0"/>
              <a:t>24</a:t>
            </a:r>
            <a:r>
              <a:rPr lang="ja-JP" altLang="en-US" sz="2800" b="1" dirty="0"/>
              <a:t>時間サポート</a:t>
            </a:r>
            <a:endParaRPr lang="en-US" altLang="ja-JP" sz="2800" b="1" dirty="0"/>
          </a:p>
          <a:p>
            <a:r>
              <a:rPr lang="ja-JP" altLang="en-US" sz="2800" b="1" dirty="0"/>
              <a:t>医療機関での講習：心理的影響について</a:t>
            </a:r>
            <a:endParaRPr lang="en-US" altLang="ja-JP" sz="2800" b="1" dirty="0"/>
          </a:p>
          <a:p>
            <a:r>
              <a:rPr lang="ja-JP" altLang="en-US" sz="2800" b="1" dirty="0"/>
              <a:t>医療機関におけるサポートプログラム構築の支援</a:t>
            </a:r>
            <a:endParaRPr lang="en-US" altLang="ja-JP" sz="2800" b="1" dirty="0"/>
          </a:p>
          <a:p>
            <a:r>
              <a:rPr lang="ja-JP" altLang="en-US" sz="2800" b="1" dirty="0"/>
              <a:t>短期の個人サポート（グループが適さない場合）</a:t>
            </a:r>
            <a:endParaRPr lang="en-US" altLang="ja-JP" sz="2800" b="1" dirty="0"/>
          </a:p>
          <a:p>
            <a:r>
              <a:rPr lang="ja-JP" altLang="en-US" sz="2800" b="1" u="sng" dirty="0">
                <a:solidFill>
                  <a:srgbClr val="FF0000"/>
                </a:solidFill>
              </a:rPr>
              <a:t>すべて秘密保持される</a:t>
            </a:r>
            <a:endParaRPr lang="en-US" altLang="ja-JP" sz="2800" b="1" u="sng" dirty="0">
              <a:solidFill>
                <a:srgbClr val="FF0000"/>
              </a:solidFill>
            </a:endParaRPr>
          </a:p>
          <a:p>
            <a:endParaRPr lang="en-US" altLang="ja-JP" sz="1800" dirty="0"/>
          </a:p>
          <a:p>
            <a:endParaRPr lang="en-US" altLang="ja-JP" sz="1800" dirty="0"/>
          </a:p>
          <a:p>
            <a:endParaRPr lang="ja-JP" altLang="en-US" sz="1800" dirty="0"/>
          </a:p>
        </p:txBody>
      </p:sp>
      <p:sp>
        <p:nvSpPr>
          <p:cNvPr id="4" name="テキスト ボックス 3"/>
          <p:cNvSpPr txBox="1"/>
          <p:nvPr/>
        </p:nvSpPr>
        <p:spPr>
          <a:xfrm>
            <a:off x="7668344" y="6021288"/>
            <a:ext cx="1223517" cy="507831"/>
          </a:xfrm>
          <a:prstGeom prst="rect">
            <a:avLst/>
          </a:prstGeom>
          <a:noFill/>
          <a:ln>
            <a:solidFill>
              <a:schemeClr val="tx1"/>
            </a:solidFill>
          </a:ln>
        </p:spPr>
        <p:txBody>
          <a:bodyPr wrap="square" rtlCol="0">
            <a:spAutoFit/>
          </a:bodyPr>
          <a:lstStyle/>
          <a:p>
            <a:r>
              <a:rPr kumimoji="1" lang="ja-JP" altLang="en-US" sz="1350" dirty="0"/>
              <a:t>井上真智子</a:t>
            </a:r>
            <a:endParaRPr kumimoji="1" lang="en-US" altLang="ja-JP" sz="1350" dirty="0"/>
          </a:p>
          <a:p>
            <a:r>
              <a:rPr kumimoji="1" lang="ja-JP" altLang="en-US" sz="1350" dirty="0"/>
              <a:t>作成スライド</a:t>
            </a:r>
          </a:p>
        </p:txBody>
      </p:sp>
    </p:spTree>
    <p:extLst>
      <p:ext uri="{BB962C8B-B14F-4D97-AF65-F5344CB8AC3E}">
        <p14:creationId xmlns:p14="http://schemas.microsoft.com/office/powerpoint/2010/main" val="218127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51234" y="688497"/>
            <a:ext cx="8515350" cy="1084319"/>
          </a:xfrm>
        </p:spPr>
        <p:txBody>
          <a:bodyPr>
            <a:normAutofit fontScale="90000"/>
          </a:bodyPr>
          <a:lstStyle/>
          <a:p>
            <a:pPr algn="ctr"/>
            <a:r>
              <a:rPr kumimoji="1" lang="en-US" altLang="ja-JP" b="1" dirty="0">
                <a:effectLst>
                  <a:outerShdw blurRad="38100" dist="38100" dir="2700000" algn="tl">
                    <a:srgbClr val="000000">
                      <a:alpha val="43137"/>
                    </a:srgbClr>
                  </a:outerShdw>
                </a:effectLst>
              </a:rPr>
              <a:t>Heals  </a:t>
            </a:r>
            <a:r>
              <a:rPr lang="ja-JP" altLang="en-US" b="1" dirty="0">
                <a:effectLst>
                  <a:outerShdw blurRad="38100" dist="38100" dir="2700000" algn="tl">
                    <a:srgbClr val="000000">
                      <a:alpha val="43137"/>
                    </a:srgbClr>
                  </a:outerShdw>
                </a:effectLst>
              </a:rPr>
              <a:t>医療対話連携支援プロジェクト</a:t>
            </a:r>
            <a:br>
              <a:rPr lang="en-US" altLang="ja-JP" b="1" dirty="0">
                <a:effectLst>
                  <a:outerShdw blurRad="38100" dist="38100" dir="2700000" algn="tl">
                    <a:srgbClr val="000000">
                      <a:alpha val="43137"/>
                    </a:srgbClr>
                  </a:outerShdw>
                </a:effectLst>
              </a:rPr>
            </a:br>
            <a:r>
              <a:rPr lang="ja-JP" altLang="en-US" b="1" dirty="0">
                <a:effectLst>
                  <a:outerShdw blurRad="38100" dist="38100" dir="2700000" algn="tl">
                    <a:srgbClr val="000000">
                      <a:alpha val="43137"/>
                    </a:srgbClr>
                  </a:outerShdw>
                </a:effectLst>
              </a:rPr>
              <a:t>　</a:t>
            </a:r>
            <a:r>
              <a:rPr lang="en-US" altLang="ja-JP" sz="2700" b="1" dirty="0">
                <a:effectLst>
                  <a:outerShdw blurRad="38100" dist="38100" dir="2700000" algn="tl">
                    <a:srgbClr val="000000">
                      <a:alpha val="43137"/>
                    </a:srgbClr>
                  </a:outerShdw>
                </a:effectLst>
              </a:rPr>
              <a:t>Healthcare </a:t>
            </a:r>
            <a:r>
              <a:rPr lang="en-US" altLang="ja-JP" sz="2700" b="1" dirty="0" err="1">
                <a:effectLst>
                  <a:outerShdw blurRad="38100" dist="38100" dir="2700000" algn="tl">
                    <a:srgbClr val="000000">
                      <a:alpha val="43137"/>
                    </a:srgbClr>
                  </a:outerShdw>
                </a:effectLst>
              </a:rPr>
              <a:t>Enpowerment</a:t>
            </a:r>
            <a:r>
              <a:rPr lang="en-US" altLang="ja-JP" sz="2700" b="1" dirty="0">
                <a:effectLst>
                  <a:outerShdw blurRad="38100" dist="38100" dir="2700000" algn="tl">
                    <a:srgbClr val="000000">
                      <a:alpha val="43137"/>
                    </a:srgbClr>
                  </a:outerShdw>
                </a:effectLst>
              </a:rPr>
              <a:t> </a:t>
            </a:r>
            <a:r>
              <a:rPr lang="ja-JP" altLang="en-US" sz="2700" b="1" dirty="0">
                <a:effectLst>
                  <a:outerShdw blurRad="38100" dist="38100" dir="2700000" algn="tl">
                    <a:srgbClr val="000000">
                      <a:alpha val="43137"/>
                    </a:srgbClr>
                  </a:outerShdw>
                </a:effectLst>
              </a:rPr>
              <a:t>＆</a:t>
            </a:r>
            <a:r>
              <a:rPr lang="en-US" altLang="ja-JP" sz="2700" b="1" dirty="0">
                <a:effectLst>
                  <a:outerShdw blurRad="38100" dist="38100" dir="2700000" algn="tl">
                    <a:srgbClr val="000000">
                      <a:alpha val="43137"/>
                    </a:srgbClr>
                  </a:outerShdw>
                </a:effectLst>
              </a:rPr>
              <a:t>Support</a:t>
            </a:r>
            <a:r>
              <a:rPr lang="ja-JP" altLang="en-US" sz="2700" b="1" dirty="0">
                <a:effectLst>
                  <a:outerShdw blurRad="38100" dist="38100" dir="2700000" algn="tl">
                    <a:srgbClr val="000000">
                      <a:alpha val="43137"/>
                    </a:srgbClr>
                  </a:outerShdw>
                </a:effectLst>
              </a:rPr>
              <a:t> </a:t>
            </a:r>
            <a:r>
              <a:rPr lang="en-US" altLang="ja-JP" sz="2700" b="1" dirty="0" err="1">
                <a:effectLst>
                  <a:outerShdw blurRad="38100" dist="38100" dir="2700000" algn="tl">
                    <a:srgbClr val="000000">
                      <a:alpha val="43137"/>
                    </a:srgbClr>
                  </a:outerShdw>
                </a:effectLst>
              </a:rPr>
              <a:t>Projekt</a:t>
            </a:r>
            <a:r>
              <a:rPr lang="ja-JP" altLang="en-US" sz="2700" b="1" dirty="0">
                <a:effectLst>
                  <a:outerShdw blurRad="38100" dist="38100" dir="2700000" algn="tl">
                    <a:srgbClr val="000000">
                      <a:alpha val="43137"/>
                    </a:srgbClr>
                  </a:outerShdw>
                </a:effectLst>
              </a:rPr>
              <a:t> </a:t>
            </a:r>
          </a:p>
        </p:txBody>
      </p:sp>
      <p:graphicFrame>
        <p:nvGraphicFramePr>
          <p:cNvPr id="8" name="コンテンツ プレースホルダー 7"/>
          <p:cNvGraphicFramePr>
            <a:graphicFrameLocks noGrp="1"/>
          </p:cNvGraphicFramePr>
          <p:nvPr>
            <p:ph idx="1"/>
          </p:nvPr>
        </p:nvGraphicFramePr>
        <p:xfrm>
          <a:off x="0" y="1849023"/>
          <a:ext cx="8866584" cy="474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テキスト ボックス 13"/>
          <p:cNvSpPr txBox="1"/>
          <p:nvPr/>
        </p:nvSpPr>
        <p:spPr>
          <a:xfrm>
            <a:off x="5436096" y="6453336"/>
            <a:ext cx="3583310" cy="300082"/>
          </a:xfrm>
          <a:prstGeom prst="rect">
            <a:avLst/>
          </a:prstGeom>
          <a:noFill/>
        </p:spPr>
        <p:txBody>
          <a:bodyPr wrap="square" rtlCol="0">
            <a:spAutoFit/>
          </a:bodyPr>
          <a:lstStyle/>
          <a:p>
            <a:r>
              <a:rPr lang="en-US" altLang="ja-JP" sz="1350" b="1" dirty="0" err="1"/>
              <a:t>HP:http</a:t>
            </a:r>
            <a:r>
              <a:rPr lang="en-US" altLang="ja-JP" sz="1350" b="1" dirty="0"/>
              <a:t>://heals.jpn.org/pg55.html</a:t>
            </a:r>
            <a:endParaRPr lang="ja-JP" altLang="en-US" sz="1350" b="1" dirty="0"/>
          </a:p>
        </p:txBody>
      </p:sp>
    </p:spTree>
    <p:extLst>
      <p:ext uri="{BB962C8B-B14F-4D97-AF65-F5344CB8AC3E}">
        <p14:creationId xmlns:p14="http://schemas.microsoft.com/office/powerpoint/2010/main" val="17281404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8866D2-B3F8-65C9-CA4D-8F4523747C7D}"/>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B0440CD6-A3A7-84C9-B020-C5C475ADCFD6}"/>
              </a:ext>
            </a:extLst>
          </p:cNvPr>
          <p:cNvSpPr>
            <a:spLocks noGrp="1"/>
          </p:cNvSpPr>
          <p:nvPr>
            <p:ph idx="1"/>
          </p:nvPr>
        </p:nvSpPr>
        <p:spPr>
          <a:xfrm>
            <a:off x="5076056" y="2249424"/>
            <a:ext cx="3610744" cy="4325112"/>
          </a:xfrm>
        </p:spPr>
        <p:txBody>
          <a:bodyPr/>
          <a:lstStyle/>
          <a:p>
            <a:r>
              <a:rPr kumimoji="1" lang="ja-JP" altLang="en-US" dirty="0"/>
              <a:t>メディカルピアサポーター資格認定開始</a:t>
            </a:r>
          </a:p>
        </p:txBody>
      </p:sp>
      <p:pic>
        <p:nvPicPr>
          <p:cNvPr id="6" name="図 5">
            <a:extLst>
              <a:ext uri="{FF2B5EF4-FFF2-40B4-BE49-F238E27FC236}">
                <a16:creationId xmlns:a16="http://schemas.microsoft.com/office/drawing/2014/main" id="{2837D4BD-2F6E-3550-1D07-0EF49F12AC5A}"/>
              </a:ext>
            </a:extLst>
          </p:cNvPr>
          <p:cNvPicPr>
            <a:picLocks noChangeAspect="1"/>
          </p:cNvPicPr>
          <p:nvPr/>
        </p:nvPicPr>
        <p:blipFill rotWithShape="1">
          <a:blip r:embed="rId2"/>
          <a:srcRect l="42125" t="31461" r="30313" b="11069"/>
          <a:stretch/>
        </p:blipFill>
        <p:spPr>
          <a:xfrm>
            <a:off x="0" y="919809"/>
            <a:ext cx="5413925" cy="4795191"/>
          </a:xfrm>
          <a:prstGeom prst="rect">
            <a:avLst/>
          </a:prstGeom>
        </p:spPr>
      </p:pic>
    </p:spTree>
    <p:extLst>
      <p:ext uri="{BB962C8B-B14F-4D97-AF65-F5344CB8AC3E}">
        <p14:creationId xmlns:p14="http://schemas.microsoft.com/office/powerpoint/2010/main" val="228242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solidFill>
                  <a:srgbClr val="0070C0"/>
                </a:solidFill>
              </a:rPr>
              <a:t>医療事故時のあるべき対応</a:t>
            </a: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74385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90605"/>
            <a:ext cx="8229600" cy="1066800"/>
          </a:xfrm>
        </p:spPr>
        <p:txBody>
          <a:bodyPr/>
          <a:lstStyle/>
          <a:p>
            <a:r>
              <a:rPr kumimoji="1" lang="en-US" altLang="ja-JP" dirty="0"/>
              <a:t>B</a:t>
            </a:r>
            <a:r>
              <a:rPr kumimoji="1" lang="ja-JP" altLang="en-US" dirty="0"/>
              <a:t>医師の場合</a:t>
            </a:r>
          </a:p>
        </p:txBody>
      </p:sp>
      <p:sp>
        <p:nvSpPr>
          <p:cNvPr id="3" name="コンテンツ プレースホルダー 2"/>
          <p:cNvSpPr>
            <a:spLocks noGrp="1"/>
          </p:cNvSpPr>
          <p:nvPr>
            <p:ph idx="1"/>
          </p:nvPr>
        </p:nvSpPr>
        <p:spPr>
          <a:xfrm>
            <a:off x="107504" y="1524000"/>
            <a:ext cx="8871850" cy="4953000"/>
          </a:xfrm>
        </p:spPr>
        <p:txBody>
          <a:bodyPr>
            <a:normAutofit/>
          </a:bodyPr>
          <a:lstStyle/>
          <a:p>
            <a:r>
              <a:rPr lang="ja-JP" altLang="en-US" b="1" u="sng" dirty="0">
                <a:solidFill>
                  <a:srgbClr val="FF0000"/>
                </a:solidFill>
              </a:rPr>
              <a:t>研修医</a:t>
            </a:r>
            <a:r>
              <a:rPr lang="en-US" altLang="ja-JP" b="1" u="sng" dirty="0">
                <a:solidFill>
                  <a:srgbClr val="FF0000"/>
                </a:solidFill>
              </a:rPr>
              <a:t>2</a:t>
            </a:r>
            <a:r>
              <a:rPr lang="ja-JP" altLang="en-US" b="1" u="sng" dirty="0">
                <a:solidFill>
                  <a:srgbClr val="FF0000"/>
                </a:solidFill>
              </a:rPr>
              <a:t>年目</a:t>
            </a:r>
            <a:r>
              <a:rPr lang="ja-JP" altLang="en-US" dirty="0"/>
              <a:t>。手術中の突然の血圧低下。そのまま血圧が戻らず患者死亡。業務上過失致死の疑いで刑事捜査の対象となる。麻酔科研修医として、麻酔にあたっていた</a:t>
            </a:r>
            <a:r>
              <a:rPr lang="en-US" altLang="ja-JP" dirty="0"/>
              <a:t>B</a:t>
            </a:r>
            <a:r>
              <a:rPr lang="ja-JP" altLang="en-US" dirty="0"/>
              <a:t>医師も取り調べを受けることに。</a:t>
            </a:r>
            <a:endParaRPr lang="en-US" altLang="ja-JP" dirty="0"/>
          </a:p>
          <a:p>
            <a:r>
              <a:rPr lang="ja-JP" altLang="en-US" b="1" u="sng" dirty="0">
                <a:solidFill>
                  <a:srgbClr val="FF0000"/>
                </a:solidFill>
              </a:rPr>
              <a:t>書類送検の段階で実名報道</a:t>
            </a:r>
            <a:r>
              <a:rPr lang="ja-JP" altLang="en-US" dirty="0"/>
              <a:t>される。</a:t>
            </a:r>
            <a:endParaRPr lang="en-US" altLang="ja-JP" dirty="0"/>
          </a:p>
          <a:p>
            <a:r>
              <a:rPr lang="en-US" altLang="ja-JP" b="1" u="sng" dirty="0">
                <a:solidFill>
                  <a:srgbClr val="FF0000"/>
                </a:solidFill>
              </a:rPr>
              <a:t>B</a:t>
            </a:r>
            <a:r>
              <a:rPr lang="ja-JP" altLang="en-US" b="1" u="sng" dirty="0">
                <a:solidFill>
                  <a:srgbClr val="FF0000"/>
                </a:solidFill>
              </a:rPr>
              <a:t>医師は大学病院を退職し、しばらく臨床を離れる</a:t>
            </a:r>
            <a:r>
              <a:rPr lang="ja-JP" altLang="en-US" dirty="0"/>
              <a:t>ことに。</a:t>
            </a:r>
            <a:endParaRPr lang="en-US" altLang="ja-JP" dirty="0"/>
          </a:p>
          <a:p>
            <a:r>
              <a:rPr lang="ja-JP" altLang="en-US" dirty="0"/>
              <a:t>刑事捜査の結果は、</a:t>
            </a:r>
            <a:r>
              <a:rPr lang="ja-JP" altLang="en-US" b="1" u="sng" dirty="0">
                <a:solidFill>
                  <a:srgbClr val="FF0000"/>
                </a:solidFill>
              </a:rPr>
              <a:t>不起訴処分</a:t>
            </a:r>
            <a:r>
              <a:rPr lang="ja-JP" altLang="en-US" dirty="0"/>
              <a:t>となった。</a:t>
            </a:r>
            <a:endParaRPr lang="en-US" altLang="ja-JP" dirty="0"/>
          </a:p>
          <a:p>
            <a:endParaRPr kumimoji="1" lang="ja-JP" altLang="en-US" sz="3600" dirty="0"/>
          </a:p>
        </p:txBody>
      </p:sp>
    </p:spTree>
    <p:extLst>
      <p:ext uri="{BB962C8B-B14F-4D97-AF65-F5344CB8AC3E}">
        <p14:creationId xmlns:p14="http://schemas.microsoft.com/office/powerpoint/2010/main" val="5256189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7287" y="383875"/>
            <a:ext cx="8149741" cy="1292525"/>
          </a:xfrm>
        </p:spPr>
        <p:txBody>
          <a:bodyPr>
            <a:normAutofit/>
          </a:bodyPr>
          <a:lstStyle/>
          <a:p>
            <a:r>
              <a:rPr kumimoji="1" lang="ja-JP" altLang="en-US" dirty="0"/>
              <a:t>医療</a:t>
            </a:r>
            <a:r>
              <a:rPr kumimoji="1" lang="ja-JP" altLang="en-US"/>
              <a:t>事故対応　</a:t>
            </a:r>
            <a:r>
              <a:rPr lang="ja-JP" altLang="en-US"/>
              <a:t>三つ</a:t>
            </a:r>
            <a:r>
              <a:rPr lang="ja-JP" altLang="en-US" dirty="0"/>
              <a:t>は独立に処理</a:t>
            </a:r>
            <a:endParaRPr kumimoji="1" lang="ja-JP" altLang="en-US" dirty="0"/>
          </a:p>
        </p:txBody>
      </p:sp>
      <p:graphicFrame>
        <p:nvGraphicFramePr>
          <p:cNvPr id="4" name="コンテンツ プレースホルダー 3"/>
          <p:cNvGraphicFramePr>
            <a:graphicFrameLocks noGrp="1"/>
          </p:cNvGraphicFramePr>
          <p:nvPr>
            <p:ph idx="1"/>
          </p:nvPr>
        </p:nvGraphicFramePr>
        <p:xfrm>
          <a:off x="899592" y="1412776"/>
          <a:ext cx="7437437" cy="423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5728521" y="1412776"/>
            <a:ext cx="3385120" cy="1200329"/>
          </a:xfrm>
          <a:prstGeom prst="rect">
            <a:avLst/>
          </a:prstGeom>
          <a:noFill/>
        </p:spPr>
        <p:txBody>
          <a:bodyPr wrap="square" rtlCol="0">
            <a:spAutoFit/>
          </a:bodyPr>
          <a:lstStyle/>
          <a:p>
            <a:r>
              <a:rPr kumimoji="1" lang="ja-JP" altLang="en-US" sz="2400" dirty="0"/>
              <a:t>科学</a:t>
            </a:r>
            <a:endParaRPr kumimoji="1" lang="en-US" altLang="ja-JP" sz="2400" dirty="0"/>
          </a:p>
          <a:p>
            <a:r>
              <a:rPr kumimoji="1" lang="ja-JP" altLang="en-US" sz="2400" dirty="0"/>
              <a:t>システムアプローチ</a:t>
            </a:r>
            <a:endParaRPr kumimoji="1" lang="en-US" altLang="ja-JP" sz="2400" dirty="0"/>
          </a:p>
          <a:p>
            <a:r>
              <a:rPr kumimoji="1" lang="ja-JP" altLang="en-US" sz="2400" dirty="0"/>
              <a:t>科学的手法を用いる</a:t>
            </a:r>
          </a:p>
        </p:txBody>
      </p:sp>
      <p:sp>
        <p:nvSpPr>
          <p:cNvPr id="5" name="テキスト ボックス 4"/>
          <p:cNvSpPr txBox="1"/>
          <p:nvPr/>
        </p:nvSpPr>
        <p:spPr>
          <a:xfrm>
            <a:off x="4931142" y="5657671"/>
            <a:ext cx="4148708" cy="1200329"/>
          </a:xfrm>
          <a:prstGeom prst="rect">
            <a:avLst/>
          </a:prstGeom>
          <a:noFill/>
        </p:spPr>
        <p:txBody>
          <a:bodyPr wrap="square" rtlCol="0">
            <a:spAutoFit/>
          </a:bodyPr>
          <a:lstStyle/>
          <a:p>
            <a:r>
              <a:rPr kumimoji="1" lang="en-US" altLang="ja-JP" sz="2400" dirty="0"/>
              <a:t>ADR</a:t>
            </a:r>
            <a:r>
              <a:rPr kumimoji="1" lang="ja-JP" altLang="en-US" sz="2400" dirty="0" err="1"/>
              <a:t>、</a:t>
            </a:r>
            <a:r>
              <a:rPr kumimoji="1" lang="ja-JP" altLang="en-US" sz="2400" dirty="0"/>
              <a:t>訴訟</a:t>
            </a:r>
            <a:endParaRPr kumimoji="1" lang="en-US" altLang="ja-JP" sz="2400" dirty="0"/>
          </a:p>
          <a:p>
            <a:r>
              <a:rPr kumimoji="1" lang="ja-JP" altLang="en-US" sz="2400" dirty="0"/>
              <a:t>当事者主義、相対的真実主義</a:t>
            </a:r>
            <a:endParaRPr kumimoji="1" lang="en-US" altLang="ja-JP" sz="2400" dirty="0"/>
          </a:p>
          <a:p>
            <a:r>
              <a:rPr kumimoji="1" lang="ja-JP" altLang="en-US" sz="2400" dirty="0"/>
              <a:t>⇒</a:t>
            </a:r>
            <a:r>
              <a:rPr kumimoji="1" lang="en-US" altLang="ja-JP" sz="2400" dirty="0"/>
              <a:t>EU</a:t>
            </a:r>
            <a:r>
              <a:rPr kumimoji="1" lang="ja-JP" altLang="en-US" sz="2400" dirty="0"/>
              <a:t>は無過失補償で対応</a:t>
            </a:r>
          </a:p>
        </p:txBody>
      </p:sp>
      <p:sp>
        <p:nvSpPr>
          <p:cNvPr id="6" name="テキスト ボックス 5"/>
          <p:cNvSpPr txBox="1"/>
          <p:nvPr/>
        </p:nvSpPr>
        <p:spPr>
          <a:xfrm>
            <a:off x="1187624" y="5691838"/>
            <a:ext cx="2958405" cy="830997"/>
          </a:xfrm>
          <a:prstGeom prst="rect">
            <a:avLst/>
          </a:prstGeom>
          <a:noFill/>
        </p:spPr>
        <p:txBody>
          <a:bodyPr wrap="square" rtlCol="0">
            <a:spAutoFit/>
          </a:bodyPr>
          <a:lstStyle/>
          <a:p>
            <a:r>
              <a:rPr kumimoji="1" lang="ja-JP" altLang="en-US" sz="2400" dirty="0"/>
              <a:t>患者、家族、医療者</a:t>
            </a:r>
            <a:endParaRPr kumimoji="1" lang="en-US" altLang="ja-JP" sz="2400" dirty="0"/>
          </a:p>
          <a:p>
            <a:r>
              <a:rPr kumimoji="1" lang="ja-JP" altLang="en-US" sz="2400" dirty="0"/>
              <a:t>へのケア</a:t>
            </a:r>
          </a:p>
        </p:txBody>
      </p:sp>
      <p:sp>
        <p:nvSpPr>
          <p:cNvPr id="7" name="爆発 2 6"/>
          <p:cNvSpPr/>
          <p:nvPr/>
        </p:nvSpPr>
        <p:spPr>
          <a:xfrm>
            <a:off x="3342344" y="2634813"/>
            <a:ext cx="2551932" cy="208823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858976" y="3308136"/>
            <a:ext cx="1518667" cy="830997"/>
          </a:xfrm>
          <a:prstGeom prst="rect">
            <a:avLst/>
          </a:prstGeom>
          <a:noFill/>
        </p:spPr>
        <p:txBody>
          <a:bodyPr wrap="square" rtlCol="0">
            <a:spAutoFit/>
          </a:bodyPr>
          <a:lstStyle/>
          <a:p>
            <a:r>
              <a:rPr kumimoji="1" lang="ja-JP" altLang="en-US" sz="2400" dirty="0">
                <a:solidFill>
                  <a:schemeClr val="bg1"/>
                </a:solidFill>
              </a:rPr>
              <a:t>混ぜるな</a:t>
            </a:r>
            <a:endParaRPr kumimoji="1" lang="en-US" altLang="ja-JP" sz="2400" dirty="0">
              <a:solidFill>
                <a:schemeClr val="bg1"/>
              </a:solidFill>
            </a:endParaRPr>
          </a:p>
          <a:p>
            <a:r>
              <a:rPr kumimoji="1" lang="ja-JP" altLang="en-US" sz="2400" dirty="0">
                <a:solidFill>
                  <a:schemeClr val="bg1"/>
                </a:solidFill>
              </a:rPr>
              <a:t>危険！！</a:t>
            </a:r>
          </a:p>
        </p:txBody>
      </p:sp>
    </p:spTree>
    <p:extLst>
      <p:ext uri="{BB962C8B-B14F-4D97-AF65-F5344CB8AC3E}">
        <p14:creationId xmlns:p14="http://schemas.microsoft.com/office/powerpoint/2010/main" val="270909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p:cNvGraphicFramePr>
            <a:graphicFrameLocks noGrp="1"/>
          </p:cNvGraphicFramePr>
          <p:nvPr>
            <p:ph idx="1"/>
          </p:nvPr>
        </p:nvGraphicFramePr>
        <p:xfrm>
          <a:off x="899592" y="1412776"/>
          <a:ext cx="7437437" cy="4230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テキスト ボックス 2"/>
          <p:cNvSpPr txBox="1"/>
          <p:nvPr/>
        </p:nvSpPr>
        <p:spPr>
          <a:xfrm>
            <a:off x="5728521" y="1412776"/>
            <a:ext cx="3385120" cy="1200329"/>
          </a:xfrm>
          <a:prstGeom prst="rect">
            <a:avLst/>
          </a:prstGeom>
          <a:noFill/>
        </p:spPr>
        <p:txBody>
          <a:bodyPr wrap="square" rtlCol="0">
            <a:spAutoFit/>
          </a:bodyPr>
          <a:lstStyle/>
          <a:p>
            <a:r>
              <a:rPr kumimoji="1" lang="ja-JP" altLang="en-US" sz="2400" dirty="0"/>
              <a:t>科学</a:t>
            </a:r>
            <a:endParaRPr kumimoji="1" lang="en-US" altLang="ja-JP" sz="2400" dirty="0"/>
          </a:p>
          <a:p>
            <a:r>
              <a:rPr kumimoji="1" lang="ja-JP" altLang="en-US" sz="2400" dirty="0"/>
              <a:t>システムアプローチ</a:t>
            </a:r>
            <a:endParaRPr kumimoji="1" lang="en-US" altLang="ja-JP" sz="2400" dirty="0"/>
          </a:p>
          <a:p>
            <a:r>
              <a:rPr kumimoji="1" lang="ja-JP" altLang="en-US" sz="2400" dirty="0"/>
              <a:t>科学的手法を用いる</a:t>
            </a:r>
          </a:p>
        </p:txBody>
      </p:sp>
      <p:sp>
        <p:nvSpPr>
          <p:cNvPr id="5" name="テキスト ボックス 4"/>
          <p:cNvSpPr txBox="1"/>
          <p:nvPr/>
        </p:nvSpPr>
        <p:spPr>
          <a:xfrm>
            <a:off x="4931142" y="5657671"/>
            <a:ext cx="4148708" cy="1200329"/>
          </a:xfrm>
          <a:prstGeom prst="rect">
            <a:avLst/>
          </a:prstGeom>
          <a:noFill/>
        </p:spPr>
        <p:txBody>
          <a:bodyPr wrap="square" rtlCol="0">
            <a:spAutoFit/>
          </a:bodyPr>
          <a:lstStyle/>
          <a:p>
            <a:r>
              <a:rPr kumimoji="1" lang="en-US" altLang="ja-JP" sz="2400" dirty="0"/>
              <a:t>ADR</a:t>
            </a:r>
            <a:r>
              <a:rPr kumimoji="1" lang="ja-JP" altLang="en-US" sz="2400" dirty="0" err="1"/>
              <a:t>、</a:t>
            </a:r>
            <a:r>
              <a:rPr kumimoji="1" lang="ja-JP" altLang="en-US" sz="2400" dirty="0"/>
              <a:t>訴訟</a:t>
            </a:r>
            <a:endParaRPr kumimoji="1" lang="en-US" altLang="ja-JP" sz="2400" dirty="0"/>
          </a:p>
          <a:p>
            <a:r>
              <a:rPr kumimoji="1" lang="ja-JP" altLang="en-US" sz="2400" dirty="0"/>
              <a:t>当事者主義、相対的真実主義</a:t>
            </a:r>
            <a:endParaRPr kumimoji="1" lang="en-US" altLang="ja-JP" sz="2400" dirty="0"/>
          </a:p>
          <a:p>
            <a:r>
              <a:rPr kumimoji="1" lang="ja-JP" altLang="en-US" sz="2400" dirty="0"/>
              <a:t>⇒</a:t>
            </a:r>
            <a:r>
              <a:rPr kumimoji="1" lang="en-US" altLang="ja-JP" sz="2400" dirty="0"/>
              <a:t>EU</a:t>
            </a:r>
            <a:r>
              <a:rPr kumimoji="1" lang="ja-JP" altLang="en-US" sz="2400" dirty="0"/>
              <a:t>は無過失補償で対応</a:t>
            </a:r>
          </a:p>
        </p:txBody>
      </p:sp>
      <p:sp>
        <p:nvSpPr>
          <p:cNvPr id="6" name="テキスト ボックス 5"/>
          <p:cNvSpPr txBox="1"/>
          <p:nvPr/>
        </p:nvSpPr>
        <p:spPr>
          <a:xfrm>
            <a:off x="1187624" y="5691838"/>
            <a:ext cx="2958405" cy="830997"/>
          </a:xfrm>
          <a:prstGeom prst="rect">
            <a:avLst/>
          </a:prstGeom>
          <a:noFill/>
        </p:spPr>
        <p:txBody>
          <a:bodyPr wrap="square" rtlCol="0">
            <a:spAutoFit/>
          </a:bodyPr>
          <a:lstStyle/>
          <a:p>
            <a:r>
              <a:rPr kumimoji="1" lang="ja-JP" altLang="en-US" sz="2400" dirty="0"/>
              <a:t>患者、家族、医療者</a:t>
            </a:r>
            <a:endParaRPr kumimoji="1" lang="en-US" altLang="ja-JP" sz="2400" dirty="0"/>
          </a:p>
          <a:p>
            <a:r>
              <a:rPr kumimoji="1" lang="ja-JP" altLang="en-US" sz="2400" dirty="0"/>
              <a:t>へのケア</a:t>
            </a:r>
          </a:p>
        </p:txBody>
      </p:sp>
      <p:sp>
        <p:nvSpPr>
          <p:cNvPr id="8" name="テキスト ボックス 7"/>
          <p:cNvSpPr txBox="1"/>
          <p:nvPr/>
        </p:nvSpPr>
        <p:spPr>
          <a:xfrm>
            <a:off x="3858976" y="3308136"/>
            <a:ext cx="1518667" cy="830997"/>
          </a:xfrm>
          <a:prstGeom prst="rect">
            <a:avLst/>
          </a:prstGeom>
          <a:noFill/>
        </p:spPr>
        <p:txBody>
          <a:bodyPr wrap="square" rtlCol="0">
            <a:spAutoFit/>
          </a:bodyPr>
          <a:lstStyle/>
          <a:p>
            <a:r>
              <a:rPr kumimoji="1" lang="ja-JP" altLang="en-US" sz="2400" dirty="0">
                <a:solidFill>
                  <a:schemeClr val="bg1"/>
                </a:solidFill>
              </a:rPr>
              <a:t>混ぜるな</a:t>
            </a:r>
            <a:endParaRPr kumimoji="1" lang="en-US" altLang="ja-JP" sz="2400" dirty="0">
              <a:solidFill>
                <a:schemeClr val="bg1"/>
              </a:solidFill>
            </a:endParaRPr>
          </a:p>
          <a:p>
            <a:r>
              <a:rPr kumimoji="1" lang="ja-JP" altLang="en-US" sz="2400" dirty="0">
                <a:solidFill>
                  <a:schemeClr val="bg1"/>
                </a:solidFill>
              </a:rPr>
              <a:t>危険！！</a:t>
            </a:r>
          </a:p>
        </p:txBody>
      </p:sp>
      <p:sp>
        <p:nvSpPr>
          <p:cNvPr id="9" name="ドーナツ 8"/>
          <p:cNvSpPr/>
          <p:nvPr/>
        </p:nvSpPr>
        <p:spPr>
          <a:xfrm>
            <a:off x="2843808" y="908720"/>
            <a:ext cx="5493220" cy="5040560"/>
          </a:xfrm>
          <a:prstGeom prst="donut">
            <a:avLst>
              <a:gd name="adj" fmla="val 2644"/>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211294" y="192958"/>
            <a:ext cx="8537170" cy="1292525"/>
          </a:xfrm>
        </p:spPr>
        <p:txBody>
          <a:bodyPr>
            <a:normAutofit fontScale="90000"/>
          </a:bodyPr>
          <a:lstStyle/>
          <a:p>
            <a:r>
              <a:rPr kumimoji="1" lang="ja-JP" altLang="en-US" dirty="0"/>
              <a:t>我が国の医療事故対応の最大の問題点</a:t>
            </a:r>
          </a:p>
        </p:txBody>
      </p:sp>
      <p:sp>
        <p:nvSpPr>
          <p:cNvPr id="10" name="テキスト ボックス 9"/>
          <p:cNvSpPr txBox="1"/>
          <p:nvPr/>
        </p:nvSpPr>
        <p:spPr>
          <a:xfrm>
            <a:off x="5190035" y="2881789"/>
            <a:ext cx="2095288" cy="646331"/>
          </a:xfrm>
          <a:prstGeom prst="rect">
            <a:avLst/>
          </a:prstGeom>
          <a:noFill/>
        </p:spPr>
        <p:txBody>
          <a:bodyPr wrap="square" rtlCol="0">
            <a:spAutoFit/>
          </a:bodyPr>
          <a:lstStyle/>
          <a:p>
            <a:r>
              <a:rPr kumimoji="1" lang="ja-JP" altLang="en-US" sz="3600" dirty="0">
                <a:solidFill>
                  <a:srgbClr val="FF0000"/>
                </a:solidFill>
              </a:rPr>
              <a:t>渾然一体</a:t>
            </a:r>
          </a:p>
        </p:txBody>
      </p:sp>
      <p:sp>
        <p:nvSpPr>
          <p:cNvPr id="11" name="テキスト ボックス 10"/>
          <p:cNvSpPr txBox="1"/>
          <p:nvPr/>
        </p:nvSpPr>
        <p:spPr>
          <a:xfrm>
            <a:off x="139980" y="3693766"/>
            <a:ext cx="2095288" cy="1754326"/>
          </a:xfrm>
          <a:prstGeom prst="rect">
            <a:avLst/>
          </a:prstGeom>
          <a:noFill/>
        </p:spPr>
        <p:txBody>
          <a:bodyPr wrap="square" rtlCol="0">
            <a:spAutoFit/>
          </a:bodyPr>
          <a:lstStyle/>
          <a:p>
            <a:r>
              <a:rPr kumimoji="1" lang="ja-JP" altLang="en-US" sz="3600" dirty="0">
                <a:solidFill>
                  <a:srgbClr val="FF0000"/>
                </a:solidFill>
              </a:rPr>
              <a:t>組織的には存在　しない</a:t>
            </a:r>
          </a:p>
        </p:txBody>
      </p:sp>
    </p:spTree>
    <p:extLst>
      <p:ext uri="{BB962C8B-B14F-4D97-AF65-F5344CB8AC3E}">
        <p14:creationId xmlns:p14="http://schemas.microsoft.com/office/powerpoint/2010/main" val="215025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00F4DE-2C0D-4641-B086-EC279585A061}"/>
              </a:ext>
            </a:extLst>
          </p:cNvPr>
          <p:cNvSpPr>
            <a:spLocks noGrp="1"/>
          </p:cNvSpPr>
          <p:nvPr>
            <p:ph type="title"/>
          </p:nvPr>
        </p:nvSpPr>
        <p:spPr/>
        <p:txBody>
          <a:bodyPr/>
          <a:lstStyle/>
          <a:p>
            <a:r>
              <a:rPr kumimoji="1" lang="ja-JP" altLang="en-US" dirty="0"/>
              <a:t>事故対応における優先順位</a:t>
            </a:r>
          </a:p>
        </p:txBody>
      </p:sp>
      <p:sp>
        <p:nvSpPr>
          <p:cNvPr id="3" name="コンテンツ プレースホルダー 2">
            <a:extLst>
              <a:ext uri="{FF2B5EF4-FFF2-40B4-BE49-F238E27FC236}">
                <a16:creationId xmlns:a16="http://schemas.microsoft.com/office/drawing/2014/main" id="{72214E49-33FA-41CB-AD81-512A3D076809}"/>
              </a:ext>
            </a:extLst>
          </p:cNvPr>
          <p:cNvSpPr>
            <a:spLocks noGrp="1"/>
          </p:cNvSpPr>
          <p:nvPr>
            <p:ph idx="1"/>
          </p:nvPr>
        </p:nvSpPr>
        <p:spPr>
          <a:xfrm>
            <a:off x="457200" y="2249424"/>
            <a:ext cx="8686800" cy="4325112"/>
          </a:xfrm>
        </p:spPr>
        <p:txBody>
          <a:bodyPr>
            <a:normAutofit/>
          </a:bodyPr>
          <a:lstStyle/>
          <a:p>
            <a:pPr marL="109728" indent="0">
              <a:buNone/>
            </a:pPr>
            <a:r>
              <a:rPr kumimoji="1" lang="ja-JP" altLang="en-US" dirty="0"/>
              <a:t>１．　患者への損害を最小に</a:t>
            </a:r>
            <a:endParaRPr kumimoji="1" lang="en-US" altLang="ja-JP" dirty="0"/>
          </a:p>
          <a:p>
            <a:pPr marL="109728" indent="0">
              <a:buNone/>
            </a:pPr>
            <a:r>
              <a:rPr lang="ja-JP" altLang="en-US" dirty="0"/>
              <a:t>２．　</a:t>
            </a:r>
            <a:r>
              <a:rPr lang="ja-JP" altLang="en-US" u="sng" dirty="0">
                <a:solidFill>
                  <a:srgbClr val="FF0000"/>
                </a:solidFill>
              </a:rPr>
              <a:t>当事者となった医療従事者の保護</a:t>
            </a:r>
            <a:endParaRPr lang="en-US" altLang="ja-JP" u="sng" dirty="0">
              <a:solidFill>
                <a:srgbClr val="FF0000"/>
              </a:solidFill>
            </a:endParaRPr>
          </a:p>
          <a:p>
            <a:pPr marL="109728" indent="0">
              <a:buNone/>
            </a:pPr>
            <a:r>
              <a:rPr lang="ja-JP" altLang="en-US" dirty="0"/>
              <a:t>　　　</a:t>
            </a:r>
            <a:r>
              <a:rPr lang="en-US" altLang="ja-JP" u="sng" dirty="0">
                <a:solidFill>
                  <a:srgbClr val="FF0000"/>
                </a:solidFill>
              </a:rPr>
              <a:t>Second Victim </a:t>
            </a:r>
            <a:r>
              <a:rPr lang="ja-JP" altLang="en-US" u="sng" dirty="0">
                <a:solidFill>
                  <a:srgbClr val="FF0000"/>
                </a:solidFill>
              </a:rPr>
              <a:t>を生まない</a:t>
            </a:r>
            <a:endParaRPr lang="en-US" altLang="ja-JP" u="sng" dirty="0">
              <a:solidFill>
                <a:srgbClr val="FF0000"/>
              </a:solidFill>
            </a:endParaRPr>
          </a:p>
          <a:p>
            <a:pPr marL="109728" indent="0">
              <a:buNone/>
            </a:pPr>
            <a:r>
              <a:rPr lang="ja-JP" altLang="en-US" dirty="0"/>
              <a:t>３．　病院の損害の最小化</a:t>
            </a:r>
            <a:endParaRPr lang="en-US" altLang="ja-JP" dirty="0"/>
          </a:p>
          <a:p>
            <a:pPr marL="109728" indent="0">
              <a:buNone/>
            </a:pPr>
            <a:r>
              <a:rPr lang="ja-JP" altLang="en-US" dirty="0"/>
              <a:t>４．　医療安全への寄与　</a:t>
            </a:r>
            <a:endParaRPr lang="en-US" altLang="ja-JP" dirty="0"/>
          </a:p>
          <a:p>
            <a:pPr marL="109728" indent="0">
              <a:buNone/>
            </a:pPr>
            <a:endParaRPr kumimoji="1" lang="en-US" altLang="ja-JP" dirty="0"/>
          </a:p>
          <a:p>
            <a:pPr marL="109728" indent="0">
              <a:buNone/>
            </a:pPr>
            <a:endParaRPr lang="en-US" altLang="ja-JP" dirty="0"/>
          </a:p>
          <a:p>
            <a:pPr marL="109728" indent="0">
              <a:buNone/>
            </a:pPr>
            <a:r>
              <a:rPr kumimoji="1" lang="ja-JP" altLang="en-US" dirty="0"/>
              <a:t>　＊</a:t>
            </a:r>
            <a:r>
              <a:rPr kumimoji="1" lang="ja-JP" altLang="en-US" u="sng" dirty="0">
                <a:solidFill>
                  <a:srgbClr val="FF0000"/>
                </a:solidFill>
              </a:rPr>
              <a:t>あれもこれもではなく、優先順位</a:t>
            </a:r>
            <a:endParaRPr kumimoji="1" lang="en-US" altLang="ja-JP" u="sng" dirty="0">
              <a:solidFill>
                <a:srgbClr val="FF0000"/>
              </a:solidFill>
            </a:endParaRPr>
          </a:p>
          <a:p>
            <a:pPr marL="109728" indent="0">
              <a:buNone/>
            </a:pPr>
            <a:r>
              <a:rPr lang="ja-JP" altLang="en-US" dirty="0"/>
              <a:t>　　「安全管理者」は安全以外考えないではダメ！</a:t>
            </a:r>
            <a:endParaRPr kumimoji="1" lang="ja-JP" altLang="en-US" dirty="0"/>
          </a:p>
        </p:txBody>
      </p:sp>
      <p:cxnSp>
        <p:nvCxnSpPr>
          <p:cNvPr id="5" name="直線コネクタ 4">
            <a:extLst>
              <a:ext uri="{FF2B5EF4-FFF2-40B4-BE49-F238E27FC236}">
                <a16:creationId xmlns:a16="http://schemas.microsoft.com/office/drawing/2014/main" id="{F8F5EE87-9E22-41F8-A0E6-5378308FC104}"/>
              </a:ext>
            </a:extLst>
          </p:cNvPr>
          <p:cNvCxnSpPr>
            <a:cxnSpLocks/>
          </p:cNvCxnSpPr>
          <p:nvPr/>
        </p:nvCxnSpPr>
        <p:spPr>
          <a:xfrm>
            <a:off x="179512" y="2249424"/>
            <a:ext cx="656456" cy="2494788"/>
          </a:xfrm>
          <a:prstGeom prst="line">
            <a:avLst/>
          </a:prstGeom>
        </p:spPr>
        <p:style>
          <a:lnRef idx="3">
            <a:schemeClr val="accent4"/>
          </a:lnRef>
          <a:fillRef idx="0">
            <a:schemeClr val="accent4"/>
          </a:fillRef>
          <a:effectRef idx="2">
            <a:schemeClr val="accent4"/>
          </a:effectRef>
          <a:fontRef idx="minor">
            <a:schemeClr val="tx1"/>
          </a:fontRef>
        </p:style>
      </p:cxnSp>
      <p:cxnSp>
        <p:nvCxnSpPr>
          <p:cNvPr id="6" name="直線コネクタ 5">
            <a:extLst>
              <a:ext uri="{FF2B5EF4-FFF2-40B4-BE49-F238E27FC236}">
                <a16:creationId xmlns:a16="http://schemas.microsoft.com/office/drawing/2014/main" id="{123E7B90-891D-4125-B72B-66692A5D3A03}"/>
              </a:ext>
            </a:extLst>
          </p:cNvPr>
          <p:cNvCxnSpPr>
            <a:cxnSpLocks/>
          </p:cNvCxnSpPr>
          <p:nvPr/>
        </p:nvCxnSpPr>
        <p:spPr>
          <a:xfrm flipH="1">
            <a:off x="835968" y="2249424"/>
            <a:ext cx="927720" cy="2551177"/>
          </a:xfrm>
          <a:prstGeom prst="line">
            <a:avLst/>
          </a:prstGeom>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301589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276872"/>
            <a:ext cx="8229600" cy="2376264"/>
          </a:xfrm>
        </p:spPr>
        <p:txBody>
          <a:bodyPr>
            <a:noAutofit/>
          </a:bodyPr>
          <a:lstStyle/>
          <a:p>
            <a:r>
              <a:rPr kumimoji="1" lang="ja-JP" altLang="en-US" sz="4400" dirty="0"/>
              <a:t>次の世代の医療従事者に</a:t>
            </a:r>
            <a:br>
              <a:rPr kumimoji="1" lang="en-US" altLang="ja-JP" sz="4400" dirty="0"/>
            </a:br>
            <a:r>
              <a:rPr kumimoji="1" lang="ja-JP" altLang="en-US" sz="4400" dirty="0"/>
              <a:t>よりよい環境を</a:t>
            </a:r>
            <a:br>
              <a:rPr kumimoji="1" lang="en-US" altLang="ja-JP" sz="4400" dirty="0"/>
            </a:br>
            <a:br>
              <a:rPr lang="en-US" altLang="ja-JP" sz="4400" dirty="0"/>
            </a:br>
            <a:r>
              <a:rPr lang="ja-JP" altLang="en-US" sz="3200" dirty="0"/>
              <a:t>ピアサポートプログラム</a:t>
            </a:r>
            <a:br>
              <a:rPr lang="ja-JP" altLang="en-US" sz="3200" dirty="0"/>
            </a:br>
            <a:r>
              <a:rPr lang="ja-JP" altLang="en-US" sz="3200" dirty="0"/>
              <a:t>実装協力病院探しています</a:t>
            </a:r>
            <a:endParaRPr kumimoji="1" lang="ja-JP" altLang="en-US" sz="3200" dirty="0"/>
          </a:p>
        </p:txBody>
      </p:sp>
    </p:spTree>
    <p:extLst>
      <p:ext uri="{BB962C8B-B14F-4D97-AF65-F5344CB8AC3E}">
        <p14:creationId xmlns:p14="http://schemas.microsoft.com/office/powerpoint/2010/main" val="3290179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5E9552-DC12-4071-8673-F4414B4AA38E}"/>
              </a:ext>
            </a:extLst>
          </p:cNvPr>
          <p:cNvSpPr>
            <a:spLocks noGrp="1"/>
          </p:cNvSpPr>
          <p:nvPr>
            <p:ph type="title"/>
          </p:nvPr>
        </p:nvSpPr>
        <p:spPr>
          <a:xfrm>
            <a:off x="0" y="764704"/>
            <a:ext cx="9324528" cy="823690"/>
          </a:xfrm>
        </p:spPr>
        <p:txBody>
          <a:bodyPr>
            <a:normAutofit fontScale="90000"/>
          </a:bodyPr>
          <a:lstStyle/>
          <a:p>
            <a:r>
              <a:rPr kumimoji="1" lang="en-US" altLang="ja-JP" dirty="0"/>
              <a:t>1999</a:t>
            </a:r>
            <a:r>
              <a:rPr kumimoji="1" lang="ja-JP" altLang="en-US" dirty="0"/>
              <a:t>年以降の我が国の医療安全対策</a:t>
            </a:r>
            <a:br>
              <a:rPr kumimoji="1" lang="en-US" altLang="ja-JP" dirty="0"/>
            </a:br>
            <a:r>
              <a:rPr kumimoji="1" lang="ja-JP" altLang="en-US" dirty="0"/>
              <a:t>根性論を基礎とした「闘魂ビンタモデル」</a:t>
            </a:r>
          </a:p>
        </p:txBody>
      </p:sp>
      <p:sp>
        <p:nvSpPr>
          <p:cNvPr id="3" name="コンテンツ プレースホルダー 2">
            <a:extLst>
              <a:ext uri="{FF2B5EF4-FFF2-40B4-BE49-F238E27FC236}">
                <a16:creationId xmlns:a16="http://schemas.microsoft.com/office/drawing/2014/main" id="{2918EEAC-9112-4836-98E2-EA59B458C7D1}"/>
              </a:ext>
            </a:extLst>
          </p:cNvPr>
          <p:cNvSpPr>
            <a:spLocks noGrp="1"/>
          </p:cNvSpPr>
          <p:nvPr>
            <p:ph idx="1"/>
          </p:nvPr>
        </p:nvSpPr>
        <p:spPr>
          <a:xfrm>
            <a:off x="239643" y="1772816"/>
            <a:ext cx="8904357" cy="4968552"/>
          </a:xfrm>
        </p:spPr>
        <p:txBody>
          <a:bodyPr>
            <a:normAutofit lnSpcReduction="10000"/>
          </a:bodyPr>
          <a:lstStyle/>
          <a:p>
            <a:r>
              <a:rPr kumimoji="1" lang="en-US" altLang="ja-JP" dirty="0"/>
              <a:t>【</a:t>
            </a:r>
            <a:r>
              <a:rPr kumimoji="1" lang="ja-JP" altLang="en-US" dirty="0"/>
              <a:t>目的</a:t>
            </a:r>
            <a:r>
              <a:rPr kumimoji="1" lang="en-US" altLang="ja-JP" dirty="0"/>
              <a:t>】</a:t>
            </a:r>
            <a:r>
              <a:rPr kumimoji="1" lang="ja-JP" altLang="en-US" dirty="0"/>
              <a:t>医療事故を減らす</a:t>
            </a:r>
            <a:endParaRPr kumimoji="1" lang="en-US" altLang="ja-JP" dirty="0"/>
          </a:p>
          <a:p>
            <a:endParaRPr lang="en-US" altLang="ja-JP" dirty="0"/>
          </a:p>
          <a:p>
            <a:r>
              <a:rPr kumimoji="1" lang="en-US" altLang="ja-JP" dirty="0"/>
              <a:t>【</a:t>
            </a:r>
            <a:r>
              <a:rPr kumimoji="1" lang="ja-JP" altLang="en-US" dirty="0"/>
              <a:t>方法</a:t>
            </a:r>
            <a:r>
              <a:rPr kumimoji="1" lang="en-US" altLang="ja-JP" dirty="0"/>
              <a:t>】</a:t>
            </a:r>
            <a:r>
              <a:rPr kumimoji="1" lang="ja-JP" altLang="en-US" dirty="0"/>
              <a:t>事故を起こした人を探し出す（事故調査）</a:t>
            </a:r>
            <a:endParaRPr kumimoji="1" lang="en-US" altLang="ja-JP" dirty="0"/>
          </a:p>
          <a:p>
            <a:pPr marL="0" indent="0">
              <a:buNone/>
            </a:pPr>
            <a:r>
              <a:rPr kumimoji="1" lang="ja-JP" altLang="en-US" dirty="0"/>
              <a:t>　　　　事故を起こした人を排除、処分、再教育する</a:t>
            </a:r>
            <a:endParaRPr kumimoji="1" lang="en-US" altLang="ja-JP" dirty="0"/>
          </a:p>
          <a:p>
            <a:endParaRPr lang="en-US" altLang="ja-JP" dirty="0"/>
          </a:p>
          <a:p>
            <a:r>
              <a:rPr kumimoji="1" lang="ja-JP" altLang="en-US" dirty="0">
                <a:solidFill>
                  <a:srgbClr val="FF0000"/>
                </a:solidFill>
              </a:rPr>
              <a:t>人が間違えることで事故が起こる</a:t>
            </a:r>
            <a:endParaRPr kumimoji="1" lang="en-US" altLang="ja-JP" dirty="0">
              <a:solidFill>
                <a:srgbClr val="FF0000"/>
              </a:solidFill>
            </a:endParaRPr>
          </a:p>
          <a:p>
            <a:pPr marL="0" indent="0">
              <a:buNone/>
            </a:pPr>
            <a:r>
              <a:rPr lang="ja-JP" altLang="en-US" dirty="0"/>
              <a:t>　⇒事故が起きたからには誰か間違えた人がいる</a:t>
            </a:r>
            <a:endParaRPr lang="en-US" altLang="ja-JP" dirty="0"/>
          </a:p>
          <a:p>
            <a:r>
              <a:rPr kumimoji="1" lang="ja-JP" altLang="en-US" b="1" u="sng" dirty="0">
                <a:solidFill>
                  <a:srgbClr val="FF0000"/>
                </a:solidFill>
              </a:rPr>
              <a:t>気合が入っていれば</a:t>
            </a:r>
            <a:r>
              <a:rPr kumimoji="1" lang="ja-JP" altLang="en-US" dirty="0"/>
              <a:t>人は間違えることはない</a:t>
            </a:r>
            <a:endParaRPr kumimoji="1" lang="en-US" altLang="ja-JP" dirty="0"/>
          </a:p>
          <a:p>
            <a:pPr marL="109728" indent="0">
              <a:buNone/>
            </a:pPr>
            <a:r>
              <a:rPr lang="ja-JP" altLang="en-US" dirty="0"/>
              <a:t>   ⇒間違えたのは</a:t>
            </a:r>
            <a:r>
              <a:rPr lang="ja-JP" altLang="en-US" b="1" u="sng" dirty="0">
                <a:solidFill>
                  <a:srgbClr val="FF0000"/>
                </a:solidFill>
              </a:rPr>
              <a:t>気合が入っていなかったから</a:t>
            </a:r>
            <a:endParaRPr kumimoji="1" lang="en-US" altLang="ja-JP" dirty="0"/>
          </a:p>
          <a:p>
            <a:r>
              <a:rPr lang="ja-JP" altLang="en-US" dirty="0"/>
              <a:t>間違えた人に罰を与えれば、</a:t>
            </a:r>
            <a:r>
              <a:rPr lang="ja-JP" altLang="en-US" b="1" u="sng" dirty="0">
                <a:solidFill>
                  <a:srgbClr val="FF0000"/>
                </a:solidFill>
              </a:rPr>
              <a:t>気合が入り直して</a:t>
            </a:r>
            <a:r>
              <a:rPr lang="ja-JP" altLang="en-US" dirty="0"/>
              <a:t>安全性が向上する</a:t>
            </a:r>
            <a:endParaRPr kumimoji="1" lang="ja-JP" altLang="en-US" b="1" u="sng" dirty="0">
              <a:solidFill>
                <a:srgbClr val="FF0000"/>
              </a:solidFill>
            </a:endParaRPr>
          </a:p>
        </p:txBody>
      </p:sp>
      <p:sp>
        <p:nvSpPr>
          <p:cNvPr id="4" name="スライド番号プレースホルダー 3">
            <a:extLst>
              <a:ext uri="{FF2B5EF4-FFF2-40B4-BE49-F238E27FC236}">
                <a16:creationId xmlns:a16="http://schemas.microsoft.com/office/drawing/2014/main" id="{033CA4B2-2C6F-4CE4-967A-51DE402C4F77}"/>
              </a:ext>
            </a:extLst>
          </p:cNvPr>
          <p:cNvSpPr>
            <a:spLocks noGrp="1"/>
          </p:cNvSpPr>
          <p:nvPr>
            <p:ph type="sldNum" sz="quarter" idx="12"/>
          </p:nvPr>
        </p:nvSpPr>
        <p:spPr/>
        <p:txBody>
          <a:bodyPr/>
          <a:lstStyle/>
          <a:p>
            <a:fld id="{D35E9E20-9F04-456D-9E7B-E79F7B8D4521}" type="slidenum">
              <a:rPr lang="en-US" smtClean="0"/>
              <a:t>4</a:t>
            </a:fld>
            <a:endParaRPr lang="en-US" dirty="0"/>
          </a:p>
        </p:txBody>
      </p:sp>
    </p:spTree>
    <p:extLst>
      <p:ext uri="{BB962C8B-B14F-4D97-AF65-F5344CB8AC3E}">
        <p14:creationId xmlns:p14="http://schemas.microsoft.com/office/powerpoint/2010/main" val="2267561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1764" y="230155"/>
            <a:ext cx="9108504" cy="1066800"/>
          </a:xfrm>
        </p:spPr>
        <p:txBody>
          <a:bodyPr>
            <a:normAutofit/>
          </a:bodyPr>
          <a:lstStyle/>
          <a:p>
            <a:r>
              <a:rPr kumimoji="1" lang="ja-JP" altLang="en-US" sz="3200" dirty="0"/>
              <a:t>医療安全の歴史的変遷</a:t>
            </a:r>
          </a:p>
        </p:txBody>
      </p:sp>
      <p:graphicFrame>
        <p:nvGraphicFramePr>
          <p:cNvPr id="9" name="コンテンツ プレースホルダ 3"/>
          <p:cNvGraphicFramePr>
            <a:graphicFrameLocks/>
          </p:cNvGraphicFramePr>
          <p:nvPr>
            <p:extLst>
              <p:ext uri="{D42A27DB-BD31-4B8C-83A1-F6EECF244321}">
                <p14:modId xmlns:p14="http://schemas.microsoft.com/office/powerpoint/2010/main" val="2152194420"/>
              </p:ext>
            </p:extLst>
          </p:nvPr>
        </p:nvGraphicFramePr>
        <p:xfrm>
          <a:off x="107504" y="1124744"/>
          <a:ext cx="8856984" cy="4896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テキスト ボックス 5"/>
          <p:cNvSpPr txBox="1"/>
          <p:nvPr/>
        </p:nvSpPr>
        <p:spPr>
          <a:xfrm>
            <a:off x="251520" y="2067552"/>
            <a:ext cx="1872208" cy="523220"/>
          </a:xfrm>
          <a:prstGeom prst="rect">
            <a:avLst/>
          </a:prstGeom>
          <a:noFill/>
        </p:spPr>
        <p:txBody>
          <a:bodyPr wrap="square" rtlCol="0">
            <a:spAutoFit/>
          </a:bodyPr>
          <a:lstStyle/>
          <a:p>
            <a:r>
              <a:rPr kumimoji="1" lang="ja-JP" altLang="en-US" sz="2800" u="sng" dirty="0">
                <a:solidFill>
                  <a:srgbClr val="FF0000"/>
                </a:solidFill>
              </a:rPr>
              <a:t>５０年前</a:t>
            </a:r>
          </a:p>
        </p:txBody>
      </p:sp>
      <p:sp>
        <p:nvSpPr>
          <p:cNvPr id="7" name="テキスト ボックス 6"/>
          <p:cNvSpPr txBox="1"/>
          <p:nvPr/>
        </p:nvSpPr>
        <p:spPr>
          <a:xfrm>
            <a:off x="2699792" y="2067552"/>
            <a:ext cx="1872208" cy="523220"/>
          </a:xfrm>
          <a:prstGeom prst="rect">
            <a:avLst/>
          </a:prstGeom>
          <a:noFill/>
        </p:spPr>
        <p:txBody>
          <a:bodyPr wrap="square" rtlCol="0">
            <a:spAutoFit/>
          </a:bodyPr>
          <a:lstStyle/>
          <a:p>
            <a:r>
              <a:rPr kumimoji="1" lang="ja-JP" altLang="en-US" sz="2800" dirty="0"/>
              <a:t>１５年前</a:t>
            </a:r>
          </a:p>
        </p:txBody>
      </p:sp>
      <p:sp>
        <p:nvSpPr>
          <p:cNvPr id="8" name="テキスト ボックス 7"/>
          <p:cNvSpPr txBox="1"/>
          <p:nvPr/>
        </p:nvSpPr>
        <p:spPr>
          <a:xfrm>
            <a:off x="7524328" y="2041684"/>
            <a:ext cx="1008112" cy="523220"/>
          </a:xfrm>
          <a:prstGeom prst="rect">
            <a:avLst/>
          </a:prstGeom>
          <a:noFill/>
        </p:spPr>
        <p:txBody>
          <a:bodyPr wrap="square" rtlCol="0">
            <a:spAutoFit/>
          </a:bodyPr>
          <a:lstStyle/>
          <a:p>
            <a:r>
              <a:rPr kumimoji="1" lang="ja-JP" altLang="en-US" sz="2800" dirty="0"/>
              <a:t>現在</a:t>
            </a:r>
          </a:p>
        </p:txBody>
      </p:sp>
      <p:sp>
        <p:nvSpPr>
          <p:cNvPr id="3" name="テキスト ボックス 2"/>
          <p:cNvSpPr txBox="1"/>
          <p:nvPr/>
        </p:nvSpPr>
        <p:spPr>
          <a:xfrm>
            <a:off x="4139953" y="4874384"/>
            <a:ext cx="4968551" cy="1938992"/>
          </a:xfrm>
          <a:prstGeom prst="rect">
            <a:avLst/>
          </a:prstGeom>
          <a:noFill/>
          <a:ln w="34925">
            <a:solidFill>
              <a:srgbClr val="0070C0"/>
            </a:solidFill>
          </a:ln>
        </p:spPr>
        <p:txBody>
          <a:bodyPr wrap="square" rtlCol="0">
            <a:spAutoFit/>
          </a:bodyPr>
          <a:lstStyle/>
          <a:p>
            <a:r>
              <a:rPr lang="ja-JP" altLang="en-US" sz="2400" dirty="0"/>
              <a:t>「</a:t>
            </a:r>
            <a:r>
              <a:rPr kumimoji="1" lang="en-US" altLang="ja-JP" sz="2400" dirty="0"/>
              <a:t>To err is human</a:t>
            </a:r>
            <a:r>
              <a:rPr kumimoji="1" lang="ja-JP" altLang="en-US" sz="2400" dirty="0"/>
              <a:t>」人は誰でも間</a:t>
            </a:r>
            <a:endParaRPr kumimoji="1" lang="en-US" altLang="ja-JP" sz="2400" dirty="0"/>
          </a:p>
          <a:p>
            <a:r>
              <a:rPr lang="ja-JP" altLang="en-US" sz="2400" dirty="0"/>
              <a:t>　</a:t>
            </a:r>
            <a:r>
              <a:rPr kumimoji="1" lang="ja-JP" altLang="en-US" sz="2400" dirty="0"/>
              <a:t>違える</a:t>
            </a:r>
            <a:endParaRPr kumimoji="1" lang="en-US" altLang="ja-JP" sz="2400" dirty="0"/>
          </a:p>
          <a:p>
            <a:r>
              <a:rPr kumimoji="1" lang="ja-JP" altLang="en-US" sz="2400" dirty="0"/>
              <a:t>⇒人が間違えても第三者に損害が</a:t>
            </a:r>
            <a:endParaRPr kumimoji="1" lang="en-US" altLang="ja-JP" sz="2400" dirty="0"/>
          </a:p>
          <a:p>
            <a:r>
              <a:rPr lang="ja-JP" altLang="en-US" sz="2400" dirty="0"/>
              <a:t>　</a:t>
            </a:r>
            <a:r>
              <a:rPr kumimoji="1" lang="ja-JP" altLang="en-US" sz="2400" dirty="0"/>
              <a:t>生じないようにする</a:t>
            </a:r>
            <a:endParaRPr kumimoji="1" lang="en-US" altLang="ja-JP" sz="2400" dirty="0"/>
          </a:p>
          <a:p>
            <a:r>
              <a:rPr kumimoji="1" lang="ja-JP" altLang="en-US" sz="2400" dirty="0"/>
              <a:t>⇒システムアプローチ</a:t>
            </a:r>
          </a:p>
        </p:txBody>
      </p:sp>
      <p:sp>
        <p:nvSpPr>
          <p:cNvPr id="10" name="テキスト ボックス 9"/>
          <p:cNvSpPr txBox="1"/>
          <p:nvPr/>
        </p:nvSpPr>
        <p:spPr>
          <a:xfrm>
            <a:off x="144015" y="4874384"/>
            <a:ext cx="3275856" cy="1938992"/>
          </a:xfrm>
          <a:prstGeom prst="rect">
            <a:avLst/>
          </a:prstGeom>
          <a:solidFill>
            <a:schemeClr val="bg1"/>
          </a:solidFill>
          <a:ln w="34925">
            <a:solidFill>
              <a:srgbClr val="FFC000"/>
            </a:solidFill>
          </a:ln>
        </p:spPr>
        <p:txBody>
          <a:bodyPr wrap="square" rtlCol="0">
            <a:spAutoFit/>
          </a:bodyPr>
          <a:lstStyle/>
          <a:p>
            <a:r>
              <a:rPr kumimoji="1" lang="ja-JP" altLang="en-US" sz="2400" dirty="0"/>
              <a:t>間違えた人がいけない</a:t>
            </a:r>
            <a:endParaRPr kumimoji="1" lang="en-US" altLang="ja-JP" sz="2400" dirty="0"/>
          </a:p>
          <a:p>
            <a:r>
              <a:rPr lang="ja-JP" altLang="en-US" sz="2400" dirty="0"/>
              <a:t>⇒間違えた人を探す　</a:t>
            </a:r>
            <a:endParaRPr lang="en-US" altLang="ja-JP" sz="2400" dirty="0"/>
          </a:p>
          <a:p>
            <a:r>
              <a:rPr lang="ja-JP" altLang="en-US" sz="2400" dirty="0"/>
              <a:t>⇒排除、処罰、再教育</a:t>
            </a:r>
            <a:endParaRPr lang="en-US" altLang="ja-JP" sz="2400" dirty="0"/>
          </a:p>
          <a:p>
            <a:r>
              <a:rPr lang="ja-JP" altLang="en-US" sz="2400" dirty="0"/>
              <a:t>⇐</a:t>
            </a:r>
            <a:r>
              <a:rPr lang="ja-JP" altLang="en-US" sz="2400" b="1" u="sng" dirty="0">
                <a:solidFill>
                  <a:srgbClr val="FF0000"/>
                </a:solidFill>
              </a:rPr>
              <a:t>成果が得られず</a:t>
            </a:r>
            <a:endParaRPr lang="en-US" altLang="ja-JP" sz="2400" b="1" u="sng" dirty="0">
              <a:solidFill>
                <a:srgbClr val="FF0000"/>
              </a:solidFill>
            </a:endParaRPr>
          </a:p>
          <a:p>
            <a:r>
              <a:rPr lang="ja-JP" altLang="en-US" sz="2400" dirty="0"/>
              <a:t>　＝安全に寄与しない</a:t>
            </a:r>
            <a:endParaRPr kumimoji="1" lang="ja-JP" altLang="en-US" sz="2400" dirty="0"/>
          </a:p>
        </p:txBody>
      </p:sp>
      <p:sp>
        <p:nvSpPr>
          <p:cNvPr id="4" name="右矢印 3"/>
          <p:cNvSpPr/>
          <p:nvPr/>
        </p:nvSpPr>
        <p:spPr>
          <a:xfrm>
            <a:off x="3419871" y="5157192"/>
            <a:ext cx="720081" cy="158417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267744" y="2067552"/>
            <a:ext cx="135557" cy="280683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65757" y="1236555"/>
            <a:ext cx="3058171" cy="830997"/>
          </a:xfrm>
          <a:prstGeom prst="rect">
            <a:avLst/>
          </a:prstGeom>
          <a:noFill/>
          <a:ln w="34925">
            <a:solidFill>
              <a:srgbClr val="FF0000"/>
            </a:solidFill>
          </a:ln>
        </p:spPr>
        <p:txBody>
          <a:bodyPr wrap="square" rtlCol="0">
            <a:spAutoFit/>
          </a:bodyPr>
          <a:lstStyle/>
          <a:p>
            <a:r>
              <a:rPr lang="ja-JP" altLang="en-US" sz="2400" dirty="0"/>
              <a:t>「</a:t>
            </a:r>
            <a:r>
              <a:rPr kumimoji="1" lang="en-US" altLang="ja-JP" sz="2400" dirty="0"/>
              <a:t>To err is human</a:t>
            </a:r>
            <a:r>
              <a:rPr kumimoji="1" lang="ja-JP" altLang="en-US" sz="2400" dirty="0"/>
              <a:t>」</a:t>
            </a:r>
            <a:endParaRPr kumimoji="1" lang="en-US" altLang="ja-JP" sz="2400" dirty="0"/>
          </a:p>
          <a:p>
            <a:r>
              <a:rPr kumimoji="1" lang="ja-JP" altLang="en-US" sz="2400" dirty="0"/>
              <a:t>人は誰でも間違える</a:t>
            </a:r>
            <a:endParaRPr kumimoji="1" lang="en-US" altLang="ja-JP" sz="2400" dirty="0"/>
          </a:p>
        </p:txBody>
      </p:sp>
      <p:sp>
        <p:nvSpPr>
          <p:cNvPr id="13" name="テキスト ボックス 12"/>
          <p:cNvSpPr txBox="1"/>
          <p:nvPr/>
        </p:nvSpPr>
        <p:spPr>
          <a:xfrm>
            <a:off x="4247457" y="1069491"/>
            <a:ext cx="3384376" cy="1015663"/>
          </a:xfrm>
          <a:prstGeom prst="rect">
            <a:avLst/>
          </a:prstGeom>
          <a:noFill/>
          <a:ln w="34925">
            <a:solidFill>
              <a:srgbClr val="00B050"/>
            </a:solidFill>
          </a:ln>
        </p:spPr>
        <p:txBody>
          <a:bodyPr wrap="square" rtlCol="0">
            <a:spAutoFit/>
          </a:bodyPr>
          <a:lstStyle/>
          <a:p>
            <a:r>
              <a:rPr kumimoji="1" lang="ja-JP" altLang="en-US" sz="2000" dirty="0"/>
              <a:t>産業界で行われている既存の安全対策を医療に導入</a:t>
            </a:r>
            <a:endParaRPr kumimoji="1" lang="en-US" altLang="ja-JP" sz="2000" dirty="0"/>
          </a:p>
          <a:p>
            <a:r>
              <a:rPr lang="ja-JP" altLang="en-US" sz="2000" dirty="0"/>
              <a:t>⇒いまい</a:t>
            </a:r>
            <a:r>
              <a:rPr lang="ja-JP" altLang="en-US" sz="2000" dirty="0" err="1"/>
              <a:t>ち</a:t>
            </a:r>
            <a:r>
              <a:rPr lang="ja-JP" altLang="en-US" sz="2000" dirty="0"/>
              <a:t>うまくいかない</a:t>
            </a:r>
            <a:endParaRPr kumimoji="1" lang="ja-JP" altLang="en-US" sz="2000" dirty="0"/>
          </a:p>
        </p:txBody>
      </p:sp>
      <p:sp>
        <p:nvSpPr>
          <p:cNvPr id="14" name="右矢印 13"/>
          <p:cNvSpPr/>
          <p:nvPr/>
        </p:nvSpPr>
        <p:spPr>
          <a:xfrm rot="18142766">
            <a:off x="4321025" y="2086847"/>
            <a:ext cx="61047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3763395">
            <a:off x="5102779" y="2158614"/>
            <a:ext cx="57687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9820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4" grpId="0" animBg="1"/>
      <p:bldP spid="11" grpId="0" animBg="1"/>
      <p:bldP spid="12" grpId="0" animBg="1"/>
      <p:bldP spid="13" grpId="0" animBg="1"/>
      <p:bldP spid="14"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527FA2-3018-561A-9990-DDA1799787CC}"/>
              </a:ext>
            </a:extLst>
          </p:cNvPr>
          <p:cNvSpPr>
            <a:spLocks noGrp="1"/>
          </p:cNvSpPr>
          <p:nvPr>
            <p:ph type="title"/>
          </p:nvPr>
        </p:nvSpPr>
        <p:spPr>
          <a:xfrm>
            <a:off x="323528" y="836712"/>
            <a:ext cx="8496944" cy="1066800"/>
          </a:xfrm>
        </p:spPr>
        <p:txBody>
          <a:bodyPr>
            <a:noAutofit/>
          </a:bodyPr>
          <a:lstStyle/>
          <a:p>
            <a:r>
              <a:rPr kumimoji="1" lang="ja-JP" altLang="en-US" sz="3200" dirty="0"/>
              <a:t>研修医の誤診などで男子高校生死亡、遺族「何度も助けられる機会があったのに見過ごされた」　　 </a:t>
            </a:r>
            <a:r>
              <a:rPr kumimoji="1" lang="en-US" altLang="ja-JP" sz="2400" dirty="0"/>
              <a:t>2024/06/17 </a:t>
            </a:r>
            <a:r>
              <a:rPr kumimoji="1" lang="ja-JP" altLang="en-US" sz="2400" dirty="0"/>
              <a:t>読売新聞</a:t>
            </a:r>
            <a:endParaRPr kumimoji="1" lang="ja-JP" altLang="en-US" sz="3200" dirty="0"/>
          </a:p>
        </p:txBody>
      </p:sp>
      <p:sp>
        <p:nvSpPr>
          <p:cNvPr id="3" name="コンテンツ プレースホルダー 2">
            <a:extLst>
              <a:ext uri="{FF2B5EF4-FFF2-40B4-BE49-F238E27FC236}">
                <a16:creationId xmlns:a16="http://schemas.microsoft.com/office/drawing/2014/main" id="{2DC3D6AE-7F23-15E7-E543-C8E54C762A29}"/>
              </a:ext>
            </a:extLst>
          </p:cNvPr>
          <p:cNvSpPr>
            <a:spLocks noGrp="1"/>
          </p:cNvSpPr>
          <p:nvPr>
            <p:ph idx="1"/>
          </p:nvPr>
        </p:nvSpPr>
        <p:spPr>
          <a:xfrm>
            <a:off x="189856" y="2249424"/>
            <a:ext cx="8630616" cy="4563952"/>
          </a:xfrm>
        </p:spPr>
        <p:txBody>
          <a:bodyPr>
            <a:normAutofit fontScale="55000" lnSpcReduction="20000"/>
          </a:bodyPr>
          <a:lstStyle/>
          <a:p>
            <a:r>
              <a:rPr kumimoji="1" lang="ja-JP" altLang="en-US" dirty="0"/>
              <a:t>日赤愛知医療センター名古屋第二病院（名古屋市昭和区）は１７日、昨年、男子高校生（当時１６歳）を重大な医療過誤で死亡させたと発表した。上腸間膜動脈症候群（ＳＭＡ症候群）で緊急治療が必要だったが、</a:t>
            </a:r>
            <a:r>
              <a:rPr kumimoji="1" lang="ja-JP" altLang="en-US" b="1" u="sng" dirty="0">
                <a:solidFill>
                  <a:srgbClr val="FF0000"/>
                </a:solidFill>
              </a:rPr>
              <a:t>研修医が急性胃腸炎と誤診して治療が遅れ、</a:t>
            </a:r>
            <a:r>
              <a:rPr kumimoji="1" lang="ja-JP" altLang="en-US" dirty="0"/>
              <a:t>その後の医師らの対応も不適切だった。</a:t>
            </a:r>
          </a:p>
          <a:p>
            <a:r>
              <a:rPr kumimoji="1" lang="ja-JP" altLang="en-US" dirty="0"/>
              <a:t>発表によると、高校生は昨年５月２８日早朝、腹痛や嘔吐をしようとなどを訴えて同病院に救急搬送されました。研修医はコンピューター断層撮影装置（ＣＴ）検査などを行い、胃の拡張を見つけたが、</a:t>
            </a:r>
            <a:r>
              <a:rPr kumimoji="1" lang="ja-JP" altLang="en-US" b="1" u="sng" dirty="0">
                <a:solidFill>
                  <a:srgbClr val="FF0000"/>
                </a:solidFill>
              </a:rPr>
              <a:t>脱水の進行を示す採血検査の異常値を認識せず、急性胃腸炎と診断し、帰宅させた。</a:t>
            </a:r>
            <a:r>
              <a:rPr kumimoji="1" lang="ja-JP" altLang="en-US" dirty="0"/>
              <a:t>高校生は同様の症状が続いたため、昼前に再び救急外来を受診したが、別の研修医が「新規の症状なし」と判断。翌日に近くのクリニックを受診するよう指示しました。高校生は翌日、近くのクリニックで緊急対応が必要と診断され、改めて同病院を受診。十二指腸が閉塞へいそくするＳＭＡ症候群の疑いがあり、入院しました。しかし、高校生はショック症状に陥り、医師や看護師による閉塞症状に対する適切な処置が行われず、脱水症の治療も遅れるなどして翌３０日未明に心肺停止となり、６月１５日に死亡。</a:t>
            </a:r>
          </a:p>
          <a:p>
            <a:r>
              <a:rPr kumimoji="1" lang="ja-JP" altLang="en-US" dirty="0"/>
              <a:t>　同病院は、院内医療事故調査委員会を設置しています。</a:t>
            </a:r>
            <a:r>
              <a:rPr kumimoji="1" lang="ja-JP" altLang="en-US" b="1" u="sng" dirty="0">
                <a:solidFill>
                  <a:srgbClr val="FF0000"/>
                </a:solidFill>
              </a:rPr>
              <a:t>調査委は「研修医のＣＴ画像の評価や、脱水症の評価、研修医のサポート体制が不十分」などを指摘し、「診療が不適切だった」と結論づけ、遺族に謝罪しました。</a:t>
            </a:r>
          </a:p>
          <a:p>
            <a:r>
              <a:rPr kumimoji="1" lang="ja-JP" altLang="en-US" dirty="0"/>
              <a:t>　高校生の遺族は「研修の勝手な判断、誤診がなければ、このような結果になっていなかった。何度も助けられる機会はあったのに見過ごされ、後悔しかありません。診断ミスで１６歳の人生突然入学してしまったこと、夢見ていた未来を奪ってしまったこと」などとするコメントを病院に連れて行った。</a:t>
            </a:r>
          </a:p>
          <a:p>
            <a:r>
              <a:rPr kumimoji="1" lang="ja-JP" altLang="en-US" dirty="0"/>
              <a:t>　●●院長が記者会見で「最後まで適切な対応ができませんでした。将来ある患者を救うことができませんので、大変申し訳なく心からおわび申し上げます」と謝罪した。</a:t>
            </a:r>
          </a:p>
          <a:p>
            <a:endParaRPr kumimoji="1" lang="ja-JP" altLang="en-US" dirty="0"/>
          </a:p>
        </p:txBody>
      </p:sp>
    </p:spTree>
    <p:extLst>
      <p:ext uri="{BB962C8B-B14F-4D97-AF65-F5344CB8AC3E}">
        <p14:creationId xmlns:p14="http://schemas.microsoft.com/office/powerpoint/2010/main" val="421533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443684"/>
            <a:ext cx="7619999" cy="823690"/>
          </a:xfrm>
        </p:spPr>
        <p:txBody>
          <a:bodyPr>
            <a:noAutofit/>
          </a:bodyPr>
          <a:lstStyle/>
          <a:p>
            <a:r>
              <a:rPr lang="ja-JP" altLang="en-US" sz="4000" b="1" dirty="0"/>
              <a:t>第二の被害者</a:t>
            </a:r>
            <a:r>
              <a:rPr lang="ja-JP" altLang="en-US" b="1" dirty="0"/>
              <a:t>（</a:t>
            </a:r>
            <a:r>
              <a:rPr lang="en-US" altLang="ja-JP" b="1" dirty="0">
                <a:latin typeface="+mj-ea"/>
              </a:rPr>
              <a:t>Second Victim</a:t>
            </a:r>
            <a:r>
              <a:rPr lang="ja-JP" altLang="en-US" b="1" dirty="0"/>
              <a:t>）</a:t>
            </a:r>
            <a:endParaRPr lang="en-US" b="1" dirty="0"/>
          </a:p>
        </p:txBody>
      </p:sp>
      <p:sp>
        <p:nvSpPr>
          <p:cNvPr id="7" name="角丸四角形 6"/>
          <p:cNvSpPr/>
          <p:nvPr/>
        </p:nvSpPr>
        <p:spPr>
          <a:xfrm>
            <a:off x="534674" y="1304497"/>
            <a:ext cx="8382000" cy="23622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800" b="1" dirty="0"/>
              <a:t>エラーは日々のルーチン業務・扱う器具・設備</a:t>
            </a:r>
            <a:endParaRPr kumimoji="1" lang="en-US" altLang="ja-JP" sz="2800" b="1" dirty="0"/>
          </a:p>
          <a:p>
            <a:pPr algn="ctr"/>
            <a:r>
              <a:rPr kumimoji="1" lang="ja-JP" altLang="en-US" sz="2800" b="1" dirty="0"/>
              <a:t>システムの中に潜在している。</a:t>
            </a:r>
            <a:endParaRPr kumimoji="1" lang="en-US" altLang="ja-JP" sz="2800" b="1" dirty="0"/>
          </a:p>
          <a:p>
            <a:pPr algn="ctr"/>
            <a:r>
              <a:rPr kumimoji="1" lang="ja-JP" altLang="en-US" sz="2800" b="1" dirty="0"/>
              <a:t>医療者は思いがけずそれに遭遇する</a:t>
            </a:r>
            <a:r>
              <a:rPr kumimoji="1" lang="ja-JP" altLang="en-US" sz="2800" b="1" dirty="0">
                <a:solidFill>
                  <a:srgbClr val="FF0000"/>
                </a:solidFill>
              </a:rPr>
              <a:t>被害者</a:t>
            </a:r>
            <a:r>
              <a:rPr kumimoji="1" lang="ja-JP" altLang="en-US" sz="2800" b="1" dirty="0"/>
              <a:t>である</a:t>
            </a:r>
            <a:endParaRPr kumimoji="1" lang="en-US" altLang="ja-JP" sz="2800" b="1" dirty="0"/>
          </a:p>
        </p:txBody>
      </p:sp>
      <p:sp>
        <p:nvSpPr>
          <p:cNvPr id="8" name="スライド番号プレースホルダー 7"/>
          <p:cNvSpPr>
            <a:spLocks noGrp="1"/>
          </p:cNvSpPr>
          <p:nvPr>
            <p:ph type="sldNum" sz="quarter" idx="12"/>
          </p:nvPr>
        </p:nvSpPr>
        <p:spPr/>
        <p:txBody>
          <a:bodyPr/>
          <a:lstStyle/>
          <a:p>
            <a:fld id="{D35E9E20-9F04-456D-9E7B-E79F7B8D4521}" type="slidenum">
              <a:rPr lang="en-US" smtClean="0"/>
              <a:t>7</a:t>
            </a:fld>
            <a:endParaRPr lang="en-US" dirty="0"/>
          </a:p>
        </p:txBody>
      </p:sp>
      <p:sp>
        <p:nvSpPr>
          <p:cNvPr id="9" name="テキスト ボックス 8"/>
          <p:cNvSpPr txBox="1"/>
          <p:nvPr/>
        </p:nvSpPr>
        <p:spPr>
          <a:xfrm>
            <a:off x="6757850" y="6324600"/>
            <a:ext cx="2386150" cy="369332"/>
          </a:xfrm>
          <a:prstGeom prst="rect">
            <a:avLst/>
          </a:prstGeom>
          <a:noFill/>
        </p:spPr>
        <p:txBody>
          <a:bodyPr wrap="square" rtlCol="0">
            <a:spAutoFit/>
          </a:bodyPr>
          <a:lstStyle/>
          <a:p>
            <a:r>
              <a:rPr kumimoji="1" lang="en-US" altLang="ja-JP" dirty="0">
                <a:latin typeface="+mj-ea"/>
                <a:ea typeface="+mj-ea"/>
              </a:rPr>
              <a:t>Wu AW, BMJ 2000</a:t>
            </a:r>
            <a:endParaRPr kumimoji="1" lang="ja-JP" altLang="en-US" dirty="0">
              <a:latin typeface="+mj-ea"/>
              <a:ea typeface="+mj-ea"/>
            </a:endParaRPr>
          </a:p>
        </p:txBody>
      </p:sp>
      <p:pic>
        <p:nvPicPr>
          <p:cNvPr id="6" name="図 5">
            <a:extLst>
              <a:ext uri="{FF2B5EF4-FFF2-40B4-BE49-F238E27FC236}">
                <a16:creationId xmlns:a16="http://schemas.microsoft.com/office/drawing/2014/main" id="{46CCBF0B-20BD-4D9F-BC1A-F5A0570F707D}"/>
              </a:ext>
            </a:extLst>
          </p:cNvPr>
          <p:cNvPicPr>
            <a:picLocks noChangeAspect="1"/>
          </p:cNvPicPr>
          <p:nvPr/>
        </p:nvPicPr>
        <p:blipFill rotWithShape="1">
          <a:blip r:embed="rId3"/>
          <a:srcRect t="3147" r="13660" b="8182"/>
          <a:stretch/>
        </p:blipFill>
        <p:spPr>
          <a:xfrm>
            <a:off x="2057400" y="3666697"/>
            <a:ext cx="4700450" cy="3191303"/>
          </a:xfrm>
          <a:prstGeom prst="rect">
            <a:avLst/>
          </a:prstGeom>
        </p:spPr>
      </p:pic>
    </p:spTree>
    <p:extLst>
      <p:ext uri="{BB962C8B-B14F-4D97-AF65-F5344CB8AC3E}">
        <p14:creationId xmlns:p14="http://schemas.microsoft.com/office/powerpoint/2010/main" val="60674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5616" y="624110"/>
            <a:ext cx="7723583" cy="823690"/>
          </a:xfrm>
        </p:spPr>
        <p:txBody>
          <a:bodyPr>
            <a:noAutofit/>
          </a:bodyPr>
          <a:lstStyle/>
          <a:p>
            <a:r>
              <a:rPr lang="ja-JP" altLang="en-US" sz="4000" b="1" dirty="0"/>
              <a:t>医師の半数以上がバーンアウト</a:t>
            </a:r>
            <a:endParaRPr lang="ja-JP" altLang="en-US" sz="4000" dirty="0"/>
          </a:p>
        </p:txBody>
      </p:sp>
      <p:sp>
        <p:nvSpPr>
          <p:cNvPr id="4" name="スライド番号プレースホルダー 3"/>
          <p:cNvSpPr>
            <a:spLocks noGrp="1"/>
          </p:cNvSpPr>
          <p:nvPr>
            <p:ph type="sldNum" sz="quarter" idx="12"/>
          </p:nvPr>
        </p:nvSpPr>
        <p:spPr/>
        <p:txBody>
          <a:bodyPr/>
          <a:lstStyle/>
          <a:p>
            <a:fld id="{D35E9E20-9F04-456D-9E7B-E79F7B8D4521}" type="slidenum">
              <a:rPr lang="en-US" smtClean="0"/>
              <a:t>8</a:t>
            </a:fld>
            <a:endParaRPr lang="en-US" dirty="0"/>
          </a:p>
        </p:txBody>
      </p:sp>
      <p:sp>
        <p:nvSpPr>
          <p:cNvPr id="7" name="角丸四角形 6"/>
          <p:cNvSpPr/>
          <p:nvPr/>
        </p:nvSpPr>
        <p:spPr>
          <a:xfrm>
            <a:off x="1514856" y="1808351"/>
            <a:ext cx="6405282" cy="1273489"/>
          </a:xfrm>
          <a:prstGeom prst="roundRect">
            <a:avLst/>
          </a:prstGeom>
          <a:ln w="28575"/>
        </p:spPr>
        <p:style>
          <a:lnRef idx="2">
            <a:schemeClr val="accent1"/>
          </a:lnRef>
          <a:fillRef idx="1">
            <a:schemeClr val="lt1"/>
          </a:fillRef>
          <a:effectRef idx="0">
            <a:schemeClr val="accent1"/>
          </a:effectRef>
          <a:fontRef idx="minor">
            <a:schemeClr val="dk1"/>
          </a:fontRef>
        </p:style>
        <p:txBody>
          <a:bodyPr rtlCol="0" anchor="ctr"/>
          <a:lstStyle/>
          <a:p>
            <a:r>
              <a:rPr kumimoji="1" lang="en-US" altLang="ja-JP" sz="2800" b="1" dirty="0"/>
              <a:t>54</a:t>
            </a:r>
            <a:r>
              <a:rPr kumimoji="1" lang="ja-JP" altLang="en-US" sz="2800" b="1" dirty="0"/>
              <a:t>％の医師が過去</a:t>
            </a:r>
            <a:r>
              <a:rPr kumimoji="1" lang="en-US" altLang="ja-JP" sz="2800" b="1" dirty="0"/>
              <a:t>1</a:t>
            </a:r>
            <a:r>
              <a:rPr kumimoji="1" lang="ja-JP" altLang="en-US" sz="2800" b="1" dirty="0"/>
              <a:t>ヶ月に少なくとも</a:t>
            </a:r>
            <a:r>
              <a:rPr kumimoji="1" lang="en-US" altLang="ja-JP" sz="2800" b="1" dirty="0"/>
              <a:t>1</a:t>
            </a:r>
            <a:r>
              <a:rPr kumimoji="1" lang="ja-JP" altLang="en-US" sz="2800" b="1" dirty="0" err="1"/>
              <a:t>つを</a:t>
            </a:r>
            <a:r>
              <a:rPr kumimoji="1" lang="ja-JP" altLang="en-US" sz="2800" b="1" dirty="0"/>
              <a:t>経験（</a:t>
            </a:r>
            <a:r>
              <a:rPr kumimoji="1" lang="en-US" altLang="ja-JP" sz="2800" b="1" dirty="0"/>
              <a:t>2014</a:t>
            </a:r>
            <a:r>
              <a:rPr kumimoji="1" lang="ja-JP" altLang="en-US" sz="2800" b="1" dirty="0"/>
              <a:t>）</a:t>
            </a:r>
          </a:p>
        </p:txBody>
      </p:sp>
      <p:sp>
        <p:nvSpPr>
          <p:cNvPr id="8" name="テキスト ボックス 7"/>
          <p:cNvSpPr txBox="1"/>
          <p:nvPr/>
        </p:nvSpPr>
        <p:spPr>
          <a:xfrm>
            <a:off x="7086599" y="3276600"/>
            <a:ext cx="1828799" cy="2031325"/>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kumimoji="1" lang="ja-JP" altLang="en-US" b="1" dirty="0"/>
              <a:t>全米調査（</a:t>
            </a:r>
            <a:r>
              <a:rPr kumimoji="1" lang="en-US" altLang="ja-JP" b="1" dirty="0"/>
              <a:t>N=3,680</a:t>
            </a:r>
            <a:r>
              <a:rPr kumimoji="1" lang="ja-JP" altLang="en-US" b="1" dirty="0"/>
              <a:t>）</a:t>
            </a:r>
            <a:endParaRPr kumimoji="1" lang="en-US" altLang="ja-JP" b="1" dirty="0"/>
          </a:p>
          <a:p>
            <a:r>
              <a:rPr kumimoji="1" lang="en-US" altLang="ja-JP" b="1" dirty="0"/>
              <a:t>1</a:t>
            </a:r>
            <a:r>
              <a:rPr kumimoji="1" lang="ja-JP" altLang="en-US" b="1" dirty="0"/>
              <a:t>位：救急</a:t>
            </a:r>
            <a:endParaRPr kumimoji="1" lang="en-US" altLang="ja-JP" b="1" dirty="0"/>
          </a:p>
          <a:p>
            <a:r>
              <a:rPr kumimoji="1" lang="en-US" altLang="ja-JP" b="1" dirty="0"/>
              <a:t>2</a:t>
            </a:r>
            <a:r>
              <a:rPr kumimoji="1" lang="ja-JP" altLang="en-US" b="1" dirty="0"/>
              <a:t>位：泌尿器科</a:t>
            </a:r>
            <a:endParaRPr kumimoji="1" lang="en-US" altLang="ja-JP" b="1" dirty="0"/>
          </a:p>
          <a:p>
            <a:r>
              <a:rPr kumimoji="1" lang="en-US" altLang="ja-JP" b="1" dirty="0"/>
              <a:t>3</a:t>
            </a:r>
            <a:r>
              <a:rPr kumimoji="1" lang="ja-JP" altLang="en-US" b="1" dirty="0"/>
              <a:t>位：リハビリ</a:t>
            </a:r>
            <a:endParaRPr kumimoji="1" lang="en-US" altLang="ja-JP" b="1" dirty="0"/>
          </a:p>
          <a:p>
            <a:r>
              <a:rPr kumimoji="1" lang="en-US" altLang="ja-JP" b="1" dirty="0"/>
              <a:t>4</a:t>
            </a:r>
            <a:r>
              <a:rPr kumimoji="1" lang="ja-JP" altLang="en-US" b="1" dirty="0"/>
              <a:t>位：家庭医療</a:t>
            </a:r>
            <a:endParaRPr kumimoji="1" lang="en-US" altLang="ja-JP" b="1" dirty="0"/>
          </a:p>
          <a:p>
            <a:r>
              <a:rPr kumimoji="1" lang="en-US" altLang="ja-JP" b="1" dirty="0"/>
              <a:t>5</a:t>
            </a:r>
            <a:r>
              <a:rPr kumimoji="1" lang="ja-JP" altLang="en-US" b="1" dirty="0"/>
              <a:t>位：放射線科</a:t>
            </a:r>
          </a:p>
        </p:txBody>
      </p:sp>
      <p:sp>
        <p:nvSpPr>
          <p:cNvPr id="9" name="テキスト ボックス 8"/>
          <p:cNvSpPr txBox="1"/>
          <p:nvPr/>
        </p:nvSpPr>
        <p:spPr>
          <a:xfrm>
            <a:off x="7086599" y="6389271"/>
            <a:ext cx="2171700" cy="369332"/>
          </a:xfrm>
          <a:prstGeom prst="rect">
            <a:avLst/>
          </a:prstGeom>
          <a:noFill/>
        </p:spPr>
        <p:txBody>
          <a:bodyPr wrap="square" rtlCol="0">
            <a:spAutoFit/>
          </a:bodyPr>
          <a:lstStyle/>
          <a:p>
            <a:r>
              <a:rPr kumimoji="1" lang="en-US" altLang="ja-JP" dirty="0" err="1"/>
              <a:t>Shanafelt</a:t>
            </a:r>
            <a:r>
              <a:rPr kumimoji="1" lang="en-US" altLang="ja-JP" dirty="0"/>
              <a:t>, 2015</a:t>
            </a:r>
            <a:endParaRPr kumimoji="1" lang="ja-JP" altLang="en-US" dirty="0"/>
          </a:p>
        </p:txBody>
      </p:sp>
      <p:pic>
        <p:nvPicPr>
          <p:cNvPr id="14" name="図 13"/>
          <p:cNvPicPr>
            <a:picLocks noChangeAspect="1"/>
          </p:cNvPicPr>
          <p:nvPr/>
        </p:nvPicPr>
        <p:blipFill>
          <a:blip r:embed="rId2"/>
          <a:stretch>
            <a:fillRect/>
          </a:stretch>
        </p:blipFill>
        <p:spPr>
          <a:xfrm>
            <a:off x="1752600" y="3415721"/>
            <a:ext cx="5151120" cy="2884629"/>
          </a:xfrm>
          <a:prstGeom prst="rect">
            <a:avLst/>
          </a:prstGeom>
        </p:spPr>
      </p:pic>
    </p:spTree>
    <p:extLst>
      <p:ext uri="{BB962C8B-B14F-4D97-AF65-F5344CB8AC3E}">
        <p14:creationId xmlns:p14="http://schemas.microsoft.com/office/powerpoint/2010/main" val="133616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6657" y="833107"/>
            <a:ext cx="8229600" cy="1066800"/>
          </a:xfrm>
        </p:spPr>
        <p:txBody>
          <a:bodyPr>
            <a:noAutofit/>
          </a:bodyPr>
          <a:lstStyle/>
          <a:p>
            <a:r>
              <a:rPr kumimoji="1" lang="ja-JP" altLang="en-US" b="1" dirty="0"/>
              <a:t>医療事故等の経験は医療者に</a:t>
            </a:r>
            <a:br>
              <a:rPr kumimoji="1" lang="en-US" altLang="ja-JP" b="1" dirty="0"/>
            </a:br>
            <a:r>
              <a:rPr kumimoji="1" lang="ja-JP" altLang="en-US" b="1" dirty="0"/>
              <a:t>大きなインパクトを与える</a:t>
            </a:r>
          </a:p>
        </p:txBody>
      </p:sp>
      <p:sp>
        <p:nvSpPr>
          <p:cNvPr id="4" name="正方形/長方形 3"/>
          <p:cNvSpPr/>
          <p:nvPr/>
        </p:nvSpPr>
        <p:spPr>
          <a:xfrm>
            <a:off x="6629400" y="6486698"/>
            <a:ext cx="2287806" cy="369332"/>
          </a:xfrm>
          <a:prstGeom prst="rect">
            <a:avLst/>
          </a:prstGeom>
        </p:spPr>
        <p:txBody>
          <a:bodyPr wrap="none">
            <a:spAutoFit/>
          </a:bodyPr>
          <a:lstStyle/>
          <a:p>
            <a:r>
              <a:rPr kumimoji="1" lang="en-US" altLang="ja-JP" dirty="0"/>
              <a:t>Shapiro, et al. 2016</a:t>
            </a:r>
            <a:endParaRPr kumimoji="1" lang="ja-JP" altLang="en-US" dirty="0"/>
          </a:p>
        </p:txBody>
      </p:sp>
      <p:sp>
        <p:nvSpPr>
          <p:cNvPr id="6" name="スライド番号プレースホルダー 5"/>
          <p:cNvSpPr>
            <a:spLocks noGrp="1"/>
          </p:cNvSpPr>
          <p:nvPr>
            <p:ph type="sldNum" sz="quarter" idx="12"/>
          </p:nvPr>
        </p:nvSpPr>
        <p:spPr/>
        <p:txBody>
          <a:bodyPr/>
          <a:lstStyle/>
          <a:p>
            <a:fld id="{D35E9E20-9F04-456D-9E7B-E79F7B8D4521}" type="slidenum">
              <a:rPr lang="en-US" smtClean="0"/>
              <a:t>9</a:t>
            </a:fld>
            <a:endParaRPr lang="en-US" dirty="0"/>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184" y="3225658"/>
            <a:ext cx="4456444" cy="3342333"/>
          </a:xfrm>
          <a:prstGeom prst="ellipse">
            <a:avLst/>
          </a:prstGeom>
          <a:ln>
            <a:noFill/>
          </a:ln>
          <a:effectLst>
            <a:softEdge rad="112500"/>
          </a:effectLst>
        </p:spPr>
      </p:pic>
      <p:sp>
        <p:nvSpPr>
          <p:cNvPr id="8" name="Oval 3"/>
          <p:cNvSpPr/>
          <p:nvPr/>
        </p:nvSpPr>
        <p:spPr>
          <a:xfrm>
            <a:off x="381000" y="2085899"/>
            <a:ext cx="5867400" cy="234623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ja-JP" altLang="en-US" sz="3200" b="1" dirty="0"/>
              <a:t>恥・悲嘆・罪悪感・</a:t>
            </a:r>
            <a:endParaRPr lang="en-US" altLang="ja-JP" sz="3200" b="1" dirty="0"/>
          </a:p>
          <a:p>
            <a:pPr algn="ctr"/>
            <a:r>
              <a:rPr lang="ja-JP" altLang="en-US" sz="3200" b="1" dirty="0"/>
              <a:t>自信喪失・孤立</a:t>
            </a:r>
            <a:endParaRPr lang="en-US" altLang="ja-JP" sz="3200" b="1" dirty="0"/>
          </a:p>
        </p:txBody>
      </p:sp>
      <p:sp>
        <p:nvSpPr>
          <p:cNvPr id="9" name="Oval 3"/>
          <p:cNvSpPr/>
          <p:nvPr/>
        </p:nvSpPr>
        <p:spPr>
          <a:xfrm>
            <a:off x="76200" y="5151523"/>
            <a:ext cx="5519057" cy="141646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ja-JP" altLang="en-US" sz="2800" b="1" dirty="0"/>
              <a:t>抑うつ・バーンアウト</a:t>
            </a:r>
            <a:endParaRPr lang="en-US" altLang="ja-JP" sz="2800" b="1" dirty="0"/>
          </a:p>
          <a:p>
            <a:pPr algn="ctr"/>
            <a:r>
              <a:rPr lang="ja-JP" altLang="en-US" sz="2800" b="1" dirty="0"/>
              <a:t>依存症・不眠・不安</a:t>
            </a:r>
            <a:endParaRPr lang="en-US" altLang="ja-JP" sz="2800" b="1" dirty="0"/>
          </a:p>
        </p:txBody>
      </p:sp>
    </p:spTree>
    <p:extLst>
      <p:ext uri="{BB962C8B-B14F-4D97-AF65-F5344CB8AC3E}">
        <p14:creationId xmlns:p14="http://schemas.microsoft.com/office/powerpoint/2010/main" val="2047576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バン">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アーバン">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アーバン">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73125</TotalTime>
  <Words>4260</Words>
  <Application>Microsoft Office PowerPoint</Application>
  <PresentationFormat>画面に合わせる (4:3)</PresentationFormat>
  <Paragraphs>394</Paragraphs>
  <Slides>33</Slides>
  <Notes>11</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33</vt:i4>
      </vt:variant>
    </vt:vector>
  </HeadingPairs>
  <TitlesOfParts>
    <vt:vector size="38" baseType="lpstr">
      <vt:lpstr>Calibri</vt:lpstr>
      <vt:lpstr>Georgia</vt:lpstr>
      <vt:lpstr>Trebuchet MS</vt:lpstr>
      <vt:lpstr>Wingdings 2</vt:lpstr>
      <vt:lpstr>アーバン</vt:lpstr>
      <vt:lpstr>ミニレクチャー 医療事故当時者に対するメンタルケア・ピアサポート</vt:lpstr>
      <vt:lpstr>A医師の場合</vt:lpstr>
      <vt:lpstr>B医師の場合</vt:lpstr>
      <vt:lpstr>1999年以降の我が国の医療安全対策 根性論を基礎とした「闘魂ビンタモデル」</vt:lpstr>
      <vt:lpstr>医療安全の歴史的変遷</vt:lpstr>
      <vt:lpstr>研修医の誤診などで男子高校生死亡、遺族「何度も助けられる機会があったのに見過ごされた」　　 2024/06/17 読売新聞</vt:lpstr>
      <vt:lpstr>第二の被害者（Second Victim）</vt:lpstr>
      <vt:lpstr>医師の半数以上がバーンアウト</vt:lpstr>
      <vt:lpstr>医療事故等の経験は医療者に 大きなインパクトを与える</vt:lpstr>
      <vt:lpstr>ブリガム＆ウィメンズ病院での調査</vt:lpstr>
      <vt:lpstr>日本での調査</vt:lpstr>
      <vt:lpstr>医療事故後６段階プロセス</vt:lpstr>
      <vt:lpstr>体験した身体・心理症状（31名）</vt:lpstr>
      <vt:lpstr>回復の6段階プロセス(Scott, 2009)</vt:lpstr>
      <vt:lpstr>医療者のバーンアウトは 医療の質の低下を招く</vt:lpstr>
      <vt:lpstr>Keep health workers safe to keep patients safe: WHO　 World Patient Safety Day 2019</vt:lpstr>
      <vt:lpstr>医療事故を経験した後の 医療者は放置されている</vt:lpstr>
      <vt:lpstr>PowerPoint プレゼンテーション</vt:lpstr>
      <vt:lpstr>PowerPoint プレゼンテーション</vt:lpstr>
      <vt:lpstr>医療関連トラウマを サポートするNPO（MITSS）</vt:lpstr>
      <vt:lpstr>ハーバード大学医学部 関連病院での取り組み</vt:lpstr>
      <vt:lpstr>ピアサポートプログラム</vt:lpstr>
      <vt:lpstr>医療事故・予期せぬ事態があった場合</vt:lpstr>
      <vt:lpstr>PowerPoint プレゼンテーション</vt:lpstr>
      <vt:lpstr>PowerPoint プレゼンテーション</vt:lpstr>
      <vt:lpstr>PowerPoint プレゼンテーション</vt:lpstr>
      <vt:lpstr>Heals  医療対話連携支援プロジェクト 　Healthcare Enpowerment ＆Support Projekt </vt:lpstr>
      <vt:lpstr>PowerPoint プレゼンテーション</vt:lpstr>
      <vt:lpstr>医療事故時のあるべき対応</vt:lpstr>
      <vt:lpstr>医療事故対応　三つは独立に処理</vt:lpstr>
      <vt:lpstr>我が国の医療事故対応の最大の問題点</vt:lpstr>
      <vt:lpstr>事故対応における優先順位</vt:lpstr>
      <vt:lpstr>次の世代の医療従事者に よりよい環境を  ピアサポートプログラム 実装協力病院探しています</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事故調査と刑事訴訟の 関係性について</dc:title>
  <dc:creator>oiso</dc:creator>
  <cp:lastModifiedBy>大磯 義一郎</cp:lastModifiedBy>
  <cp:revision>489</cp:revision>
  <cp:lastPrinted>2015-08-06T05:35:33Z</cp:lastPrinted>
  <dcterms:created xsi:type="dcterms:W3CDTF">2014-02-04T14:22:45Z</dcterms:created>
  <dcterms:modified xsi:type="dcterms:W3CDTF">2024-08-25T19:36:29Z</dcterms:modified>
</cp:coreProperties>
</file>