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1" r:id="rId1"/>
  </p:sldMasterIdLst>
  <p:notesMasterIdLst>
    <p:notesMasterId r:id="rId59"/>
  </p:notesMasterIdLst>
  <p:sldIdLst>
    <p:sldId id="298" r:id="rId2"/>
    <p:sldId id="299" r:id="rId3"/>
    <p:sldId id="300" r:id="rId4"/>
    <p:sldId id="257" r:id="rId5"/>
    <p:sldId id="258" r:id="rId6"/>
    <p:sldId id="262" r:id="rId7"/>
    <p:sldId id="259" r:id="rId8"/>
    <p:sldId id="260" r:id="rId9"/>
    <p:sldId id="263" r:id="rId10"/>
    <p:sldId id="329" r:id="rId11"/>
    <p:sldId id="265" r:id="rId12"/>
    <p:sldId id="266" r:id="rId13"/>
    <p:sldId id="267" r:id="rId14"/>
    <p:sldId id="292" r:id="rId15"/>
    <p:sldId id="330" r:id="rId16"/>
    <p:sldId id="269" r:id="rId17"/>
    <p:sldId id="272" r:id="rId18"/>
    <p:sldId id="273" r:id="rId19"/>
    <p:sldId id="274" r:id="rId20"/>
    <p:sldId id="297" r:id="rId21"/>
    <p:sldId id="277" r:id="rId22"/>
    <p:sldId id="270" r:id="rId23"/>
    <p:sldId id="293" r:id="rId24"/>
    <p:sldId id="295" r:id="rId25"/>
    <p:sldId id="288" r:id="rId26"/>
    <p:sldId id="289" r:id="rId27"/>
    <p:sldId id="290" r:id="rId28"/>
    <p:sldId id="291" r:id="rId29"/>
    <p:sldId id="302" r:id="rId30"/>
    <p:sldId id="304" r:id="rId31"/>
    <p:sldId id="305" r:id="rId32"/>
    <p:sldId id="306" r:id="rId33"/>
    <p:sldId id="307" r:id="rId34"/>
    <p:sldId id="261" r:id="rId35"/>
    <p:sldId id="308" r:id="rId36"/>
    <p:sldId id="309" r:id="rId37"/>
    <p:sldId id="310" r:id="rId38"/>
    <p:sldId id="311" r:id="rId39"/>
    <p:sldId id="303" r:id="rId40"/>
    <p:sldId id="316" r:id="rId41"/>
    <p:sldId id="317" r:id="rId42"/>
    <p:sldId id="312" r:id="rId43"/>
    <p:sldId id="313" r:id="rId44"/>
    <p:sldId id="314" r:id="rId45"/>
    <p:sldId id="315" r:id="rId46"/>
    <p:sldId id="318" r:id="rId47"/>
    <p:sldId id="319" r:id="rId48"/>
    <p:sldId id="320" r:id="rId49"/>
    <p:sldId id="321" r:id="rId50"/>
    <p:sldId id="322" r:id="rId51"/>
    <p:sldId id="271" r:id="rId52"/>
    <p:sldId id="323" r:id="rId53"/>
    <p:sldId id="324" r:id="rId54"/>
    <p:sldId id="325" r:id="rId55"/>
    <p:sldId id="326" r:id="rId56"/>
    <p:sldId id="327" r:id="rId57"/>
    <p:sldId id="328" r:id="rId5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75" autoAdjust="0"/>
    <p:restoredTop sz="94681"/>
  </p:normalViewPr>
  <p:slideViewPr>
    <p:cSldViewPr snapToGrid="0" snapToObjects="1" showGuides="1">
      <p:cViewPr varScale="1">
        <p:scale>
          <a:sx n="112" d="100"/>
          <a:sy n="112" d="100"/>
        </p:scale>
        <p:origin x="374"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40" tIns="45720" rIns="91440" bIns="45720" rtlCol="0"/>
          <a:lstStyle>
            <a:lvl1pPr algn="r">
              <a:defRPr sz="1200"/>
            </a:lvl1pPr>
          </a:lstStyle>
          <a:p>
            <a:fld id="{C7527B39-D7BF-4A99-AF5F-98F8596FF0AD}" type="datetimeFigureOut">
              <a:rPr kumimoji="1" lang="ja-JP" altLang="en-US" smtClean="0"/>
              <a:t>2024/8/28</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40" tIns="45720" rIns="91440" bIns="45720" rtlCol="0" anchor="b"/>
          <a:lstStyle>
            <a:lvl1pPr algn="r">
              <a:defRPr sz="1200"/>
            </a:lvl1pPr>
          </a:lstStyle>
          <a:p>
            <a:fld id="{3E441E68-D55F-46F1-9192-34254E8FF9E5}" type="slidenum">
              <a:rPr kumimoji="1" lang="ja-JP" altLang="en-US" smtClean="0"/>
              <a:t>‹#›</a:t>
            </a:fld>
            <a:endParaRPr kumimoji="1" lang="ja-JP" altLang="en-US"/>
          </a:p>
        </p:txBody>
      </p:sp>
    </p:spTree>
    <p:extLst>
      <p:ext uri="{BB962C8B-B14F-4D97-AF65-F5344CB8AC3E}">
        <p14:creationId xmlns:p14="http://schemas.microsoft.com/office/powerpoint/2010/main" val="13518006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E441E68-D55F-46F1-9192-34254E8FF9E5}" type="slidenum">
              <a:rPr kumimoji="1" lang="ja-JP" altLang="en-US" smtClean="0"/>
              <a:t>7</a:t>
            </a:fld>
            <a:endParaRPr kumimoji="1" lang="ja-JP" altLang="en-US"/>
          </a:p>
        </p:txBody>
      </p:sp>
    </p:spTree>
    <p:extLst>
      <p:ext uri="{BB962C8B-B14F-4D97-AF65-F5344CB8AC3E}">
        <p14:creationId xmlns:p14="http://schemas.microsoft.com/office/powerpoint/2010/main" val="37590893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13BE1F-42C8-4734-BFD7-239040B84436}" type="datetime1">
              <a:rPr kumimoji="1" lang="ja-JP" altLang="en-US" smtClean="0"/>
              <a:t>2024/8/28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5233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6E23E92-0CD3-496D-84A4-64C610FE2751}"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2924160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18FCC96-0184-4BED-963A-9514908FE879}"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2847619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9165300-61F5-4DE3-81A2-FF93E652D7CA}"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09581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E27EC2-A383-451C-840E-CBC71ED41B4F}"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408420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CFCD461F-4D48-4430-9DBA-EBF0F8D73544}" type="datetime1">
              <a:rPr kumimoji="1" lang="ja-JP" altLang="en-US" smtClean="0"/>
              <a:t>2024/8/28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2034993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1A5D2BF9-1E6A-4988-9D47-82607E32796C}" type="datetime1">
              <a:rPr kumimoji="1" lang="ja-JP" altLang="en-US" smtClean="0"/>
              <a:t>2024/8/28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3158331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B7F2FA3-35D4-4444-9031-10255A01473C}" type="datetime1">
              <a:rPr kumimoji="1" lang="ja-JP" altLang="en-US" smtClean="0"/>
              <a:t>2024/8/28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3203162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ja-JP" altLang="en-US"/>
              <a:t>マスター タイトルの書式設定</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DFE555-4B87-48BF-B965-0BAC58BA9E58}" type="datetime1">
              <a:rPr kumimoji="1" lang="ja-JP" altLang="en-US" smtClean="0"/>
              <a:t>2024/8/28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539162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269675-6D8A-7840-CF18-570E6080FA8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1B45811-A9C0-B1C4-FC4E-74BFC0E04F4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0CDE4C-0ACA-9F24-7AEC-6C409C670E6B}"/>
              </a:ext>
            </a:extLst>
          </p:cNvPr>
          <p:cNvSpPr>
            <a:spLocks noGrp="1"/>
          </p:cNvSpPr>
          <p:nvPr>
            <p:ph type="dt" sz="half" idx="10"/>
          </p:nvPr>
        </p:nvSpPr>
        <p:spPr/>
        <p:txBody>
          <a:bodyPr/>
          <a:lstStyle/>
          <a:p>
            <a:fld id="{BF5C027A-6DD7-460F-B4C3-B3345482F5D7}" type="datetime1">
              <a:rPr kumimoji="1" lang="ja-JP" altLang="en-US" smtClean="0"/>
              <a:t>2024/8/28</a:t>
            </a:fld>
            <a:endParaRPr kumimoji="1" lang="ja-JP" altLang="en-US"/>
          </a:p>
        </p:txBody>
      </p:sp>
      <p:sp>
        <p:nvSpPr>
          <p:cNvPr id="5" name="フッター プレースホルダー 4">
            <a:extLst>
              <a:ext uri="{FF2B5EF4-FFF2-40B4-BE49-F238E27FC236}">
                <a16:creationId xmlns:a16="http://schemas.microsoft.com/office/drawing/2014/main" id="{6F32C2B0-8B38-BBA0-B5C9-4C0AA8746C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5D37EB-26A1-802C-6B8C-29AC948B21FC}"/>
              </a:ext>
            </a:extLst>
          </p:cNvPr>
          <p:cNvSpPr>
            <a:spLocks noGrp="1"/>
          </p:cNvSpPr>
          <p:nvPr>
            <p:ph type="sldNum" sz="quarter" idx="12"/>
          </p:nvPr>
        </p:nvSpPr>
        <p:spPr/>
        <p:txBody>
          <a:bodyPr/>
          <a:lstStyle/>
          <a:p>
            <a:fld id="{9766A30F-680D-4DCE-A925-30610D30FBEC}" type="slidenum">
              <a:rPr kumimoji="1" lang="ja-JP" altLang="en-US" smtClean="0"/>
              <a:t>‹#›</a:t>
            </a:fld>
            <a:endParaRPr kumimoji="1" lang="ja-JP" altLang="en-US"/>
          </a:p>
        </p:txBody>
      </p:sp>
    </p:spTree>
    <p:extLst>
      <p:ext uri="{BB962C8B-B14F-4D97-AF65-F5344CB8AC3E}">
        <p14:creationId xmlns:p14="http://schemas.microsoft.com/office/powerpoint/2010/main" val="12246288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1_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76CAAD-B1FF-5767-ABC3-D5B846C5DC0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074B224-0253-DEC7-ED05-F97A803444E9}"/>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C28ACB3-A1F7-A9E9-E50E-BF6B7C9CF48B}"/>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C7C7E11-B34D-A8B3-D424-076B8C2DCF4F}"/>
              </a:ext>
            </a:extLst>
          </p:cNvPr>
          <p:cNvSpPr>
            <a:spLocks noGrp="1"/>
          </p:cNvSpPr>
          <p:nvPr>
            <p:ph type="dt" sz="half" idx="10"/>
          </p:nvPr>
        </p:nvSpPr>
        <p:spPr/>
        <p:txBody>
          <a:bodyPr/>
          <a:lstStyle/>
          <a:p>
            <a:fld id="{7C4C7933-3909-4945-810B-444087953B02}" type="datetime1">
              <a:rPr kumimoji="1" lang="ja-JP" altLang="en-US" smtClean="0"/>
              <a:t>2024/8/28</a:t>
            </a:fld>
            <a:endParaRPr kumimoji="1" lang="ja-JP" altLang="en-US"/>
          </a:p>
        </p:txBody>
      </p:sp>
      <p:sp>
        <p:nvSpPr>
          <p:cNvPr id="6" name="フッター プレースホルダー 5">
            <a:extLst>
              <a:ext uri="{FF2B5EF4-FFF2-40B4-BE49-F238E27FC236}">
                <a16:creationId xmlns:a16="http://schemas.microsoft.com/office/drawing/2014/main" id="{B8497CA0-C283-52E7-2F5C-7A3C065EB6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8B45EB-5E9D-4C0D-C386-19D28B5CB85E}"/>
              </a:ext>
            </a:extLst>
          </p:cNvPr>
          <p:cNvSpPr>
            <a:spLocks noGrp="1"/>
          </p:cNvSpPr>
          <p:nvPr>
            <p:ph type="sldNum" sz="quarter" idx="12"/>
          </p:nvPr>
        </p:nvSpPr>
        <p:spPr/>
        <p:txBody>
          <a:bodyPr/>
          <a:lstStyle/>
          <a:p>
            <a:fld id="{89AFBF8C-4D6D-4496-90DF-742D923A49CF}" type="slidenum">
              <a:rPr kumimoji="1" lang="ja-JP" altLang="en-US" smtClean="0"/>
              <a:t>‹#›</a:t>
            </a:fld>
            <a:endParaRPr kumimoji="1" lang="ja-JP" altLang="en-US"/>
          </a:p>
        </p:txBody>
      </p:sp>
    </p:spTree>
    <p:extLst>
      <p:ext uri="{BB962C8B-B14F-4D97-AF65-F5344CB8AC3E}">
        <p14:creationId xmlns:p14="http://schemas.microsoft.com/office/powerpoint/2010/main" val="3595509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4AD39CF-ADD2-4588-8ADC-119D2655FAC9}" type="datetime1">
              <a:rPr kumimoji="1" lang="ja-JP" altLang="en-US" smtClean="0"/>
              <a:t>2024/8/28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66266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368628C-27A9-4C42-AAA8-13A222FC715E}" type="datetime1">
              <a:rPr kumimoji="1" lang="ja-JP" altLang="en-US" smtClean="0"/>
              <a:t>2024/8/28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2166343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ja-JP" altLang="en-US"/>
              <a:t>マスター タイトルの書式設定</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6DB019A-4432-419D-87C1-E795DEC47C9C}"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91677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Content Placeholder 3"/>
          <p:cNvSpPr>
            <a:spLocks noGrp="1"/>
          </p:cNvSpPr>
          <p:nvPr>
            <p:ph sz="quarter" idx="13"/>
          </p:nvPr>
        </p:nvSpPr>
        <p:spPr>
          <a:xfrm>
            <a:off x="685331" y="3051013"/>
            <a:ext cx="3829520"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3" name="Content Placeholder 5"/>
          <p:cNvSpPr>
            <a:spLocks noGrp="1"/>
          </p:cNvSpPr>
          <p:nvPr>
            <p:ph sz="quarter" idx="14"/>
          </p:nvPr>
        </p:nvSpPr>
        <p:spPr>
          <a:xfrm>
            <a:off x="4629150" y="3051013"/>
            <a:ext cx="3829051" cy="274018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CE65431-531E-455E-A757-5D0B6B49C539}" type="datetime1">
              <a:rPr kumimoji="1" lang="ja-JP" altLang="en-US" smtClean="0"/>
              <a:t>2024/8/28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3708161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F37773A-30BD-4201-ABB7-39084039AF06}" type="datetime1">
              <a:rPr kumimoji="1" lang="ja-JP" altLang="en-US" smtClean="0"/>
              <a:t>2024/8/28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983665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849C8F33-4B32-4105-A821-C744CFE5194C}" type="datetime1">
              <a:rPr kumimoji="1" lang="ja-JP" altLang="en-US" smtClean="0"/>
              <a:t>2024/8/28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2388646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ja-JP" altLang="en-US"/>
              <a:t>マスター タイトルの書式設定</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3584283-DDE7-4305-9121-A3D1D5B61160}"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966377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BFE5262-0BED-4CA0-B513-C946855E23B1}" type="datetime1">
              <a:rPr kumimoji="1" lang="ja-JP" altLang="en-US" smtClean="0"/>
              <a:t>2024/8/28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101600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1">
            <a:alphaModFix amt="7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6263282E-73A1-4188-B812-B449FD2BD76C}" type="datetime1">
              <a:rPr kumimoji="1" lang="ja-JP" altLang="en-US" smtClean="0"/>
              <a:t>2024/8/28</a:t>
            </a:fld>
            <a:endParaRPr kumimoji="1" lang="ja-JP" alt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12C4B001-6213-7F41-8673-8D1657D51510}" type="slidenum">
              <a:rPr kumimoji="1" lang="ja-JP" altLang="en-US" smtClean="0"/>
              <a:t>‹#›</a:t>
            </a:fld>
            <a:endParaRPr kumimoji="1" lang="ja-JP" altLang="en-US"/>
          </a:p>
        </p:txBody>
      </p:sp>
    </p:spTree>
    <p:extLst>
      <p:ext uri="{BB962C8B-B14F-4D97-AF65-F5344CB8AC3E}">
        <p14:creationId xmlns:p14="http://schemas.microsoft.com/office/powerpoint/2010/main" val="3919765733"/>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 id="2147483844" r:id="rId13"/>
    <p:sldLayoutId id="2147483845" r:id="rId14"/>
    <p:sldLayoutId id="2147483846" r:id="rId15"/>
    <p:sldLayoutId id="2147483847" r:id="rId16"/>
    <p:sldLayoutId id="2147483848" r:id="rId17"/>
    <p:sldLayoutId id="2147483849" r:id="rId18"/>
    <p:sldLayoutId id="2147483850" r:id="rId19"/>
  </p:sldLayoutIdLst>
  <p:hf hdr="0" ftr="0" dt="0"/>
  <p:txStyles>
    <p:titleStyle>
      <a:lvl1pPr algn="ctr" defTabSz="914400" rtl="0" eaLnBrk="1" latinLnBrk="0" hangingPunct="1">
        <a:lnSpc>
          <a:spcPct val="90000"/>
        </a:lnSpc>
        <a:spcBef>
          <a:spcPct val="0"/>
        </a:spcBef>
        <a:buNone/>
        <a:defRPr kumimoji="1"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kumimoji="1"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kumimoji="1"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kumimoji="1"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kumimoji="1"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1415B5-2D00-5287-59B6-CD06A0226B23}"/>
              </a:ext>
            </a:extLst>
          </p:cNvPr>
          <p:cNvSpPr>
            <a:spLocks noGrp="1"/>
          </p:cNvSpPr>
          <p:nvPr>
            <p:ph type="ctrTitle"/>
          </p:nvPr>
        </p:nvSpPr>
        <p:spPr>
          <a:xfrm>
            <a:off x="0" y="593766"/>
            <a:ext cx="9144000" cy="2968832"/>
          </a:xfrm>
        </p:spPr>
        <p:txBody>
          <a:bodyPr>
            <a:normAutofit fontScale="90000"/>
          </a:bodyPr>
          <a:lstStyle/>
          <a:p>
            <a:br>
              <a:rPr lang="en-US" altLang="ja-JP" dirty="0"/>
            </a:br>
            <a:br>
              <a:rPr lang="en-US" altLang="ja-JP" dirty="0"/>
            </a:br>
            <a:r>
              <a:rPr lang="ja-JP" altLang="en-US" dirty="0"/>
              <a:t>医療安全とリスクコミュニケーション</a:t>
            </a:r>
            <a:br>
              <a:rPr lang="en-US" altLang="ja-JP" dirty="0"/>
            </a:br>
            <a:br>
              <a:rPr lang="en-US" altLang="ja-JP" dirty="0"/>
            </a:br>
            <a:endParaRPr lang="ja-JP" altLang="en-US" dirty="0"/>
          </a:p>
        </p:txBody>
      </p:sp>
      <p:sp>
        <p:nvSpPr>
          <p:cNvPr id="3" name="字幕 2">
            <a:extLst>
              <a:ext uri="{FF2B5EF4-FFF2-40B4-BE49-F238E27FC236}">
                <a16:creationId xmlns:a16="http://schemas.microsoft.com/office/drawing/2014/main" id="{9E689DBF-1240-22F9-3657-ECE7430BB3A3}"/>
              </a:ext>
            </a:extLst>
          </p:cNvPr>
          <p:cNvSpPr>
            <a:spLocks noGrp="1"/>
          </p:cNvSpPr>
          <p:nvPr>
            <p:ph type="subTitle" idx="1"/>
          </p:nvPr>
        </p:nvSpPr>
        <p:spPr>
          <a:xfrm>
            <a:off x="154378" y="4120737"/>
            <a:ext cx="8502733" cy="2143497"/>
          </a:xfrm>
        </p:spPr>
        <p:txBody>
          <a:bodyPr/>
          <a:lstStyle/>
          <a:p>
            <a:pPr algn="r"/>
            <a:r>
              <a:rPr lang="ja-JP" altLang="en-US" dirty="0">
                <a:solidFill>
                  <a:schemeClr val="accent1"/>
                </a:solidFill>
              </a:rPr>
              <a:t>令和</a:t>
            </a:r>
            <a:r>
              <a:rPr lang="en-US" altLang="ja-JP" dirty="0">
                <a:solidFill>
                  <a:schemeClr val="accent1"/>
                </a:solidFill>
              </a:rPr>
              <a:t>6</a:t>
            </a:r>
            <a:r>
              <a:rPr lang="ja-JP" altLang="en-US" dirty="0">
                <a:solidFill>
                  <a:schemeClr val="accent1"/>
                </a:solidFill>
              </a:rPr>
              <a:t>年</a:t>
            </a:r>
            <a:r>
              <a:rPr lang="en-US" altLang="ja-JP" dirty="0">
                <a:solidFill>
                  <a:schemeClr val="accent1"/>
                </a:solidFill>
              </a:rPr>
              <a:t>8</a:t>
            </a:r>
            <a:r>
              <a:rPr lang="ja-JP" altLang="en-US" dirty="0">
                <a:solidFill>
                  <a:schemeClr val="accent1"/>
                </a:solidFill>
              </a:rPr>
              <a:t>月</a:t>
            </a:r>
            <a:r>
              <a:rPr lang="en-US" altLang="ja-JP" dirty="0">
                <a:solidFill>
                  <a:schemeClr val="accent1"/>
                </a:solidFill>
              </a:rPr>
              <a:t>31</a:t>
            </a:r>
            <a:r>
              <a:rPr lang="ja-JP" altLang="en-US" dirty="0">
                <a:solidFill>
                  <a:schemeClr val="accent1"/>
                </a:solidFill>
              </a:rPr>
              <a:t>日～</a:t>
            </a:r>
            <a:r>
              <a:rPr lang="en-US" altLang="ja-JP" dirty="0">
                <a:solidFill>
                  <a:schemeClr val="accent1"/>
                </a:solidFill>
              </a:rPr>
              <a:t>9</a:t>
            </a:r>
            <a:r>
              <a:rPr lang="ja-JP" altLang="en-US" dirty="0">
                <a:solidFill>
                  <a:schemeClr val="accent1"/>
                </a:solidFill>
              </a:rPr>
              <a:t>月</a:t>
            </a:r>
            <a:r>
              <a:rPr lang="en-US" altLang="ja-JP" dirty="0">
                <a:solidFill>
                  <a:schemeClr val="accent1"/>
                </a:solidFill>
              </a:rPr>
              <a:t>1</a:t>
            </a:r>
            <a:r>
              <a:rPr lang="ja-JP" altLang="en-US" dirty="0">
                <a:solidFill>
                  <a:schemeClr val="accent1"/>
                </a:solidFill>
              </a:rPr>
              <a:t>日実施</a:t>
            </a:r>
            <a:endParaRPr lang="en-US" altLang="ja-JP" dirty="0">
              <a:solidFill>
                <a:schemeClr val="accent1"/>
              </a:solidFill>
            </a:endParaRPr>
          </a:p>
          <a:p>
            <a:pPr algn="r"/>
            <a:r>
              <a:rPr lang="ja-JP" altLang="en-US" dirty="0">
                <a:solidFill>
                  <a:schemeClr val="accent1"/>
                </a:solidFill>
              </a:rPr>
              <a:t>名古屋市立大学大学院医学研究科（医療安全管理学）</a:t>
            </a:r>
            <a:endParaRPr lang="en-US" altLang="ja-JP" dirty="0">
              <a:solidFill>
                <a:schemeClr val="accent1"/>
              </a:solidFill>
            </a:endParaRPr>
          </a:p>
          <a:p>
            <a:pPr algn="r"/>
            <a:r>
              <a:rPr lang="ja-JP" altLang="en-US" dirty="0">
                <a:solidFill>
                  <a:schemeClr val="accent1"/>
                </a:solidFill>
              </a:rPr>
              <a:t>特任准教授　弁護士　清水　光栄</a:t>
            </a:r>
          </a:p>
        </p:txBody>
      </p:sp>
      <p:sp>
        <p:nvSpPr>
          <p:cNvPr id="5" name="テキスト ボックス 4">
            <a:extLst>
              <a:ext uri="{FF2B5EF4-FFF2-40B4-BE49-F238E27FC236}">
                <a16:creationId xmlns:a16="http://schemas.microsoft.com/office/drawing/2014/main" id="{2DDE8230-348F-217D-D1F6-8E78EDECE4D8}"/>
              </a:ext>
            </a:extLst>
          </p:cNvPr>
          <p:cNvSpPr txBox="1"/>
          <p:nvPr/>
        </p:nvSpPr>
        <p:spPr>
          <a:xfrm>
            <a:off x="154379" y="178130"/>
            <a:ext cx="8989621" cy="923330"/>
          </a:xfrm>
          <a:prstGeom prst="rect">
            <a:avLst/>
          </a:prstGeom>
          <a:noFill/>
        </p:spPr>
        <p:txBody>
          <a:bodyPr wrap="square">
            <a:spAutoFit/>
          </a:bodyPr>
          <a:lstStyle/>
          <a:p>
            <a:endParaRPr lang="en-US" altLang="ja-JP" dirty="0"/>
          </a:p>
          <a:p>
            <a:br>
              <a:rPr lang="ja-JP" altLang="en-US" dirty="0"/>
            </a:br>
            <a:endParaRPr lang="ja-JP" altLang="en-US" dirty="0"/>
          </a:p>
        </p:txBody>
      </p:sp>
      <p:sp>
        <p:nvSpPr>
          <p:cNvPr id="4" name="スライド番号プレースホルダー 3">
            <a:extLst>
              <a:ext uri="{FF2B5EF4-FFF2-40B4-BE49-F238E27FC236}">
                <a16:creationId xmlns:a16="http://schemas.microsoft.com/office/drawing/2014/main" id="{C05524AA-C5FD-20DD-4D0F-1B942B07F4EE}"/>
              </a:ext>
            </a:extLst>
          </p:cNvPr>
          <p:cNvSpPr>
            <a:spLocks noGrp="1"/>
          </p:cNvSpPr>
          <p:nvPr>
            <p:ph type="sldNum" sz="quarter" idx="12"/>
          </p:nvPr>
        </p:nvSpPr>
        <p:spPr/>
        <p:txBody>
          <a:bodyPr/>
          <a:lstStyle/>
          <a:p>
            <a:fld id="{12C4B001-6213-7F41-8673-8D1657D51510}" type="slidenum">
              <a:rPr kumimoji="1" lang="ja-JP" altLang="en-US" smtClean="0"/>
              <a:t>1</a:t>
            </a:fld>
            <a:endParaRPr kumimoji="1" lang="ja-JP" altLang="en-US"/>
          </a:p>
        </p:txBody>
      </p:sp>
    </p:spTree>
    <p:extLst>
      <p:ext uri="{BB962C8B-B14F-4D97-AF65-F5344CB8AC3E}">
        <p14:creationId xmlns:p14="http://schemas.microsoft.com/office/powerpoint/2010/main" val="3352860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F7DC807-303E-FE42-B4D4-CE49C47A8953}"/>
              </a:ext>
            </a:extLst>
          </p:cNvPr>
          <p:cNvSpPr txBox="1"/>
          <p:nvPr/>
        </p:nvSpPr>
        <p:spPr>
          <a:xfrm>
            <a:off x="0" y="260131"/>
            <a:ext cx="9049407" cy="7027565"/>
          </a:xfrm>
          <a:prstGeom prst="rect">
            <a:avLst/>
          </a:prstGeom>
          <a:noFill/>
        </p:spPr>
        <p:txBody>
          <a:bodyPr wrap="square" rtlCol="0">
            <a:spAutoFit/>
          </a:bodyPr>
          <a:lstStyle/>
          <a:p>
            <a:r>
              <a:rPr kumimoji="1" lang="ja-JP" altLang="en-US" sz="2800" dirty="0"/>
              <a:t> ２　民事手続</a:t>
            </a:r>
          </a:p>
          <a:p>
            <a:endParaRPr kumimoji="1" lang="en-US" altLang="ja-JP" sz="2800" baseline="30000" dirty="0"/>
          </a:p>
          <a:p>
            <a:r>
              <a:rPr kumimoji="1" lang="ja-JP" altLang="en-US" sz="2800" dirty="0"/>
              <a:t>（１）裁判所が関与する手続き</a:t>
            </a:r>
            <a:endParaRPr kumimoji="1" lang="en-US" altLang="ja-JP" sz="2800" dirty="0"/>
          </a:p>
          <a:p>
            <a:r>
              <a:rPr lang="ja-JP" altLang="en-US" sz="2800" dirty="0"/>
              <a:t>　　</a:t>
            </a:r>
            <a:r>
              <a:rPr lang="en-US" altLang="ja-JP" sz="2800" dirty="0"/>
              <a:t>①</a:t>
            </a:r>
            <a:r>
              <a:rPr lang="ja-JP" altLang="en-US" sz="2800" dirty="0"/>
              <a:t>　訴訟（裁判所が判断）</a:t>
            </a:r>
            <a:endParaRPr lang="en-US" altLang="ja-JP" sz="2800" dirty="0"/>
          </a:p>
          <a:p>
            <a:r>
              <a:rPr lang="ja-JP" altLang="en-US" sz="2800" dirty="0"/>
              <a:t>　　　　 苦情（約</a:t>
            </a:r>
            <a:r>
              <a:rPr lang="en-US" altLang="ja-JP" sz="2800" dirty="0"/>
              <a:t>10</a:t>
            </a:r>
            <a:r>
              <a:rPr lang="ja-JP" altLang="en-US" sz="2800" dirty="0"/>
              <a:t>万件</a:t>
            </a:r>
            <a:r>
              <a:rPr lang="en-US" altLang="ja-JP" sz="2800" dirty="0"/>
              <a:t>/</a:t>
            </a:r>
            <a:r>
              <a:rPr lang="ja-JP" altLang="en-US" sz="2800" dirty="0"/>
              <a:t>年）</a:t>
            </a:r>
            <a:endParaRPr lang="en-US" altLang="ja-JP" sz="2800" dirty="0"/>
          </a:p>
          <a:p>
            <a:r>
              <a:rPr lang="ja-JP" altLang="en-US" sz="2800" dirty="0"/>
              <a:t>　　　　→当事者（患者</a:t>
            </a:r>
            <a:r>
              <a:rPr lang="en-US" altLang="ja-JP" sz="2800" dirty="0"/>
              <a:t>/</a:t>
            </a:r>
            <a:r>
              <a:rPr lang="ja-JP" altLang="en-US" sz="2800" dirty="0"/>
              <a:t>病院間）、代理人（弁護士）</a:t>
            </a:r>
            <a:endParaRPr lang="en-US" altLang="ja-JP" sz="2800" dirty="0"/>
          </a:p>
          <a:p>
            <a:r>
              <a:rPr lang="ja-JP" altLang="en-US" sz="2800" dirty="0"/>
              <a:t>　　　　　 による交渉（約</a:t>
            </a:r>
            <a:r>
              <a:rPr lang="en-US" altLang="ja-JP" sz="2800" dirty="0"/>
              <a:t>1</a:t>
            </a:r>
            <a:r>
              <a:rPr lang="ja-JP" altLang="en-US" sz="2800" dirty="0"/>
              <a:t>万件</a:t>
            </a:r>
            <a:r>
              <a:rPr lang="en-US" altLang="ja-JP" sz="2800" dirty="0"/>
              <a:t>/</a:t>
            </a:r>
            <a:r>
              <a:rPr lang="ja-JP" altLang="en-US" sz="2800" dirty="0"/>
              <a:t>年）</a:t>
            </a:r>
            <a:endParaRPr lang="en-US" altLang="ja-JP" sz="2800" dirty="0"/>
          </a:p>
          <a:p>
            <a:r>
              <a:rPr lang="ja-JP" altLang="en-US" sz="2800" dirty="0"/>
              <a:t>　　　　→提訴（７６４</a:t>
            </a:r>
            <a:r>
              <a:rPr lang="ja-JP" altLang="en-US" sz="2800" baseline="30000" dirty="0"/>
              <a:t> </a:t>
            </a:r>
            <a:r>
              <a:rPr lang="ja-JP" altLang="en-US" sz="2800" dirty="0"/>
              <a:t>件</a:t>
            </a:r>
            <a:r>
              <a:rPr lang="en-US" altLang="ja-JP" sz="2800" dirty="0"/>
              <a:t>/</a:t>
            </a:r>
            <a:r>
              <a:rPr lang="ja-JP" altLang="en-US" sz="2800" dirty="0"/>
              <a:t>年</a:t>
            </a:r>
            <a:r>
              <a:rPr lang="ja-JP" altLang="en-US" sz="2800" baseline="30000" dirty="0"/>
              <a:t>＊ </a:t>
            </a:r>
            <a:r>
              <a:rPr lang="ja-JP" altLang="en-US" sz="2800" dirty="0"/>
              <a:t>）</a:t>
            </a:r>
            <a:endParaRPr lang="en-US" altLang="ja-JP" sz="2800" dirty="0"/>
          </a:p>
          <a:p>
            <a:r>
              <a:rPr lang="ja-JP" altLang="en-US" sz="2800" dirty="0"/>
              <a:t>　　　　→判決３６％、和解５５％程度</a:t>
            </a:r>
            <a:r>
              <a:rPr lang="ja-JP" altLang="en-US" sz="2800" baseline="30000" dirty="0"/>
              <a:t>＊</a:t>
            </a:r>
            <a:endParaRPr lang="en-US" altLang="ja-JP" sz="2800" dirty="0"/>
          </a:p>
          <a:p>
            <a:r>
              <a:rPr lang="ja-JP" altLang="en-US" sz="2800" dirty="0"/>
              <a:t>　　</a:t>
            </a:r>
            <a:r>
              <a:rPr lang="en-US" altLang="ja-JP" sz="2800" dirty="0"/>
              <a:t>②</a:t>
            </a:r>
            <a:r>
              <a:rPr lang="ja-JP" altLang="en-US" sz="2800" dirty="0"/>
              <a:t>　裁判所が行う裁判外紛争解決手続（</a:t>
            </a:r>
            <a:r>
              <a:rPr lang="en-US" altLang="ja-JP" sz="2800" dirty="0"/>
              <a:t>ADR</a:t>
            </a:r>
            <a:r>
              <a:rPr lang="ja-JP" altLang="en-US" sz="2800" baseline="30000" dirty="0"/>
              <a:t>＊</a:t>
            </a:r>
            <a:r>
              <a:rPr lang="ja-JP" altLang="en-US" sz="2800" dirty="0"/>
              <a:t>）</a:t>
            </a:r>
            <a:endParaRPr lang="en-US" altLang="ja-JP" sz="2800" dirty="0"/>
          </a:p>
          <a:p>
            <a:r>
              <a:rPr lang="ja-JP" altLang="en-US" sz="2800" dirty="0"/>
              <a:t>　　　　→調停（裁判所が調整する）</a:t>
            </a:r>
            <a:endParaRPr lang="en-US" altLang="ja-JP" sz="2800" dirty="0"/>
          </a:p>
          <a:p>
            <a:r>
              <a:rPr lang="ja-JP" altLang="en-US" sz="2800" dirty="0"/>
              <a:t> （２）民間による紛争解決</a:t>
            </a:r>
            <a:r>
              <a:rPr lang="en-US" altLang="ja-JP" sz="2800" dirty="0"/>
              <a:t>(</a:t>
            </a:r>
            <a:r>
              <a:rPr lang="ja-JP" altLang="en-US" sz="2800" dirty="0"/>
              <a:t>裁判所以外の機関が行う</a:t>
            </a:r>
            <a:r>
              <a:rPr lang="en-US" altLang="ja-JP" sz="2800" dirty="0"/>
              <a:t>ADR</a:t>
            </a:r>
          </a:p>
          <a:p>
            <a:r>
              <a:rPr lang="ja-JP" altLang="en-US" sz="2800" dirty="0"/>
              <a:t>　　　</a:t>
            </a:r>
            <a:r>
              <a:rPr lang="en-US" altLang="ja-JP" sz="2800" dirty="0"/>
              <a:t>ADR</a:t>
            </a:r>
            <a:r>
              <a:rPr lang="ja-JP" altLang="en-US" sz="2800" dirty="0"/>
              <a:t>：</a:t>
            </a:r>
            <a:r>
              <a:rPr lang="en-US" altLang="ja-JP" sz="2800" dirty="0"/>
              <a:t>Alternative Dispute Resolution</a:t>
            </a:r>
            <a:r>
              <a:rPr lang="ja-JP" altLang="en-US" sz="2800" dirty="0"/>
              <a:t>）</a:t>
            </a:r>
            <a:endParaRPr lang="en-US" altLang="ja-JP" sz="2800" dirty="0"/>
          </a:p>
          <a:p>
            <a:r>
              <a:rPr lang="ja-JP" altLang="en-US" sz="2800" dirty="0"/>
              <a:t>　　　</a:t>
            </a:r>
            <a:r>
              <a:rPr lang="en-US" altLang="ja-JP" sz="2800" dirty="0"/>
              <a:t>  </a:t>
            </a:r>
            <a:r>
              <a:rPr kumimoji="1" lang="ja-JP" altLang="en-US" sz="2800" dirty="0"/>
              <a:t>→仲裁（第三者が判断）、和解あっせん（第三者</a:t>
            </a:r>
            <a:endParaRPr kumimoji="1" lang="en-US" altLang="ja-JP" sz="2800" dirty="0"/>
          </a:p>
          <a:p>
            <a:r>
              <a:rPr lang="ja-JP" altLang="en-US" sz="2800" dirty="0"/>
              <a:t>　　　　　 が調整、説得）等</a:t>
            </a:r>
            <a:endParaRPr lang="en-US" altLang="ja-JP" sz="2800" dirty="0"/>
          </a:p>
          <a:p>
            <a:r>
              <a:rPr kumimoji="1" lang="ja-JP" altLang="en-US" sz="2400" dirty="0"/>
              <a:t>                                            </a:t>
            </a:r>
            <a:r>
              <a:rPr kumimoji="1" lang="ja-JP" altLang="en-US" sz="1600" dirty="0"/>
              <a:t>＊</a:t>
            </a:r>
            <a:r>
              <a:rPr kumimoji="1" lang="en-US" altLang="ja-JP" sz="1600" dirty="0"/>
              <a:t>R5</a:t>
            </a:r>
            <a:r>
              <a:rPr kumimoji="1" lang="ja-JP" altLang="en-US" sz="1600" dirty="0"/>
              <a:t>医療関係訴訟に関する統計（医療訴訟関係委員会）</a:t>
            </a:r>
            <a:endParaRPr lang="en-US" altLang="ja-JP" sz="1600" dirty="0"/>
          </a:p>
        </p:txBody>
      </p:sp>
      <p:sp>
        <p:nvSpPr>
          <p:cNvPr id="2" name="スライド番号プレースホルダー 1">
            <a:extLst>
              <a:ext uri="{FF2B5EF4-FFF2-40B4-BE49-F238E27FC236}">
                <a16:creationId xmlns:a16="http://schemas.microsoft.com/office/drawing/2014/main" id="{DABAB5E1-7DD9-A880-9F75-4CF0054CFF3C}"/>
              </a:ext>
            </a:extLst>
          </p:cNvPr>
          <p:cNvSpPr>
            <a:spLocks noGrp="1"/>
          </p:cNvSpPr>
          <p:nvPr>
            <p:ph type="sldNum" sz="quarter" idx="12"/>
          </p:nvPr>
        </p:nvSpPr>
        <p:spPr/>
        <p:txBody>
          <a:bodyPr/>
          <a:lstStyle/>
          <a:p>
            <a:fld id="{12C4B001-6213-7F41-8673-8D1657D51510}" type="slidenum">
              <a:rPr kumimoji="1" lang="ja-JP" altLang="en-US" smtClean="0"/>
              <a:t>10</a:t>
            </a:fld>
            <a:endParaRPr kumimoji="1" lang="ja-JP" altLang="en-US"/>
          </a:p>
        </p:txBody>
      </p:sp>
    </p:spTree>
    <p:extLst>
      <p:ext uri="{BB962C8B-B14F-4D97-AF65-F5344CB8AC3E}">
        <p14:creationId xmlns:p14="http://schemas.microsoft.com/office/powerpoint/2010/main" val="4048639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CC07E22-00F5-544A-8FFA-A41C2B94313D}"/>
              </a:ext>
            </a:extLst>
          </p:cNvPr>
          <p:cNvSpPr txBox="1"/>
          <p:nvPr/>
        </p:nvSpPr>
        <p:spPr>
          <a:xfrm>
            <a:off x="94593" y="338958"/>
            <a:ext cx="8447909" cy="5816977"/>
          </a:xfrm>
          <a:prstGeom prst="rect">
            <a:avLst/>
          </a:prstGeom>
          <a:noFill/>
        </p:spPr>
        <p:txBody>
          <a:bodyPr wrap="square" rtlCol="0">
            <a:spAutoFit/>
          </a:bodyPr>
          <a:lstStyle/>
          <a:p>
            <a:endParaRPr lang="en-US" altLang="ja-JP" sz="2800" dirty="0"/>
          </a:p>
          <a:p>
            <a:r>
              <a:rPr lang="ja-JP" altLang="en-US" sz="2800" dirty="0"/>
              <a:t>（</a:t>
            </a:r>
            <a:r>
              <a:rPr lang="en-US" altLang="ja-JP" sz="2800" dirty="0"/>
              <a:t>3</a:t>
            </a:r>
            <a:r>
              <a:rPr lang="ja-JP" altLang="en-US" sz="2800" dirty="0"/>
              <a:t>）民事訴訟の負担軽減</a:t>
            </a:r>
            <a:endParaRPr lang="en-US" altLang="ja-JP" sz="2800" dirty="0"/>
          </a:p>
          <a:p>
            <a:endParaRPr lang="en-US" altLang="ja-JP" sz="3200" dirty="0"/>
          </a:p>
          <a:p>
            <a:r>
              <a:rPr kumimoji="1" lang="ja-JP" altLang="en-US" sz="2800" dirty="0"/>
              <a:t>　・手続の負担</a:t>
            </a:r>
            <a:endParaRPr kumimoji="1" lang="en-US" altLang="ja-JP" sz="2800" dirty="0"/>
          </a:p>
          <a:p>
            <a:r>
              <a:rPr kumimoji="1" lang="ja-JP" altLang="en-US" sz="2800" dirty="0"/>
              <a:t>　　主張立証手続の軽減</a:t>
            </a:r>
            <a:endParaRPr kumimoji="1" lang="en-US" altLang="ja-JP" sz="2800" dirty="0"/>
          </a:p>
          <a:p>
            <a:r>
              <a:rPr kumimoji="1" lang="ja-JP" altLang="en-US" sz="2800" dirty="0"/>
              <a:t>　　迅速的確な和解</a:t>
            </a:r>
            <a:endParaRPr kumimoji="1" lang="en-US" altLang="ja-JP" sz="2800" dirty="0"/>
          </a:p>
          <a:p>
            <a:r>
              <a:rPr kumimoji="1" lang="ja-JP" altLang="en-US" sz="2800" dirty="0"/>
              <a:t>　　→裁判外紛争解決手続</a:t>
            </a:r>
            <a:endParaRPr kumimoji="1" lang="en-US" altLang="ja-JP" sz="2800" dirty="0"/>
          </a:p>
          <a:p>
            <a:r>
              <a:rPr kumimoji="1" lang="ja-JP" altLang="en-US" sz="2800" dirty="0"/>
              <a:t>　　　（</a:t>
            </a:r>
            <a:r>
              <a:rPr kumimoji="1" lang="en-US" altLang="ja-JP" sz="2800" dirty="0"/>
              <a:t>ADR:</a:t>
            </a:r>
            <a:r>
              <a:rPr lang="en-US" altLang="ja-JP" sz="2800" dirty="0"/>
              <a:t> Alternative Dispute Resolution</a:t>
            </a:r>
            <a:r>
              <a:rPr lang="ja-JP" altLang="en-US" sz="2800" dirty="0"/>
              <a:t>）</a:t>
            </a:r>
            <a:endParaRPr kumimoji="1" lang="ja-JP" altLang="en-US" sz="2800" dirty="0"/>
          </a:p>
          <a:p>
            <a:endParaRPr lang="en-US" altLang="ja-JP" sz="2800" dirty="0"/>
          </a:p>
          <a:p>
            <a:r>
              <a:rPr lang="ja-JP" altLang="en-US" sz="2800" dirty="0"/>
              <a:t>　・</a:t>
            </a:r>
            <a:r>
              <a:rPr lang="ja-JP" altLang="ja-JP" sz="2800" dirty="0"/>
              <a:t>過失の主張立証の軽減</a:t>
            </a:r>
            <a:endParaRPr lang="en-US" altLang="ja-JP" sz="2800" dirty="0"/>
          </a:p>
          <a:p>
            <a:r>
              <a:rPr lang="ja-JP" altLang="en-US" sz="2800" dirty="0"/>
              <a:t>　　原告被告双方の負担軽減</a:t>
            </a:r>
            <a:endParaRPr lang="en-US" altLang="ja-JP" sz="2800" dirty="0"/>
          </a:p>
          <a:p>
            <a:r>
              <a:rPr lang="ja-JP" altLang="en-US" sz="2800" dirty="0"/>
              <a:t>　　→</a:t>
            </a:r>
            <a:r>
              <a:rPr lang="ja-JP" altLang="ja-JP" sz="2800" dirty="0"/>
              <a:t>無過失補償制度</a:t>
            </a:r>
            <a:endParaRPr lang="en-US" altLang="ja-JP" sz="2800" dirty="0"/>
          </a:p>
          <a:p>
            <a:endParaRPr lang="ja-JP" altLang="ja-JP" sz="2800" dirty="0"/>
          </a:p>
        </p:txBody>
      </p:sp>
      <p:sp>
        <p:nvSpPr>
          <p:cNvPr id="3" name="スライド番号プレースホルダー 2">
            <a:extLst>
              <a:ext uri="{FF2B5EF4-FFF2-40B4-BE49-F238E27FC236}">
                <a16:creationId xmlns:a16="http://schemas.microsoft.com/office/drawing/2014/main" id="{5C40BB70-6417-AADD-3020-96D6A2AF9626}"/>
              </a:ext>
            </a:extLst>
          </p:cNvPr>
          <p:cNvSpPr>
            <a:spLocks noGrp="1"/>
          </p:cNvSpPr>
          <p:nvPr>
            <p:ph type="sldNum" sz="quarter" idx="12"/>
          </p:nvPr>
        </p:nvSpPr>
        <p:spPr/>
        <p:txBody>
          <a:bodyPr/>
          <a:lstStyle/>
          <a:p>
            <a:fld id="{12C4B001-6213-7F41-8673-8D1657D51510}" type="slidenum">
              <a:rPr kumimoji="1" lang="ja-JP" altLang="en-US" smtClean="0"/>
              <a:t>11</a:t>
            </a:fld>
            <a:endParaRPr kumimoji="1" lang="ja-JP" altLang="en-US"/>
          </a:p>
        </p:txBody>
      </p:sp>
    </p:spTree>
    <p:extLst>
      <p:ext uri="{BB962C8B-B14F-4D97-AF65-F5344CB8AC3E}">
        <p14:creationId xmlns:p14="http://schemas.microsoft.com/office/powerpoint/2010/main" val="1943936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2F760D-8E4A-8C4B-9DF4-A55A82F52DFF}"/>
              </a:ext>
            </a:extLst>
          </p:cNvPr>
          <p:cNvSpPr txBox="1"/>
          <p:nvPr/>
        </p:nvSpPr>
        <p:spPr>
          <a:xfrm>
            <a:off x="1631731" y="764628"/>
            <a:ext cx="4934478" cy="4031873"/>
          </a:xfrm>
          <a:prstGeom prst="rect">
            <a:avLst/>
          </a:prstGeom>
          <a:noFill/>
        </p:spPr>
        <p:txBody>
          <a:bodyPr wrap="square" rtlCol="0">
            <a:spAutoFit/>
          </a:bodyPr>
          <a:lstStyle/>
          <a:p>
            <a:r>
              <a:rPr lang="ja-JP" altLang="en-US" sz="3200" dirty="0"/>
              <a:t>３</a:t>
            </a:r>
            <a:r>
              <a:rPr kumimoji="1" lang="ja-JP" altLang="en-US" sz="3200" dirty="0"/>
              <a:t>　民事医療訴訟</a:t>
            </a:r>
          </a:p>
          <a:p>
            <a:endParaRPr kumimoji="1" lang="en-US" altLang="ja-JP" sz="2800" dirty="0"/>
          </a:p>
          <a:p>
            <a:r>
              <a:rPr kumimoji="1" lang="ja-JP" altLang="en-US" sz="2800" dirty="0"/>
              <a:t>（１）民事訴訟手続きの流れ</a:t>
            </a:r>
            <a:endParaRPr kumimoji="1" lang="en-US" altLang="ja-JP" sz="2800" dirty="0"/>
          </a:p>
          <a:p>
            <a:endParaRPr lang="en-US" altLang="ja-JP" sz="2800" dirty="0"/>
          </a:p>
          <a:p>
            <a:r>
              <a:rPr lang="ja-JP" altLang="en-US" sz="2800" dirty="0"/>
              <a:t>（２）審理期間</a:t>
            </a:r>
            <a:endParaRPr lang="en-US" altLang="ja-JP" sz="2800" dirty="0"/>
          </a:p>
          <a:p>
            <a:endParaRPr kumimoji="1" lang="en-US" altLang="ja-JP" sz="2800" dirty="0"/>
          </a:p>
          <a:p>
            <a:r>
              <a:rPr kumimoji="1" lang="ja-JP" altLang="en-US" sz="2800" dirty="0"/>
              <a:t>（３）賠償請求の法的根拠</a:t>
            </a:r>
            <a:endParaRPr kumimoji="1" lang="en-US" altLang="ja-JP" sz="2800" dirty="0"/>
          </a:p>
          <a:p>
            <a:endParaRPr lang="en-US" altLang="ja-JP" sz="2800" dirty="0"/>
          </a:p>
          <a:p>
            <a:r>
              <a:rPr lang="ja-JP" altLang="en-US" sz="2800" dirty="0"/>
              <a:t>（４）訴訟における主要な争点</a:t>
            </a:r>
            <a:endParaRPr kumimoji="1" lang="ja-JP" altLang="en-US" sz="2800" dirty="0"/>
          </a:p>
        </p:txBody>
      </p:sp>
      <p:sp>
        <p:nvSpPr>
          <p:cNvPr id="2" name="スライド番号プレースホルダー 1">
            <a:extLst>
              <a:ext uri="{FF2B5EF4-FFF2-40B4-BE49-F238E27FC236}">
                <a16:creationId xmlns:a16="http://schemas.microsoft.com/office/drawing/2014/main" id="{8850EAD3-85EB-2171-460B-91E07B2C500A}"/>
              </a:ext>
            </a:extLst>
          </p:cNvPr>
          <p:cNvSpPr>
            <a:spLocks noGrp="1"/>
          </p:cNvSpPr>
          <p:nvPr>
            <p:ph type="sldNum" sz="quarter" idx="12"/>
          </p:nvPr>
        </p:nvSpPr>
        <p:spPr/>
        <p:txBody>
          <a:bodyPr/>
          <a:lstStyle/>
          <a:p>
            <a:fld id="{12C4B001-6213-7F41-8673-8D1657D51510}" type="slidenum">
              <a:rPr kumimoji="1" lang="ja-JP" altLang="en-US" smtClean="0"/>
              <a:t>12</a:t>
            </a:fld>
            <a:endParaRPr kumimoji="1" lang="ja-JP" altLang="en-US"/>
          </a:p>
        </p:txBody>
      </p:sp>
    </p:spTree>
    <p:extLst>
      <p:ext uri="{BB962C8B-B14F-4D97-AF65-F5344CB8AC3E}">
        <p14:creationId xmlns:p14="http://schemas.microsoft.com/office/powerpoint/2010/main" val="2545538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2F760D-8E4A-8C4B-9DF4-A55A82F52DFF}"/>
              </a:ext>
            </a:extLst>
          </p:cNvPr>
          <p:cNvSpPr txBox="1"/>
          <p:nvPr/>
        </p:nvSpPr>
        <p:spPr>
          <a:xfrm>
            <a:off x="2026861" y="897266"/>
            <a:ext cx="4594528" cy="4093428"/>
          </a:xfrm>
          <a:prstGeom prst="rect">
            <a:avLst/>
          </a:prstGeom>
          <a:noFill/>
        </p:spPr>
        <p:txBody>
          <a:bodyPr wrap="none" rtlCol="0">
            <a:spAutoFit/>
          </a:bodyPr>
          <a:lstStyle/>
          <a:p>
            <a:r>
              <a:rPr lang="ja-JP" altLang="en-US" sz="3200" dirty="0"/>
              <a:t>３</a:t>
            </a:r>
            <a:r>
              <a:rPr kumimoji="1" lang="ja-JP" altLang="en-US" sz="3200" dirty="0"/>
              <a:t>　民事医療訴訟</a:t>
            </a:r>
          </a:p>
          <a:p>
            <a:endParaRPr kumimoji="1" lang="en-US" altLang="ja-JP" sz="2800" dirty="0"/>
          </a:p>
          <a:p>
            <a:r>
              <a:rPr kumimoji="1" lang="ja-JP" altLang="en-US" sz="2800" dirty="0"/>
              <a:t>（１）民事訴訟手続きの流れ</a:t>
            </a:r>
            <a:endParaRPr kumimoji="1" lang="en-US" altLang="ja-JP" sz="2800" dirty="0"/>
          </a:p>
          <a:p>
            <a:endParaRPr lang="en-US" altLang="ja-JP" sz="2800" dirty="0"/>
          </a:p>
          <a:p>
            <a:r>
              <a:rPr lang="ja-JP" altLang="en-US" sz="2800" dirty="0">
                <a:solidFill>
                  <a:schemeClr val="bg1">
                    <a:lumMod val="75000"/>
                  </a:schemeClr>
                </a:solidFill>
              </a:rPr>
              <a:t>（２）審理期間</a:t>
            </a:r>
            <a:endParaRPr lang="en-US" altLang="ja-JP" sz="2800" dirty="0">
              <a:solidFill>
                <a:schemeClr val="bg1">
                  <a:lumMod val="75000"/>
                </a:schemeClr>
              </a:solidFill>
            </a:endParaRPr>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（３）賠償請求の法的根拠</a:t>
            </a:r>
            <a:endParaRPr kumimoji="1" lang="en-US" altLang="ja-JP" sz="2800" dirty="0">
              <a:solidFill>
                <a:schemeClr val="bg1">
                  <a:lumMod val="75000"/>
                </a:schemeClr>
              </a:solidFill>
            </a:endParaRPr>
          </a:p>
          <a:p>
            <a:endParaRPr lang="en-US" altLang="ja-JP" sz="2800" dirty="0">
              <a:solidFill>
                <a:schemeClr val="bg1">
                  <a:lumMod val="75000"/>
                </a:schemeClr>
              </a:solidFill>
            </a:endParaRPr>
          </a:p>
          <a:p>
            <a:r>
              <a:rPr lang="ja-JP" altLang="en-US" sz="2800" dirty="0">
                <a:solidFill>
                  <a:schemeClr val="bg1">
                    <a:lumMod val="75000"/>
                  </a:schemeClr>
                </a:solidFill>
              </a:rPr>
              <a:t>（４）訴訟における主要な争点</a:t>
            </a:r>
            <a:endParaRPr kumimoji="1" lang="ja-JP" altLang="en-US" sz="2800" dirty="0">
              <a:solidFill>
                <a:schemeClr val="bg1">
                  <a:lumMod val="75000"/>
                </a:schemeClr>
              </a:solidFill>
            </a:endParaRPr>
          </a:p>
        </p:txBody>
      </p:sp>
      <p:sp>
        <p:nvSpPr>
          <p:cNvPr id="2" name="スライド番号プレースホルダー 1">
            <a:extLst>
              <a:ext uri="{FF2B5EF4-FFF2-40B4-BE49-F238E27FC236}">
                <a16:creationId xmlns:a16="http://schemas.microsoft.com/office/drawing/2014/main" id="{AEC1C9CF-5C1C-645B-482E-319CC076F70B}"/>
              </a:ext>
            </a:extLst>
          </p:cNvPr>
          <p:cNvSpPr>
            <a:spLocks noGrp="1"/>
          </p:cNvSpPr>
          <p:nvPr>
            <p:ph type="sldNum" sz="quarter" idx="12"/>
          </p:nvPr>
        </p:nvSpPr>
        <p:spPr/>
        <p:txBody>
          <a:bodyPr/>
          <a:lstStyle/>
          <a:p>
            <a:fld id="{12C4B001-6213-7F41-8673-8D1657D51510}" type="slidenum">
              <a:rPr kumimoji="1" lang="ja-JP" altLang="en-US" smtClean="0"/>
              <a:t>13</a:t>
            </a:fld>
            <a:endParaRPr kumimoji="1" lang="ja-JP" altLang="en-US"/>
          </a:p>
        </p:txBody>
      </p:sp>
    </p:spTree>
    <p:extLst>
      <p:ext uri="{BB962C8B-B14F-4D97-AF65-F5344CB8AC3E}">
        <p14:creationId xmlns:p14="http://schemas.microsoft.com/office/powerpoint/2010/main" val="1746482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6E59D96-CE49-9345-87A3-C3FD4507FFC3}"/>
              </a:ext>
            </a:extLst>
          </p:cNvPr>
          <p:cNvSpPr txBox="1"/>
          <p:nvPr/>
        </p:nvSpPr>
        <p:spPr>
          <a:xfrm>
            <a:off x="1591857" y="917952"/>
            <a:ext cx="5960286" cy="5262979"/>
          </a:xfrm>
          <a:prstGeom prst="rect">
            <a:avLst/>
          </a:prstGeom>
          <a:noFill/>
        </p:spPr>
        <p:txBody>
          <a:bodyPr wrap="none" rtlCol="0">
            <a:spAutoFit/>
          </a:bodyPr>
          <a:lstStyle/>
          <a:p>
            <a:r>
              <a:rPr kumimoji="1" lang="en-US" altLang="ja-JP" sz="2800" dirty="0"/>
              <a:t>①</a:t>
            </a:r>
            <a:r>
              <a:rPr kumimoji="1" lang="ja-JP" altLang="en-US" sz="2800"/>
              <a:t>訴え提起</a:t>
            </a:r>
            <a:endParaRPr kumimoji="1" lang="en-US" altLang="ja-JP" sz="2800" dirty="0"/>
          </a:p>
          <a:p>
            <a:r>
              <a:rPr kumimoji="1" lang="en-US" altLang="ja-JP" sz="2800" dirty="0"/>
              <a:t>②</a:t>
            </a:r>
            <a:r>
              <a:rPr kumimoji="1" lang="ja-JP" altLang="en-US" sz="2800"/>
              <a:t>第１回口頭弁論</a:t>
            </a:r>
            <a:endParaRPr kumimoji="1" lang="en-US" altLang="ja-JP" sz="2800" dirty="0"/>
          </a:p>
          <a:p>
            <a:r>
              <a:rPr kumimoji="1" lang="en-US" altLang="ja-JP" sz="2800" dirty="0"/>
              <a:t>③</a:t>
            </a:r>
            <a:r>
              <a:rPr kumimoji="1" lang="ja-JP" altLang="en-US" sz="2800"/>
              <a:t>争点整理手続き</a:t>
            </a:r>
            <a:endParaRPr kumimoji="1" lang="en-US" altLang="ja-JP" sz="2800" dirty="0"/>
          </a:p>
          <a:p>
            <a:r>
              <a:rPr kumimoji="1" lang="en-US" altLang="ja-JP" sz="2800" dirty="0"/>
              <a:t>④</a:t>
            </a:r>
            <a:r>
              <a:rPr kumimoji="1" lang="ja-JP" altLang="en-US" sz="2800"/>
              <a:t>証拠調べ・鑑定（物証→人証）</a:t>
            </a:r>
            <a:endParaRPr kumimoji="1" lang="en-US" altLang="ja-JP" sz="2800" dirty="0"/>
          </a:p>
          <a:p>
            <a:r>
              <a:rPr kumimoji="1" lang="en-US" altLang="ja-JP" sz="2800" dirty="0"/>
              <a:t>⑤</a:t>
            </a:r>
            <a:r>
              <a:rPr kumimoji="1" lang="ja-JP" altLang="en-US" sz="2800"/>
              <a:t>弁論終結</a:t>
            </a:r>
            <a:endParaRPr kumimoji="1" lang="en-US" altLang="ja-JP" sz="2800" dirty="0"/>
          </a:p>
          <a:p>
            <a:r>
              <a:rPr kumimoji="1" lang="en-US" altLang="ja-JP" sz="2800" dirty="0"/>
              <a:t>⑥</a:t>
            </a:r>
            <a:r>
              <a:rPr kumimoji="1" lang="ja-JP" altLang="en-US" sz="2800"/>
              <a:t>判決</a:t>
            </a:r>
            <a:endParaRPr kumimoji="1" lang="en-US" altLang="ja-JP" sz="2800" dirty="0"/>
          </a:p>
          <a:p>
            <a:r>
              <a:rPr kumimoji="1" lang="en-US" altLang="ja-JP" sz="2800" dirty="0"/>
              <a:t>⑦</a:t>
            </a:r>
            <a:r>
              <a:rPr kumimoji="1" lang="ja-JP" altLang="en-US" sz="2800"/>
              <a:t>上訴</a:t>
            </a:r>
            <a:endParaRPr kumimoji="1" lang="en-US" altLang="ja-JP" sz="2800" dirty="0"/>
          </a:p>
          <a:p>
            <a:r>
              <a:rPr kumimoji="1" lang="en-US" altLang="ja-JP" sz="2800" dirty="0"/>
              <a:t>⑧</a:t>
            </a:r>
            <a:r>
              <a:rPr kumimoji="1" lang="ja-JP" altLang="en-US" sz="2800"/>
              <a:t>判決</a:t>
            </a:r>
            <a:endParaRPr kumimoji="1" lang="en-US" altLang="ja-JP" sz="2800" dirty="0"/>
          </a:p>
          <a:p>
            <a:r>
              <a:rPr kumimoji="1" lang="en-US" altLang="ja-JP" sz="2800" dirty="0"/>
              <a:t>⑨</a:t>
            </a:r>
            <a:r>
              <a:rPr kumimoji="1" lang="ja-JP" altLang="en-US" sz="2800"/>
              <a:t>判決確定</a:t>
            </a:r>
            <a:endParaRPr kumimoji="1" lang="en-US" altLang="ja-JP" sz="2800" dirty="0"/>
          </a:p>
          <a:p>
            <a:endParaRPr kumimoji="1" lang="en-US" altLang="ja-JP" sz="2800" dirty="0"/>
          </a:p>
          <a:p>
            <a:r>
              <a:rPr lang="en-US" altLang="ja-JP" sz="2800" dirty="0"/>
              <a:t>※</a:t>
            </a:r>
            <a:r>
              <a:rPr lang="ja-JP" altLang="ja-JP" sz="2800"/>
              <a:t>②</a:t>
            </a:r>
            <a:r>
              <a:rPr lang="en-US" altLang="ja-JP" sz="2800" dirty="0"/>
              <a:t>〜</a:t>
            </a:r>
            <a:r>
              <a:rPr lang="ja-JP" altLang="ja-JP" sz="2800"/>
              <a:t>⑥、⑦</a:t>
            </a:r>
            <a:r>
              <a:rPr lang="en-US" altLang="ja-JP" sz="2800" dirty="0"/>
              <a:t>〜</a:t>
            </a:r>
            <a:r>
              <a:rPr lang="ja-JP" altLang="ja-JP" sz="2800"/>
              <a:t>⑧の間に</a:t>
            </a:r>
            <a:r>
              <a:rPr lang="ja-JP" altLang="ja-JP" sz="2800" u="sng"/>
              <a:t>裁判上の和解</a:t>
            </a:r>
            <a:endParaRPr lang="en-US" altLang="ja-JP" sz="2800" u="sng" dirty="0"/>
          </a:p>
          <a:p>
            <a:r>
              <a:rPr lang="ja-JP" altLang="en-US" sz="2800"/>
              <a:t>　</a:t>
            </a:r>
            <a:r>
              <a:rPr lang="ja-JP" altLang="ja-JP" sz="2800"/>
              <a:t>による解決あり</a:t>
            </a:r>
          </a:p>
        </p:txBody>
      </p:sp>
      <p:sp>
        <p:nvSpPr>
          <p:cNvPr id="3" name="スライド番号プレースホルダー 2">
            <a:extLst>
              <a:ext uri="{FF2B5EF4-FFF2-40B4-BE49-F238E27FC236}">
                <a16:creationId xmlns:a16="http://schemas.microsoft.com/office/drawing/2014/main" id="{D997C415-3187-1D7E-F6DC-B8A777374820}"/>
              </a:ext>
            </a:extLst>
          </p:cNvPr>
          <p:cNvSpPr>
            <a:spLocks noGrp="1"/>
          </p:cNvSpPr>
          <p:nvPr>
            <p:ph type="sldNum" sz="quarter" idx="12"/>
          </p:nvPr>
        </p:nvSpPr>
        <p:spPr/>
        <p:txBody>
          <a:bodyPr/>
          <a:lstStyle/>
          <a:p>
            <a:fld id="{12C4B001-6213-7F41-8673-8D1657D51510}" type="slidenum">
              <a:rPr kumimoji="1" lang="ja-JP" altLang="en-US" smtClean="0"/>
              <a:t>14</a:t>
            </a:fld>
            <a:endParaRPr kumimoji="1" lang="ja-JP" altLang="en-US"/>
          </a:p>
        </p:txBody>
      </p:sp>
    </p:spTree>
    <p:extLst>
      <p:ext uri="{BB962C8B-B14F-4D97-AF65-F5344CB8AC3E}">
        <p14:creationId xmlns:p14="http://schemas.microsoft.com/office/powerpoint/2010/main" val="422267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2F760D-8E4A-8C4B-9DF4-A55A82F52DFF}"/>
              </a:ext>
            </a:extLst>
          </p:cNvPr>
          <p:cNvSpPr txBox="1"/>
          <p:nvPr/>
        </p:nvSpPr>
        <p:spPr>
          <a:xfrm>
            <a:off x="1348944" y="952445"/>
            <a:ext cx="6849126" cy="5139869"/>
          </a:xfrm>
          <a:prstGeom prst="rect">
            <a:avLst/>
          </a:prstGeom>
          <a:noFill/>
        </p:spPr>
        <p:txBody>
          <a:bodyPr wrap="square" rtlCol="0">
            <a:spAutoFit/>
          </a:bodyPr>
          <a:lstStyle/>
          <a:p>
            <a:r>
              <a:rPr lang="ja-JP" altLang="en-US" sz="3200" dirty="0"/>
              <a:t>３</a:t>
            </a:r>
            <a:r>
              <a:rPr kumimoji="1" lang="ja-JP" altLang="en-US" sz="3200" dirty="0"/>
              <a:t>　民事医療訴訟</a:t>
            </a:r>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（１）民事訴訟手続きの流れ</a:t>
            </a:r>
            <a:endParaRPr kumimoji="1" lang="en-US" altLang="ja-JP" sz="2800" dirty="0">
              <a:solidFill>
                <a:schemeClr val="bg1">
                  <a:lumMod val="75000"/>
                </a:schemeClr>
              </a:solidFill>
            </a:endParaRPr>
          </a:p>
          <a:p>
            <a:endParaRPr lang="en-US" altLang="ja-JP" sz="2800" dirty="0"/>
          </a:p>
          <a:p>
            <a:r>
              <a:rPr lang="ja-JP" altLang="en-US" sz="2800" dirty="0"/>
              <a:t>（２）審理期間</a:t>
            </a:r>
            <a:endParaRPr lang="en-US" altLang="ja-JP" sz="2800" dirty="0"/>
          </a:p>
          <a:p>
            <a:r>
              <a:rPr lang="ja-JP" altLang="en-US" sz="2800" dirty="0"/>
              <a:t>　  医療過誤訴訟の第１審の審理期間は、</a:t>
            </a:r>
            <a:endParaRPr lang="en-US" altLang="ja-JP" sz="2800" dirty="0"/>
          </a:p>
          <a:p>
            <a:r>
              <a:rPr lang="en-US" altLang="ja-JP" sz="2800" dirty="0"/>
              <a:t>    </a:t>
            </a:r>
            <a:r>
              <a:rPr lang="ja-JP" altLang="en-US" sz="2800" dirty="0"/>
              <a:t>令和５年時点で平均２６．４ヶ月</a:t>
            </a:r>
            <a:r>
              <a:rPr lang="ja-JP" altLang="en-US" sz="2800" baseline="30000" dirty="0"/>
              <a:t>＊</a:t>
            </a:r>
            <a:endParaRPr lang="ja-JP" altLang="en-US" sz="2800" dirty="0"/>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（３）賠償請求の法的根拠</a:t>
            </a:r>
            <a:endParaRPr kumimoji="1" lang="en-US" altLang="ja-JP" sz="2800" dirty="0">
              <a:solidFill>
                <a:schemeClr val="bg1">
                  <a:lumMod val="75000"/>
                </a:schemeClr>
              </a:solidFill>
            </a:endParaRPr>
          </a:p>
          <a:p>
            <a:endParaRPr lang="en-US" altLang="ja-JP" sz="2800" dirty="0">
              <a:solidFill>
                <a:schemeClr val="bg1">
                  <a:lumMod val="75000"/>
                </a:schemeClr>
              </a:solidFill>
            </a:endParaRPr>
          </a:p>
          <a:p>
            <a:r>
              <a:rPr lang="ja-JP" altLang="en-US" sz="2800" dirty="0">
                <a:solidFill>
                  <a:schemeClr val="bg1">
                    <a:lumMod val="75000"/>
                  </a:schemeClr>
                </a:solidFill>
              </a:rPr>
              <a:t>（４）訴訟における主要な争点</a:t>
            </a:r>
            <a:endParaRPr lang="en-US" altLang="ja-JP" sz="2800" dirty="0">
              <a:solidFill>
                <a:schemeClr val="bg1">
                  <a:lumMod val="75000"/>
                </a:schemeClr>
              </a:solidFill>
            </a:endParaRPr>
          </a:p>
          <a:p>
            <a:pPr algn="r"/>
            <a:r>
              <a:rPr kumimoji="1" lang="ja-JP" altLang="en-US" sz="1600" dirty="0"/>
              <a:t>＊</a:t>
            </a:r>
            <a:r>
              <a:rPr kumimoji="1" lang="en-US" altLang="ja-JP" sz="1600" dirty="0"/>
              <a:t>R5</a:t>
            </a:r>
            <a:r>
              <a:rPr kumimoji="1" lang="ja-JP" altLang="en-US" sz="1600" dirty="0"/>
              <a:t>医療関係訴訟に関する統計（医療訴訟関係委員会）</a:t>
            </a:r>
            <a:endParaRPr kumimoji="1" lang="ja-JP" altLang="en-US" sz="1600" dirty="0">
              <a:solidFill>
                <a:schemeClr val="bg1">
                  <a:lumMod val="75000"/>
                </a:schemeClr>
              </a:solidFill>
            </a:endParaRPr>
          </a:p>
        </p:txBody>
      </p:sp>
      <p:sp>
        <p:nvSpPr>
          <p:cNvPr id="2" name="スライド番号プレースホルダー 1">
            <a:extLst>
              <a:ext uri="{FF2B5EF4-FFF2-40B4-BE49-F238E27FC236}">
                <a16:creationId xmlns:a16="http://schemas.microsoft.com/office/drawing/2014/main" id="{C81509CE-FBBA-2C4D-3845-91054BB61B30}"/>
              </a:ext>
            </a:extLst>
          </p:cNvPr>
          <p:cNvSpPr>
            <a:spLocks noGrp="1"/>
          </p:cNvSpPr>
          <p:nvPr>
            <p:ph type="sldNum" sz="quarter" idx="12"/>
          </p:nvPr>
        </p:nvSpPr>
        <p:spPr/>
        <p:txBody>
          <a:bodyPr/>
          <a:lstStyle/>
          <a:p>
            <a:fld id="{12C4B001-6213-7F41-8673-8D1657D51510}" type="slidenum">
              <a:rPr kumimoji="1" lang="ja-JP" altLang="en-US" smtClean="0"/>
              <a:t>15</a:t>
            </a:fld>
            <a:endParaRPr kumimoji="1" lang="ja-JP" altLang="en-US"/>
          </a:p>
        </p:txBody>
      </p:sp>
    </p:spTree>
    <p:extLst>
      <p:ext uri="{BB962C8B-B14F-4D97-AF65-F5344CB8AC3E}">
        <p14:creationId xmlns:p14="http://schemas.microsoft.com/office/powerpoint/2010/main" val="231685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2F760D-8E4A-8C4B-9DF4-A55A82F52DFF}"/>
              </a:ext>
            </a:extLst>
          </p:cNvPr>
          <p:cNvSpPr txBox="1"/>
          <p:nvPr/>
        </p:nvSpPr>
        <p:spPr>
          <a:xfrm>
            <a:off x="1608083" y="906517"/>
            <a:ext cx="5812526" cy="4893647"/>
          </a:xfrm>
          <a:prstGeom prst="rect">
            <a:avLst/>
          </a:prstGeom>
          <a:noFill/>
        </p:spPr>
        <p:txBody>
          <a:bodyPr wrap="square" rtlCol="0">
            <a:spAutoFit/>
          </a:bodyPr>
          <a:lstStyle/>
          <a:p>
            <a:r>
              <a:rPr lang="ja-JP" altLang="en-US" sz="3200" dirty="0"/>
              <a:t>３</a:t>
            </a:r>
            <a:r>
              <a:rPr kumimoji="1" lang="ja-JP" altLang="en-US" sz="3200" dirty="0"/>
              <a:t>　民事医療訴訟</a:t>
            </a:r>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（１）民事訴訟手続きの流れ</a:t>
            </a:r>
            <a:endParaRPr kumimoji="1" lang="en-US" altLang="ja-JP" sz="2800" dirty="0">
              <a:solidFill>
                <a:schemeClr val="bg1">
                  <a:lumMod val="75000"/>
                </a:schemeClr>
              </a:solidFill>
            </a:endParaRPr>
          </a:p>
          <a:p>
            <a:endParaRPr lang="en-US" altLang="ja-JP" sz="2800" dirty="0">
              <a:solidFill>
                <a:schemeClr val="bg1">
                  <a:lumMod val="75000"/>
                </a:schemeClr>
              </a:solidFill>
            </a:endParaRPr>
          </a:p>
          <a:p>
            <a:r>
              <a:rPr lang="ja-JP" altLang="en-US" sz="2800" dirty="0">
                <a:solidFill>
                  <a:schemeClr val="bg1">
                    <a:lumMod val="75000"/>
                  </a:schemeClr>
                </a:solidFill>
              </a:rPr>
              <a:t>（２）審理期間</a:t>
            </a:r>
            <a:endParaRPr lang="en-US" altLang="ja-JP" sz="2800" dirty="0">
              <a:solidFill>
                <a:schemeClr val="bg1">
                  <a:lumMod val="75000"/>
                </a:schemeClr>
              </a:solidFill>
            </a:endParaRPr>
          </a:p>
          <a:p>
            <a:endParaRPr kumimoji="1" lang="en-US" altLang="ja-JP" sz="2800" dirty="0"/>
          </a:p>
          <a:p>
            <a:r>
              <a:rPr kumimoji="1" lang="ja-JP" altLang="en-US" sz="2800" dirty="0"/>
              <a:t>（３）賠償請求の法的根拠</a:t>
            </a:r>
            <a:endParaRPr kumimoji="1" lang="en-US" altLang="ja-JP" sz="2800" dirty="0"/>
          </a:p>
          <a:p>
            <a:r>
              <a:rPr lang="ja-JP" altLang="en-US" sz="2800" dirty="0"/>
              <a:t>　　　</a:t>
            </a:r>
            <a:r>
              <a:rPr lang="en-US" altLang="ja-JP" sz="2800" dirty="0"/>
              <a:t>①</a:t>
            </a:r>
            <a:r>
              <a:rPr lang="ja-JP" altLang="en-US" sz="2800" dirty="0"/>
              <a:t>債務不履行による損害賠償</a:t>
            </a:r>
            <a:endParaRPr lang="en-US" altLang="ja-JP" sz="2800" dirty="0"/>
          </a:p>
          <a:p>
            <a:r>
              <a:rPr kumimoji="1" lang="ja-JP" altLang="en-US" sz="2800" dirty="0"/>
              <a:t>　　　</a:t>
            </a:r>
            <a:r>
              <a:rPr kumimoji="1" lang="en-US" altLang="ja-JP" sz="2800" dirty="0"/>
              <a:t>②</a:t>
            </a:r>
            <a:r>
              <a:rPr kumimoji="1" lang="ja-JP" altLang="en-US" sz="2800" dirty="0"/>
              <a:t>不法行為による損害賠償</a:t>
            </a:r>
            <a:endParaRPr kumimoji="1" lang="en-US" altLang="ja-JP" sz="2800" dirty="0"/>
          </a:p>
          <a:p>
            <a:endParaRPr lang="en-US" altLang="ja-JP" sz="2800" dirty="0"/>
          </a:p>
          <a:p>
            <a:r>
              <a:rPr lang="ja-JP" altLang="en-US" sz="2800" dirty="0">
                <a:solidFill>
                  <a:schemeClr val="bg1">
                    <a:lumMod val="75000"/>
                  </a:schemeClr>
                </a:solidFill>
              </a:rPr>
              <a:t>（４）訴訟における主要な争点</a:t>
            </a:r>
            <a:endParaRPr kumimoji="1" lang="ja-JP" altLang="en-US" sz="2800" dirty="0">
              <a:solidFill>
                <a:schemeClr val="bg1">
                  <a:lumMod val="75000"/>
                </a:schemeClr>
              </a:solidFill>
            </a:endParaRPr>
          </a:p>
        </p:txBody>
      </p:sp>
      <p:sp>
        <p:nvSpPr>
          <p:cNvPr id="2" name="スライド番号プレースホルダー 1">
            <a:extLst>
              <a:ext uri="{FF2B5EF4-FFF2-40B4-BE49-F238E27FC236}">
                <a16:creationId xmlns:a16="http://schemas.microsoft.com/office/drawing/2014/main" id="{D97F425A-E80D-2758-5A52-9694929AFEEB}"/>
              </a:ext>
            </a:extLst>
          </p:cNvPr>
          <p:cNvSpPr>
            <a:spLocks noGrp="1"/>
          </p:cNvSpPr>
          <p:nvPr>
            <p:ph type="sldNum" sz="quarter" idx="12"/>
          </p:nvPr>
        </p:nvSpPr>
        <p:spPr/>
        <p:txBody>
          <a:bodyPr/>
          <a:lstStyle/>
          <a:p>
            <a:fld id="{12C4B001-6213-7F41-8673-8D1657D51510}" type="slidenum">
              <a:rPr kumimoji="1" lang="ja-JP" altLang="en-US" smtClean="0"/>
              <a:t>16</a:t>
            </a:fld>
            <a:endParaRPr kumimoji="1" lang="ja-JP" altLang="en-US"/>
          </a:p>
        </p:txBody>
      </p:sp>
    </p:spTree>
    <p:extLst>
      <p:ext uri="{BB962C8B-B14F-4D97-AF65-F5344CB8AC3E}">
        <p14:creationId xmlns:p14="http://schemas.microsoft.com/office/powerpoint/2010/main" val="1577675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CA5DFFF-BCB5-FD41-A619-2DE4D80BAB3B}"/>
              </a:ext>
            </a:extLst>
          </p:cNvPr>
          <p:cNvSpPr txBox="1"/>
          <p:nvPr/>
        </p:nvSpPr>
        <p:spPr>
          <a:xfrm>
            <a:off x="536028" y="1332186"/>
            <a:ext cx="8167146" cy="3970318"/>
          </a:xfrm>
          <a:prstGeom prst="rect">
            <a:avLst/>
          </a:prstGeom>
          <a:noFill/>
        </p:spPr>
        <p:txBody>
          <a:bodyPr wrap="square" rtlCol="0">
            <a:spAutoFit/>
          </a:bodyPr>
          <a:lstStyle/>
          <a:p>
            <a:pPr algn="ctr"/>
            <a:r>
              <a:rPr kumimoji="1" lang="en-US" altLang="ja-JP" sz="2800" dirty="0"/>
              <a:t>①</a:t>
            </a:r>
            <a:r>
              <a:rPr kumimoji="1" lang="ja-JP" altLang="en-US" sz="2800" dirty="0"/>
              <a:t>債務不履行による損害賠償（民法</a:t>
            </a:r>
            <a:r>
              <a:rPr kumimoji="1" lang="en-US" altLang="ja-JP" sz="2800" dirty="0"/>
              <a:t>415</a:t>
            </a:r>
            <a:r>
              <a:rPr kumimoji="1" lang="ja-JP" altLang="en-US" sz="2800" dirty="0"/>
              <a:t>条</a:t>
            </a:r>
            <a:r>
              <a:rPr kumimoji="1" lang="en-US" altLang="ja-JP" sz="2800" dirty="0"/>
              <a:t>1</a:t>
            </a:r>
            <a:r>
              <a:rPr kumimoji="1" lang="ja-JP" altLang="en-US" sz="2800" dirty="0"/>
              <a:t>項）</a:t>
            </a:r>
          </a:p>
          <a:p>
            <a:endParaRPr lang="en-US" altLang="ja-JP" sz="2800" dirty="0"/>
          </a:p>
          <a:p>
            <a:r>
              <a:rPr lang="ja-JP" altLang="en-US" sz="2800" dirty="0"/>
              <a:t>患者が、病院が診療契約に違反したため、適切な治療を受けることができなかったと主張</a:t>
            </a:r>
            <a:endParaRPr lang="en-US" altLang="ja-JP" sz="2800" dirty="0"/>
          </a:p>
          <a:p>
            <a:endParaRPr lang="en-US" altLang="ja-JP" sz="2800" dirty="0"/>
          </a:p>
          <a:p>
            <a:r>
              <a:rPr lang="en-US" altLang="ja-JP" sz="2800" dirty="0"/>
              <a:t>【</a:t>
            </a:r>
            <a:r>
              <a:rPr lang="ja-JP" altLang="en-US" sz="2800" dirty="0"/>
              <a:t>民法</a:t>
            </a:r>
            <a:r>
              <a:rPr lang="en-US" altLang="ja-JP" sz="2800" dirty="0"/>
              <a:t>415</a:t>
            </a:r>
            <a:r>
              <a:rPr lang="ja-JP" altLang="en-US" sz="2800" dirty="0"/>
              <a:t>条</a:t>
            </a:r>
            <a:r>
              <a:rPr lang="en-US" altLang="ja-JP" sz="2800" dirty="0"/>
              <a:t>1</a:t>
            </a:r>
            <a:r>
              <a:rPr lang="ja-JP" altLang="en-US" sz="2800" dirty="0"/>
              <a:t>項</a:t>
            </a:r>
            <a:r>
              <a:rPr lang="en-US" altLang="ja-JP" sz="2800" dirty="0"/>
              <a:t>】</a:t>
            </a:r>
          </a:p>
          <a:p>
            <a:r>
              <a:rPr kumimoji="1" lang="ja-JP" altLang="en-US" sz="2800" dirty="0"/>
              <a:t>債務者がその債務の本旨に従った履行をしないとき</a:t>
            </a:r>
            <a:endParaRPr kumimoji="1" lang="en-US" altLang="ja-JP" sz="2800" dirty="0"/>
          </a:p>
          <a:p>
            <a:r>
              <a:rPr kumimoji="1" lang="ja-JP" altLang="en-US" sz="2800" dirty="0"/>
              <a:t>または債務の履行が不能であるときは、債権者はこれ</a:t>
            </a:r>
            <a:r>
              <a:rPr lang="ja-JP" altLang="en-US" sz="2800" dirty="0"/>
              <a:t>によって生じた損害の賠償を請求することができる</a:t>
            </a:r>
            <a:endParaRPr kumimoji="1" lang="ja-JP" altLang="en-US" sz="2800" dirty="0"/>
          </a:p>
        </p:txBody>
      </p:sp>
      <p:sp>
        <p:nvSpPr>
          <p:cNvPr id="2" name="スライド番号プレースホルダー 1">
            <a:extLst>
              <a:ext uri="{FF2B5EF4-FFF2-40B4-BE49-F238E27FC236}">
                <a16:creationId xmlns:a16="http://schemas.microsoft.com/office/drawing/2014/main" id="{24D23C90-412C-7171-7832-58FFD5060B7E}"/>
              </a:ext>
            </a:extLst>
          </p:cNvPr>
          <p:cNvSpPr>
            <a:spLocks noGrp="1"/>
          </p:cNvSpPr>
          <p:nvPr>
            <p:ph type="sldNum" sz="quarter" idx="12"/>
          </p:nvPr>
        </p:nvSpPr>
        <p:spPr/>
        <p:txBody>
          <a:bodyPr/>
          <a:lstStyle/>
          <a:p>
            <a:fld id="{12C4B001-6213-7F41-8673-8D1657D51510}" type="slidenum">
              <a:rPr kumimoji="1" lang="ja-JP" altLang="en-US" smtClean="0"/>
              <a:t>17</a:t>
            </a:fld>
            <a:endParaRPr kumimoji="1" lang="ja-JP" altLang="en-US"/>
          </a:p>
        </p:txBody>
      </p:sp>
    </p:spTree>
    <p:extLst>
      <p:ext uri="{BB962C8B-B14F-4D97-AF65-F5344CB8AC3E}">
        <p14:creationId xmlns:p14="http://schemas.microsoft.com/office/powerpoint/2010/main" val="4128272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2E1AA09-D001-5D49-9069-893A5F623C80}"/>
              </a:ext>
            </a:extLst>
          </p:cNvPr>
          <p:cNvSpPr txBox="1"/>
          <p:nvPr/>
        </p:nvSpPr>
        <p:spPr>
          <a:xfrm>
            <a:off x="512379" y="1237593"/>
            <a:ext cx="8342864" cy="3970318"/>
          </a:xfrm>
          <a:prstGeom prst="rect">
            <a:avLst/>
          </a:prstGeom>
          <a:solidFill>
            <a:schemeClr val="bg1"/>
          </a:solidFill>
        </p:spPr>
        <p:txBody>
          <a:bodyPr wrap="square" rtlCol="0">
            <a:spAutoFit/>
          </a:bodyPr>
          <a:lstStyle/>
          <a:p>
            <a:pPr algn="ctr"/>
            <a:r>
              <a:rPr kumimoji="1" lang="ja-JP" altLang="en-US" sz="2800" dirty="0"/>
              <a:t>病院と患者の法律関係</a:t>
            </a:r>
          </a:p>
          <a:p>
            <a:endParaRPr lang="en-US" altLang="ja-JP" sz="2800" b="1" dirty="0"/>
          </a:p>
          <a:p>
            <a:r>
              <a:rPr lang="ja-JP" altLang="ja-JP" sz="2800" b="1" dirty="0"/>
              <a:t>診療契約</a:t>
            </a:r>
            <a:r>
              <a:rPr lang="ja-JP" altLang="ja-JP" sz="2800" dirty="0"/>
              <a:t>（準委任契約（民法</a:t>
            </a:r>
            <a:r>
              <a:rPr lang="en-US" altLang="ja-JP" sz="2800" dirty="0"/>
              <a:t>634</a:t>
            </a:r>
            <a:r>
              <a:rPr lang="ja-JP" altLang="ja-JP" sz="2800" dirty="0"/>
              <a:t>条、</a:t>
            </a:r>
            <a:r>
              <a:rPr lang="en-US" altLang="ja-JP" sz="2800" dirty="0"/>
              <a:t>644</a:t>
            </a:r>
            <a:r>
              <a:rPr lang="ja-JP" altLang="ja-JP" sz="2800" dirty="0"/>
              <a:t>条準用））</a:t>
            </a:r>
          </a:p>
          <a:p>
            <a:r>
              <a:rPr lang="ja-JP" altLang="ja-JP" sz="2800" dirty="0"/>
              <a:t>患者が診療の申込みをし、病院がそれを応諾する</a:t>
            </a:r>
            <a:r>
              <a:rPr lang="ja-JP" altLang="en-US" sz="2800" dirty="0"/>
              <a:t>ことに</a:t>
            </a:r>
            <a:endParaRPr lang="en-US" altLang="ja-JP" sz="2800" dirty="0"/>
          </a:p>
          <a:p>
            <a:r>
              <a:rPr lang="ja-JP" altLang="en-US" sz="2800" dirty="0"/>
              <a:t>より</a:t>
            </a:r>
            <a:r>
              <a:rPr lang="ja-JP" altLang="ja-JP" sz="2800" dirty="0"/>
              <a:t>成立</a:t>
            </a:r>
            <a:r>
              <a:rPr lang="ja-JP" altLang="en-US" sz="2800" dirty="0"/>
              <a:t>する</a:t>
            </a:r>
            <a:r>
              <a:rPr lang="ja-JP" altLang="ja-JP" sz="2800" dirty="0"/>
              <a:t>。</a:t>
            </a:r>
          </a:p>
          <a:p>
            <a:r>
              <a:rPr lang="ja-JP" altLang="ja-JP" sz="2800" dirty="0"/>
              <a:t>病院は、</a:t>
            </a:r>
            <a:r>
              <a:rPr lang="ja-JP" altLang="ja-JP" sz="2800" u="sng" dirty="0"/>
              <a:t>患者に</a:t>
            </a:r>
            <a:r>
              <a:rPr lang="ja-JP" altLang="ja-JP" sz="2800" b="1" u="sng" dirty="0">
                <a:solidFill>
                  <a:srgbClr val="FF0000"/>
                </a:solidFill>
              </a:rPr>
              <a:t>適切な</a:t>
            </a:r>
            <a:r>
              <a:rPr lang="ja-JP" altLang="ja-JP" sz="2800" u="sng" dirty="0"/>
              <a:t>医療行為を提供する義務</a:t>
            </a:r>
            <a:r>
              <a:rPr lang="ja-JP" altLang="en-US" sz="2800" dirty="0"/>
              <a:t>を</a:t>
            </a:r>
            <a:r>
              <a:rPr lang="ja-JP" altLang="ja-JP" sz="2800" dirty="0"/>
              <a:t>負い</a:t>
            </a:r>
            <a:r>
              <a:rPr lang="ja-JP" altLang="en-US" sz="2800" dirty="0"/>
              <a:t>、</a:t>
            </a:r>
            <a:r>
              <a:rPr lang="ja-JP" altLang="ja-JP" sz="2800" dirty="0"/>
              <a:t>患者から診療報酬を受取る権利を取得する</a:t>
            </a:r>
            <a:r>
              <a:rPr lang="ja-JP" altLang="en-US" sz="2800" dirty="0"/>
              <a:t>。</a:t>
            </a:r>
            <a:endParaRPr lang="en-US" altLang="ja-JP" sz="2800" dirty="0"/>
          </a:p>
          <a:p>
            <a:endParaRPr lang="ja-JP" altLang="ja-JP" sz="2800" dirty="0"/>
          </a:p>
        </p:txBody>
      </p:sp>
      <p:sp>
        <p:nvSpPr>
          <p:cNvPr id="3" name="スライド番号プレースホルダー 2">
            <a:extLst>
              <a:ext uri="{FF2B5EF4-FFF2-40B4-BE49-F238E27FC236}">
                <a16:creationId xmlns:a16="http://schemas.microsoft.com/office/drawing/2014/main" id="{4DE731B0-8463-12F9-B5AC-F535DB598D8D}"/>
              </a:ext>
            </a:extLst>
          </p:cNvPr>
          <p:cNvSpPr>
            <a:spLocks noGrp="1"/>
          </p:cNvSpPr>
          <p:nvPr>
            <p:ph type="sldNum" sz="quarter" idx="12"/>
          </p:nvPr>
        </p:nvSpPr>
        <p:spPr/>
        <p:txBody>
          <a:bodyPr/>
          <a:lstStyle/>
          <a:p>
            <a:fld id="{12C4B001-6213-7F41-8673-8D1657D51510}" type="slidenum">
              <a:rPr kumimoji="1" lang="ja-JP" altLang="en-US" smtClean="0"/>
              <a:t>18</a:t>
            </a:fld>
            <a:endParaRPr kumimoji="1" lang="ja-JP" altLang="en-US"/>
          </a:p>
        </p:txBody>
      </p:sp>
    </p:spTree>
    <p:extLst>
      <p:ext uri="{BB962C8B-B14F-4D97-AF65-F5344CB8AC3E}">
        <p14:creationId xmlns:p14="http://schemas.microsoft.com/office/powerpoint/2010/main" val="2306760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82E1AA09-D001-5D49-9069-893A5F623C80}"/>
              </a:ext>
            </a:extLst>
          </p:cNvPr>
          <p:cNvSpPr txBox="1"/>
          <p:nvPr/>
        </p:nvSpPr>
        <p:spPr>
          <a:xfrm>
            <a:off x="685800" y="1671147"/>
            <a:ext cx="7703350" cy="3539430"/>
          </a:xfrm>
          <a:prstGeom prst="rect">
            <a:avLst/>
          </a:prstGeom>
          <a:solidFill>
            <a:schemeClr val="bg1"/>
          </a:solidFill>
        </p:spPr>
        <p:txBody>
          <a:bodyPr wrap="square" rtlCol="0">
            <a:spAutoFit/>
          </a:bodyPr>
          <a:lstStyle/>
          <a:p>
            <a:pPr algn="ctr"/>
            <a:r>
              <a:rPr kumimoji="1" lang="ja-JP" altLang="en-US" sz="2800" dirty="0"/>
              <a:t>病院の債務</a:t>
            </a:r>
          </a:p>
          <a:p>
            <a:endParaRPr lang="en-US" altLang="ja-JP" sz="2800" b="1" dirty="0">
              <a:solidFill>
                <a:srgbClr val="FF0000"/>
              </a:solidFill>
            </a:endParaRPr>
          </a:p>
          <a:p>
            <a:r>
              <a:rPr lang="ja-JP" altLang="ja-JP" sz="2800" b="1" dirty="0">
                <a:solidFill>
                  <a:srgbClr val="FF0000"/>
                </a:solidFill>
              </a:rPr>
              <a:t>適切な</a:t>
            </a:r>
            <a:r>
              <a:rPr lang="ja-JP" altLang="ja-JP" sz="2800" dirty="0"/>
              <a:t>医療を提供する義務→患者に対して</a:t>
            </a:r>
            <a:r>
              <a:rPr lang="ja-JP" altLang="ja-JP" sz="2800" b="1" dirty="0"/>
              <a:t>「善良な管理者の注意をもって」</a:t>
            </a:r>
            <a:r>
              <a:rPr lang="ja-JP" altLang="ja-JP" sz="2800" dirty="0"/>
              <a:t>診療にあたる義務（</a:t>
            </a:r>
            <a:r>
              <a:rPr lang="ja-JP" altLang="ja-JP" sz="2800" b="1" dirty="0"/>
              <a:t>善管注意義務</a:t>
            </a:r>
            <a:r>
              <a:rPr lang="ja-JP" altLang="ja-JP" sz="2800" dirty="0"/>
              <a:t>：民法</a:t>
            </a:r>
            <a:r>
              <a:rPr lang="en-US" altLang="ja-JP" sz="2800" dirty="0"/>
              <a:t>644</a:t>
            </a:r>
            <a:r>
              <a:rPr lang="ja-JP" altLang="ja-JP" sz="2800" dirty="0"/>
              <a:t>条</a:t>
            </a:r>
            <a:r>
              <a:rPr lang="ja-JP" altLang="ja-JP" sz="2800" b="1" dirty="0"/>
              <a:t>）→</a:t>
            </a:r>
            <a:r>
              <a:rPr lang="ja-JP" altLang="ja-JP" sz="2800" b="1" u="sng" dirty="0"/>
              <a:t>職業や専門家としての能力など、置かれた立場に応じて</a:t>
            </a:r>
            <a:r>
              <a:rPr lang="ja-JP" altLang="ja-JP" sz="2800" dirty="0"/>
              <a:t>課せられる義務</a:t>
            </a:r>
            <a:endParaRPr lang="en-US" altLang="ja-JP" sz="2800" dirty="0"/>
          </a:p>
          <a:p>
            <a:r>
              <a:rPr lang="ja-JP" altLang="en-US" sz="2800" dirty="0"/>
              <a:t>・・・</a:t>
            </a:r>
            <a:r>
              <a:rPr lang="ja-JP" altLang="ja-JP" sz="2800" dirty="0"/>
              <a:t>判断基準となるのが</a:t>
            </a:r>
            <a:r>
              <a:rPr lang="ja-JP" altLang="ja-JP" sz="2800" b="1" dirty="0"/>
              <a:t>「</a:t>
            </a:r>
            <a:r>
              <a:rPr lang="ja-JP" altLang="ja-JP" sz="2800" b="1" dirty="0">
                <a:solidFill>
                  <a:srgbClr val="FF0000"/>
                </a:solidFill>
              </a:rPr>
              <a:t>医療水準</a:t>
            </a:r>
            <a:r>
              <a:rPr lang="ja-JP" altLang="ja-JP" sz="2800" b="1" dirty="0"/>
              <a:t>」</a:t>
            </a:r>
            <a:endParaRPr lang="ja-JP" altLang="ja-JP" sz="2800" dirty="0"/>
          </a:p>
          <a:p>
            <a:endParaRPr lang="ja-JP" altLang="ja-JP" sz="2800" dirty="0"/>
          </a:p>
        </p:txBody>
      </p:sp>
      <p:sp>
        <p:nvSpPr>
          <p:cNvPr id="3" name="スライド番号プレースホルダー 2">
            <a:extLst>
              <a:ext uri="{FF2B5EF4-FFF2-40B4-BE49-F238E27FC236}">
                <a16:creationId xmlns:a16="http://schemas.microsoft.com/office/drawing/2014/main" id="{6820A400-344D-6805-B650-3939FEE0D6EF}"/>
              </a:ext>
            </a:extLst>
          </p:cNvPr>
          <p:cNvSpPr>
            <a:spLocks noGrp="1"/>
          </p:cNvSpPr>
          <p:nvPr>
            <p:ph type="sldNum" sz="quarter" idx="12"/>
          </p:nvPr>
        </p:nvSpPr>
        <p:spPr/>
        <p:txBody>
          <a:bodyPr/>
          <a:lstStyle/>
          <a:p>
            <a:fld id="{12C4B001-6213-7F41-8673-8D1657D51510}" type="slidenum">
              <a:rPr kumimoji="1" lang="ja-JP" altLang="en-US" smtClean="0"/>
              <a:t>19</a:t>
            </a:fld>
            <a:endParaRPr kumimoji="1" lang="ja-JP" altLang="en-US"/>
          </a:p>
        </p:txBody>
      </p:sp>
    </p:spTree>
    <p:extLst>
      <p:ext uri="{BB962C8B-B14F-4D97-AF65-F5344CB8AC3E}">
        <p14:creationId xmlns:p14="http://schemas.microsoft.com/office/powerpoint/2010/main" val="327816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D64FA-7C2E-C8D1-8892-F822A43AC674}"/>
              </a:ext>
            </a:extLst>
          </p:cNvPr>
          <p:cNvSpPr>
            <a:spLocks noGrp="1"/>
          </p:cNvSpPr>
          <p:nvPr>
            <p:ph type="title"/>
          </p:nvPr>
        </p:nvSpPr>
        <p:spPr>
          <a:xfrm>
            <a:off x="685331" y="618518"/>
            <a:ext cx="7912403" cy="5699155"/>
          </a:xfrm>
        </p:spPr>
        <p:txBody>
          <a:bodyPr>
            <a:normAutofit fontScale="90000"/>
          </a:bodyPr>
          <a:lstStyle/>
          <a:p>
            <a:pPr algn="l"/>
            <a:r>
              <a:rPr kumimoji="1" lang="ja-JP" altLang="en-US" dirty="0"/>
              <a:t>　　　　　　　　　　</a:t>
            </a:r>
            <a:r>
              <a:rPr lang="ja-JP" altLang="en-US" dirty="0"/>
              <a:t>ミニレクチャー</a:t>
            </a:r>
            <a:br>
              <a:rPr kumimoji="1" lang="en-US" altLang="ja-JP" dirty="0"/>
            </a:br>
            <a:br>
              <a:rPr kumimoji="1" lang="en-US" altLang="ja-JP" dirty="0"/>
            </a:br>
            <a:r>
              <a:rPr kumimoji="1" lang="ja-JP" altLang="en-US" dirty="0"/>
              <a:t>・</a:t>
            </a:r>
            <a:r>
              <a:rPr kumimoji="1" lang="ja-JP" altLang="en-US" sz="3600" dirty="0"/>
              <a:t>医療紛争に関する法制度</a:t>
            </a:r>
            <a:br>
              <a:rPr kumimoji="1" lang="en-US" altLang="ja-JP" sz="3600" dirty="0"/>
            </a:br>
            <a:br>
              <a:rPr kumimoji="1" lang="en-US" altLang="ja-JP" sz="3600" dirty="0"/>
            </a:br>
            <a:r>
              <a:rPr kumimoji="1" lang="ja-JP" altLang="en-US" sz="3600" dirty="0"/>
              <a:t>・診断関連エラー</a:t>
            </a:r>
            <a:br>
              <a:rPr kumimoji="1" lang="en-US" altLang="ja-JP" sz="3600" dirty="0"/>
            </a:br>
            <a:r>
              <a:rPr kumimoji="1" lang="ja-JP" altLang="en-US" sz="3600" dirty="0"/>
              <a:t>・</a:t>
            </a:r>
            <a:r>
              <a:rPr kumimoji="1" lang="en-US" altLang="ja-JP" sz="3600" dirty="0"/>
              <a:t>RCA</a:t>
            </a:r>
            <a:r>
              <a:rPr kumimoji="1" lang="ja-JP" altLang="en-US" sz="3600" dirty="0"/>
              <a:t>分析</a:t>
            </a:r>
            <a:br>
              <a:rPr kumimoji="1" lang="en-US" altLang="ja-JP" sz="3600" dirty="0"/>
            </a:br>
            <a:br>
              <a:rPr kumimoji="1" lang="en-US" altLang="ja-JP" sz="3600" dirty="0"/>
            </a:br>
            <a:r>
              <a:rPr kumimoji="1" lang="ja-JP" altLang="en-US" sz="3600" dirty="0"/>
              <a:t>・医療安全対応（医療事故調査報告書）</a:t>
            </a:r>
            <a:br>
              <a:rPr kumimoji="1" lang="en-US" altLang="ja-JP" sz="3600" dirty="0"/>
            </a:br>
            <a:r>
              <a:rPr kumimoji="1" lang="ja-JP" altLang="en-US" sz="3600" dirty="0"/>
              <a:t>・紛争対応（説明文書）</a:t>
            </a:r>
            <a:br>
              <a:rPr kumimoji="1" lang="en-US" altLang="ja-JP" sz="3600" dirty="0"/>
            </a:br>
            <a:br>
              <a:rPr kumimoji="1" lang="en-US" altLang="ja-JP" sz="3600" dirty="0"/>
            </a:br>
            <a:br>
              <a:rPr kumimoji="1" lang="ja-JP" altLang="en-US" sz="3600" dirty="0"/>
            </a:br>
            <a:endParaRPr kumimoji="1" lang="ja-JP" altLang="en-US" dirty="0"/>
          </a:p>
        </p:txBody>
      </p:sp>
      <p:sp>
        <p:nvSpPr>
          <p:cNvPr id="3" name="スライド番号プレースホルダー 2">
            <a:extLst>
              <a:ext uri="{FF2B5EF4-FFF2-40B4-BE49-F238E27FC236}">
                <a16:creationId xmlns:a16="http://schemas.microsoft.com/office/drawing/2014/main" id="{E4823B40-3E52-55D5-635C-E3A3C4127F92}"/>
              </a:ext>
            </a:extLst>
          </p:cNvPr>
          <p:cNvSpPr>
            <a:spLocks noGrp="1"/>
          </p:cNvSpPr>
          <p:nvPr>
            <p:ph type="sldNum" sz="quarter" idx="12"/>
          </p:nvPr>
        </p:nvSpPr>
        <p:spPr/>
        <p:txBody>
          <a:bodyPr/>
          <a:lstStyle/>
          <a:p>
            <a:fld id="{12C4B001-6213-7F41-8673-8D1657D51510}" type="slidenum">
              <a:rPr kumimoji="1" lang="ja-JP" altLang="en-US" smtClean="0"/>
              <a:t>2</a:t>
            </a:fld>
            <a:endParaRPr kumimoji="1" lang="ja-JP" altLang="en-US"/>
          </a:p>
        </p:txBody>
      </p:sp>
    </p:spTree>
    <p:extLst>
      <p:ext uri="{BB962C8B-B14F-4D97-AF65-F5344CB8AC3E}">
        <p14:creationId xmlns:p14="http://schemas.microsoft.com/office/powerpoint/2010/main" val="33159726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D87746-4639-0635-1791-1C2A0B4918C0}"/>
              </a:ext>
            </a:extLst>
          </p:cNvPr>
          <p:cNvSpPr>
            <a:spLocks noGrp="1"/>
          </p:cNvSpPr>
          <p:nvPr>
            <p:ph type="title"/>
          </p:nvPr>
        </p:nvSpPr>
        <p:spPr>
          <a:xfrm>
            <a:off x="346841" y="55179"/>
            <a:ext cx="8111829" cy="6723993"/>
          </a:xfrm>
        </p:spPr>
        <p:txBody>
          <a:bodyPr>
            <a:normAutofit fontScale="90000"/>
          </a:bodyPr>
          <a:lstStyle/>
          <a:p>
            <a:r>
              <a:rPr kumimoji="1" lang="ja-JP" altLang="en-US" sz="3600" dirty="0"/>
              <a:t>　　　</a:t>
            </a:r>
            <a:br>
              <a:rPr kumimoji="1" lang="ja-JP" altLang="en-US" sz="4000" dirty="0"/>
            </a:br>
            <a:r>
              <a:rPr lang="ja-JP" altLang="en-US" dirty="0"/>
              <a:t>医療水準</a:t>
            </a:r>
            <a:br>
              <a:rPr lang="en-US" altLang="ja-JP" dirty="0"/>
            </a:br>
            <a:br>
              <a:rPr lang="en-US" altLang="ja-JP" dirty="0"/>
            </a:br>
            <a:r>
              <a:rPr lang="ja-JP" altLang="ja-JP" sz="3100" dirty="0"/>
              <a:t>「</a:t>
            </a:r>
            <a:r>
              <a:rPr lang="ja-JP" altLang="ja-JP" sz="3100" b="1" dirty="0">
                <a:solidFill>
                  <a:srgbClr val="FF0000"/>
                </a:solidFill>
              </a:rPr>
              <a:t>診療当時</a:t>
            </a:r>
            <a:r>
              <a:rPr lang="ja-JP" altLang="ja-JP" sz="3100" dirty="0"/>
              <a:t>のいわゆる臨床医学の実践における医療</a:t>
            </a:r>
            <a:r>
              <a:rPr lang="ja-JP" altLang="en-US" sz="3100" dirty="0"/>
              <a:t>水準</a:t>
            </a:r>
            <a:r>
              <a:rPr lang="ja-JP" altLang="ja-JP" sz="3100" dirty="0"/>
              <a:t>」</a:t>
            </a:r>
            <a:br>
              <a:rPr lang="en-US" altLang="ja-JP" sz="3100" dirty="0"/>
            </a:br>
            <a:r>
              <a:rPr lang="ja-JP" altLang="ja-JP" sz="3100" dirty="0"/>
              <a:t>法律に明確に記載されている概念ではなく、これまでの</a:t>
            </a:r>
            <a:r>
              <a:rPr lang="ja-JP" altLang="en-US" sz="3100" dirty="0"/>
              <a:t>判例</a:t>
            </a:r>
            <a:r>
              <a:rPr lang="ja-JP" altLang="ja-JP" sz="3100" dirty="0"/>
              <a:t>の集積を通じて確立された概念。</a:t>
            </a:r>
            <a:br>
              <a:rPr lang="en-US" altLang="ja-JP" sz="3100" dirty="0"/>
            </a:br>
            <a:br>
              <a:rPr lang="ja-JP" altLang="ja-JP" sz="3100" dirty="0"/>
            </a:br>
            <a:r>
              <a:rPr lang="ja-JP" altLang="ja-JP" sz="3100" dirty="0"/>
              <a:t>「</a:t>
            </a:r>
            <a:r>
              <a:rPr lang="ja-JP" altLang="ja-JP" sz="3100" b="1" dirty="0"/>
              <a:t>当該医療機関</a:t>
            </a:r>
            <a:r>
              <a:rPr lang="ja-JP" altLang="ja-JP" sz="3100" dirty="0"/>
              <a:t>においてその知見を有することを期待することが相当と認められるもの」</a:t>
            </a:r>
            <a:r>
              <a:rPr lang="en-US" altLang="ja-JP" sz="3100" dirty="0"/>
              <a:t>(</a:t>
            </a:r>
            <a:r>
              <a:rPr lang="ja-JP" altLang="ja-JP" sz="3100" dirty="0"/>
              <a:t>最</a:t>
            </a:r>
            <a:r>
              <a:rPr lang="ja-JP" altLang="en-US" sz="3100" dirty="0"/>
              <a:t>高裁</a:t>
            </a:r>
            <a:r>
              <a:rPr lang="en-US" altLang="ja-JP" sz="3100" dirty="0"/>
              <a:t>H7.6.9</a:t>
            </a:r>
            <a:r>
              <a:rPr lang="ja-JP" altLang="en-US" sz="3100" dirty="0"/>
              <a:t>判決）</a:t>
            </a:r>
            <a:br>
              <a:rPr lang="en-US" altLang="ja-JP" sz="3100" dirty="0"/>
            </a:br>
            <a:r>
              <a:rPr lang="ja-JP" altLang="ja-JP" sz="3100" dirty="0"/>
              <a:t>→</a:t>
            </a:r>
            <a:r>
              <a:rPr lang="ja-JP" altLang="ja-JP" sz="3100" u="sng" dirty="0"/>
              <a:t>医療機関の性格、所在地域の医療環境の特性等の</a:t>
            </a:r>
            <a:br>
              <a:rPr lang="en-US" altLang="ja-JP" sz="3100" u="sng" dirty="0"/>
            </a:br>
            <a:r>
              <a:rPr lang="ja-JP" altLang="ja-JP" sz="3100" u="sng" dirty="0"/>
              <a:t>諸般の事情を考慮＋</a:t>
            </a:r>
            <a:r>
              <a:rPr lang="ja-JP" altLang="ja-JP" sz="3100" b="1" u="sng" dirty="0">
                <a:solidFill>
                  <a:srgbClr val="00B050"/>
                </a:solidFill>
              </a:rPr>
              <a:t>診療ガイドライン、添付文書</a:t>
            </a:r>
            <a:r>
              <a:rPr lang="ja-JP" altLang="ja-JP" sz="3100" u="sng" dirty="0"/>
              <a:t>、医学文献、意見書な</a:t>
            </a:r>
            <a:r>
              <a:rPr lang="ja-JP" altLang="ja-JP" sz="3100" dirty="0"/>
              <a:t>ど、当該事例の医療水準の決定に資する様々な証拠を提出することにより、裁判所がその証拠等を斟酌して判断。</a:t>
            </a:r>
            <a:br>
              <a:rPr lang="ja-JP" altLang="ja-JP" sz="3100" dirty="0"/>
            </a:br>
            <a:endParaRPr kumimoji="1" lang="ja-JP" altLang="en-US" sz="3100" dirty="0"/>
          </a:p>
        </p:txBody>
      </p:sp>
      <p:sp>
        <p:nvSpPr>
          <p:cNvPr id="3" name="スライド番号プレースホルダー 2">
            <a:extLst>
              <a:ext uri="{FF2B5EF4-FFF2-40B4-BE49-F238E27FC236}">
                <a16:creationId xmlns:a16="http://schemas.microsoft.com/office/drawing/2014/main" id="{48364912-FE94-63FD-01AA-1739FCAB75DB}"/>
              </a:ext>
            </a:extLst>
          </p:cNvPr>
          <p:cNvSpPr>
            <a:spLocks noGrp="1"/>
          </p:cNvSpPr>
          <p:nvPr>
            <p:ph type="sldNum" sz="quarter" idx="12"/>
          </p:nvPr>
        </p:nvSpPr>
        <p:spPr/>
        <p:txBody>
          <a:bodyPr/>
          <a:lstStyle/>
          <a:p>
            <a:fld id="{12C4B001-6213-7F41-8673-8D1657D51510}" type="slidenum">
              <a:rPr kumimoji="1" lang="ja-JP" altLang="en-US" smtClean="0"/>
              <a:t>20</a:t>
            </a:fld>
            <a:endParaRPr kumimoji="1" lang="ja-JP" altLang="en-US"/>
          </a:p>
        </p:txBody>
      </p:sp>
    </p:spTree>
    <p:extLst>
      <p:ext uri="{BB962C8B-B14F-4D97-AF65-F5344CB8AC3E}">
        <p14:creationId xmlns:p14="http://schemas.microsoft.com/office/powerpoint/2010/main" val="3503033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D0D3696E-7EA1-204C-9C6B-ED52F6D449BD}"/>
              </a:ext>
            </a:extLst>
          </p:cNvPr>
          <p:cNvSpPr txBox="1"/>
          <p:nvPr/>
        </p:nvSpPr>
        <p:spPr>
          <a:xfrm>
            <a:off x="228600" y="1048407"/>
            <a:ext cx="8707009" cy="4832092"/>
          </a:xfrm>
          <a:prstGeom prst="rect">
            <a:avLst/>
          </a:prstGeom>
          <a:noFill/>
        </p:spPr>
        <p:txBody>
          <a:bodyPr wrap="square" rtlCol="0">
            <a:spAutoFit/>
          </a:bodyPr>
          <a:lstStyle/>
          <a:p>
            <a:pPr algn="ctr"/>
            <a:r>
              <a:rPr kumimoji="1" lang="en-US" altLang="ja-JP" sz="2800" dirty="0"/>
              <a:t>②</a:t>
            </a:r>
            <a:r>
              <a:rPr kumimoji="1" lang="ja-JP" altLang="en-US" sz="2800" dirty="0"/>
              <a:t>不法行為による損害賠償</a:t>
            </a:r>
            <a:endParaRPr kumimoji="1" lang="en-US" altLang="ja-JP" sz="2800" dirty="0"/>
          </a:p>
          <a:p>
            <a:pPr algn="ctr"/>
            <a:r>
              <a:rPr kumimoji="1" lang="ja-JP" altLang="en-US" sz="2800" dirty="0"/>
              <a:t>（民法</a:t>
            </a:r>
            <a:r>
              <a:rPr kumimoji="1" lang="en-US" altLang="ja-JP" sz="2800" dirty="0"/>
              <a:t>709</a:t>
            </a:r>
            <a:r>
              <a:rPr kumimoji="1" lang="ja-JP" altLang="en-US" sz="2800" dirty="0"/>
              <a:t>条、</a:t>
            </a:r>
            <a:r>
              <a:rPr kumimoji="1" lang="en-US" altLang="ja-JP" sz="2800" dirty="0"/>
              <a:t>710</a:t>
            </a:r>
            <a:r>
              <a:rPr kumimoji="1" lang="ja-JP" altLang="en-US" sz="2800" dirty="0"/>
              <a:t>条、</a:t>
            </a:r>
            <a:r>
              <a:rPr kumimoji="1" lang="en-US" altLang="ja-JP" sz="2800" dirty="0"/>
              <a:t>715</a:t>
            </a:r>
            <a:r>
              <a:rPr kumimoji="1" lang="ja-JP" altLang="en-US" sz="2800" dirty="0"/>
              <a:t>条）</a:t>
            </a:r>
          </a:p>
          <a:p>
            <a:endParaRPr lang="en-US" altLang="ja-JP" sz="2800" dirty="0"/>
          </a:p>
          <a:p>
            <a:r>
              <a:rPr lang="ja-JP" altLang="ja-JP" sz="2800" dirty="0"/>
              <a:t>患者と契約関係にあるのは病院だが、患者は当該医療</a:t>
            </a:r>
            <a:endParaRPr lang="en-US" altLang="ja-JP" sz="2800" dirty="0"/>
          </a:p>
          <a:p>
            <a:r>
              <a:rPr lang="ja-JP" altLang="ja-JP" sz="2800" dirty="0"/>
              <a:t>行為をした医療従事者個人に対しても請求可能（病院も</a:t>
            </a:r>
            <a:endParaRPr lang="en-US" altLang="ja-JP" sz="2800" dirty="0"/>
          </a:p>
          <a:p>
            <a:r>
              <a:rPr lang="ja-JP" altLang="ja-JP" sz="2800" dirty="0"/>
              <a:t>併せて請求可能（使用者責任：民法</a:t>
            </a:r>
            <a:r>
              <a:rPr lang="en-US" altLang="ja-JP" sz="2800" dirty="0"/>
              <a:t>715</a:t>
            </a:r>
            <a:r>
              <a:rPr lang="ja-JP" altLang="ja-JP" sz="2800" dirty="0"/>
              <a:t>条）</a:t>
            </a:r>
            <a:r>
              <a:rPr lang="ja-JP" altLang="en-US" sz="2800" dirty="0"/>
              <a:t>）</a:t>
            </a:r>
            <a:r>
              <a:rPr lang="ja-JP" altLang="ja-JP" sz="2800" dirty="0"/>
              <a:t>。</a:t>
            </a:r>
          </a:p>
          <a:p>
            <a:endParaRPr kumimoji="1" lang="en-US" altLang="ja-JP" sz="2800" dirty="0"/>
          </a:p>
          <a:p>
            <a:r>
              <a:rPr lang="en-US" altLang="ja-JP" sz="2800" b="1" dirty="0"/>
              <a:t>【</a:t>
            </a:r>
            <a:r>
              <a:rPr lang="ja-JP" altLang="ja-JP" sz="2800" b="1" dirty="0"/>
              <a:t>民法</a:t>
            </a:r>
            <a:r>
              <a:rPr lang="en-US" altLang="ja-JP" sz="2800" b="1" dirty="0"/>
              <a:t>709</a:t>
            </a:r>
            <a:r>
              <a:rPr lang="ja-JP" altLang="ja-JP" sz="2800" b="1" dirty="0"/>
              <a:t>条</a:t>
            </a:r>
            <a:r>
              <a:rPr lang="en-US" altLang="ja-JP" sz="2800" b="1" dirty="0"/>
              <a:t>】</a:t>
            </a:r>
            <a:endParaRPr lang="ja-JP" altLang="ja-JP" sz="2800" dirty="0"/>
          </a:p>
          <a:p>
            <a:r>
              <a:rPr lang="ja-JP" altLang="ja-JP" sz="2800" dirty="0"/>
              <a:t>「故意又は</a:t>
            </a:r>
            <a:r>
              <a:rPr lang="ja-JP" altLang="ja-JP" sz="2800" b="1" dirty="0"/>
              <a:t>過失</a:t>
            </a:r>
            <a:r>
              <a:rPr lang="ja-JP" altLang="ja-JP" sz="2800" dirty="0"/>
              <a:t>によって他人の</a:t>
            </a:r>
            <a:r>
              <a:rPr lang="ja-JP" altLang="ja-JP" sz="2800" b="1" dirty="0"/>
              <a:t>権利</a:t>
            </a:r>
            <a:r>
              <a:rPr lang="ja-JP" altLang="ja-JP" sz="2800" dirty="0"/>
              <a:t>または法律上保護</a:t>
            </a:r>
            <a:endParaRPr lang="en-US" altLang="ja-JP" sz="2800" dirty="0"/>
          </a:p>
          <a:p>
            <a:r>
              <a:rPr lang="ja-JP" altLang="ja-JP" sz="2800" dirty="0"/>
              <a:t>される利益</a:t>
            </a:r>
            <a:r>
              <a:rPr lang="ja-JP" altLang="ja-JP" sz="2800" b="1" dirty="0"/>
              <a:t>を侵害</a:t>
            </a:r>
            <a:r>
              <a:rPr lang="ja-JP" altLang="ja-JP" sz="2800" dirty="0"/>
              <a:t>した者は、</a:t>
            </a:r>
            <a:r>
              <a:rPr lang="ja-JP" altLang="ja-JP" sz="2800" b="1" dirty="0"/>
              <a:t>これによって、生じた損害</a:t>
            </a:r>
            <a:r>
              <a:rPr lang="ja-JP" altLang="ja-JP" sz="2800" dirty="0"/>
              <a:t>を</a:t>
            </a:r>
            <a:endParaRPr lang="en-US" altLang="ja-JP" sz="2800" b="1" dirty="0"/>
          </a:p>
          <a:p>
            <a:r>
              <a:rPr lang="ja-JP" altLang="ja-JP" sz="2800" dirty="0"/>
              <a:t>賠償する責任を負う」</a:t>
            </a:r>
          </a:p>
        </p:txBody>
      </p:sp>
      <p:sp>
        <p:nvSpPr>
          <p:cNvPr id="2" name="スライド番号プレースホルダー 1">
            <a:extLst>
              <a:ext uri="{FF2B5EF4-FFF2-40B4-BE49-F238E27FC236}">
                <a16:creationId xmlns:a16="http://schemas.microsoft.com/office/drawing/2014/main" id="{A9D0D689-F913-D383-02CF-5F8F5D045EE1}"/>
              </a:ext>
            </a:extLst>
          </p:cNvPr>
          <p:cNvSpPr>
            <a:spLocks noGrp="1"/>
          </p:cNvSpPr>
          <p:nvPr>
            <p:ph type="sldNum" sz="quarter" idx="12"/>
          </p:nvPr>
        </p:nvSpPr>
        <p:spPr/>
        <p:txBody>
          <a:bodyPr/>
          <a:lstStyle/>
          <a:p>
            <a:fld id="{12C4B001-6213-7F41-8673-8D1657D51510}" type="slidenum">
              <a:rPr kumimoji="1" lang="ja-JP" altLang="en-US" smtClean="0"/>
              <a:t>21</a:t>
            </a:fld>
            <a:endParaRPr kumimoji="1" lang="ja-JP" altLang="en-US"/>
          </a:p>
        </p:txBody>
      </p:sp>
    </p:spTree>
    <p:extLst>
      <p:ext uri="{BB962C8B-B14F-4D97-AF65-F5344CB8AC3E}">
        <p14:creationId xmlns:p14="http://schemas.microsoft.com/office/powerpoint/2010/main" val="31700809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2F760D-8E4A-8C4B-9DF4-A55A82F52DFF}"/>
              </a:ext>
            </a:extLst>
          </p:cNvPr>
          <p:cNvSpPr txBox="1"/>
          <p:nvPr/>
        </p:nvSpPr>
        <p:spPr>
          <a:xfrm>
            <a:off x="1623848" y="725214"/>
            <a:ext cx="6545363" cy="5324535"/>
          </a:xfrm>
          <a:prstGeom prst="rect">
            <a:avLst/>
          </a:prstGeom>
          <a:noFill/>
        </p:spPr>
        <p:txBody>
          <a:bodyPr wrap="square" rtlCol="0">
            <a:spAutoFit/>
          </a:bodyPr>
          <a:lstStyle/>
          <a:p>
            <a:r>
              <a:rPr lang="ja-JP" altLang="en-US" sz="3200" dirty="0"/>
              <a:t>３</a:t>
            </a:r>
            <a:r>
              <a:rPr kumimoji="1" lang="ja-JP" altLang="en-US" sz="3200" dirty="0"/>
              <a:t>　民事医療訴訟</a:t>
            </a:r>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（１）民事訴訟手続きの流れ</a:t>
            </a:r>
            <a:endParaRPr kumimoji="1" lang="en-US" altLang="ja-JP" sz="2800" dirty="0">
              <a:solidFill>
                <a:schemeClr val="bg1">
                  <a:lumMod val="75000"/>
                </a:schemeClr>
              </a:solidFill>
            </a:endParaRPr>
          </a:p>
          <a:p>
            <a:endParaRPr lang="en-US" altLang="ja-JP" sz="2800" dirty="0">
              <a:solidFill>
                <a:schemeClr val="bg1">
                  <a:lumMod val="75000"/>
                </a:schemeClr>
              </a:solidFill>
            </a:endParaRPr>
          </a:p>
          <a:p>
            <a:r>
              <a:rPr lang="ja-JP" altLang="en-US" sz="2800" dirty="0">
                <a:solidFill>
                  <a:schemeClr val="bg1">
                    <a:lumMod val="75000"/>
                  </a:schemeClr>
                </a:solidFill>
              </a:rPr>
              <a:t>（２）審理期間</a:t>
            </a:r>
            <a:endParaRPr lang="en-US" altLang="ja-JP" sz="2800" dirty="0">
              <a:solidFill>
                <a:schemeClr val="bg1">
                  <a:lumMod val="75000"/>
                </a:schemeClr>
              </a:solidFill>
            </a:endParaRPr>
          </a:p>
          <a:p>
            <a:endParaRPr kumimoji="1" lang="en-US" altLang="ja-JP" sz="2800" dirty="0">
              <a:solidFill>
                <a:schemeClr val="bg1">
                  <a:lumMod val="75000"/>
                </a:schemeClr>
              </a:solidFill>
            </a:endParaRPr>
          </a:p>
          <a:p>
            <a:r>
              <a:rPr kumimoji="1" lang="ja-JP" altLang="en-US" sz="2800" dirty="0">
                <a:solidFill>
                  <a:schemeClr val="bg1">
                    <a:lumMod val="75000"/>
                  </a:schemeClr>
                </a:solidFill>
              </a:rPr>
              <a:t>（３）賠償請求の法的根拠</a:t>
            </a:r>
            <a:endParaRPr kumimoji="1" lang="en-US" altLang="ja-JP" sz="2800" dirty="0">
              <a:solidFill>
                <a:schemeClr val="bg1">
                  <a:lumMod val="75000"/>
                </a:schemeClr>
              </a:solidFill>
            </a:endParaRPr>
          </a:p>
          <a:p>
            <a:endParaRPr lang="en-US" altLang="ja-JP" sz="2800" dirty="0"/>
          </a:p>
          <a:p>
            <a:r>
              <a:rPr lang="ja-JP" altLang="en-US" sz="2800" dirty="0"/>
              <a:t>（４）訴訟における主要な争点</a:t>
            </a:r>
            <a:endParaRPr lang="en-US" altLang="ja-JP" sz="2800" dirty="0"/>
          </a:p>
          <a:p>
            <a:r>
              <a:rPr kumimoji="1" lang="ja-JP" altLang="en-US" sz="2800" dirty="0"/>
              <a:t>　　　</a:t>
            </a:r>
            <a:r>
              <a:rPr kumimoji="1" lang="en-US" altLang="ja-JP" sz="2800" dirty="0"/>
              <a:t>①</a:t>
            </a:r>
            <a:r>
              <a:rPr kumimoji="1" lang="ja-JP" altLang="en-US" sz="2800" dirty="0"/>
              <a:t>過失あるいは善管注意義務違反</a:t>
            </a:r>
            <a:endParaRPr kumimoji="1" lang="en-US" altLang="ja-JP" sz="2800" dirty="0"/>
          </a:p>
          <a:p>
            <a:r>
              <a:rPr lang="ja-JP" altLang="en-US" sz="2800" dirty="0"/>
              <a:t>　　　</a:t>
            </a:r>
            <a:r>
              <a:rPr lang="en-US" altLang="ja-JP" sz="2800" dirty="0"/>
              <a:t>②</a:t>
            </a:r>
            <a:r>
              <a:rPr lang="ja-JP" altLang="en-US" sz="2800" dirty="0"/>
              <a:t>因果関係</a:t>
            </a:r>
            <a:endParaRPr lang="en-US" altLang="ja-JP" sz="2800" dirty="0"/>
          </a:p>
          <a:p>
            <a:r>
              <a:rPr kumimoji="1" lang="ja-JP" altLang="en-US" sz="2800" dirty="0"/>
              <a:t>　　　</a:t>
            </a:r>
            <a:r>
              <a:rPr kumimoji="1" lang="en-US" altLang="ja-JP" sz="2800" dirty="0"/>
              <a:t>③</a:t>
            </a:r>
            <a:r>
              <a:rPr kumimoji="1" lang="ja-JP" altLang="en-US" sz="2800" dirty="0"/>
              <a:t>損害</a:t>
            </a:r>
          </a:p>
        </p:txBody>
      </p:sp>
      <p:sp>
        <p:nvSpPr>
          <p:cNvPr id="2" name="スライド番号プレースホルダー 1">
            <a:extLst>
              <a:ext uri="{FF2B5EF4-FFF2-40B4-BE49-F238E27FC236}">
                <a16:creationId xmlns:a16="http://schemas.microsoft.com/office/drawing/2014/main" id="{20EAB2A7-5BD9-1E72-96C5-4E534340B1A2}"/>
              </a:ext>
            </a:extLst>
          </p:cNvPr>
          <p:cNvSpPr>
            <a:spLocks noGrp="1"/>
          </p:cNvSpPr>
          <p:nvPr>
            <p:ph type="sldNum" sz="quarter" idx="12"/>
          </p:nvPr>
        </p:nvSpPr>
        <p:spPr/>
        <p:txBody>
          <a:bodyPr/>
          <a:lstStyle/>
          <a:p>
            <a:fld id="{12C4B001-6213-7F41-8673-8D1657D51510}" type="slidenum">
              <a:rPr kumimoji="1" lang="ja-JP" altLang="en-US" smtClean="0"/>
              <a:t>22</a:t>
            </a:fld>
            <a:endParaRPr kumimoji="1" lang="ja-JP" altLang="en-US"/>
          </a:p>
        </p:txBody>
      </p:sp>
    </p:spTree>
    <p:extLst>
      <p:ext uri="{BB962C8B-B14F-4D97-AF65-F5344CB8AC3E}">
        <p14:creationId xmlns:p14="http://schemas.microsoft.com/office/powerpoint/2010/main" val="2429604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E26846A-F93D-3DC8-90FF-8AE67D159BDD}"/>
              </a:ext>
            </a:extLst>
          </p:cNvPr>
          <p:cNvSpPr txBox="1"/>
          <p:nvPr/>
        </p:nvSpPr>
        <p:spPr>
          <a:xfrm>
            <a:off x="521266" y="512528"/>
            <a:ext cx="8465480" cy="6555641"/>
          </a:xfrm>
          <a:prstGeom prst="rect">
            <a:avLst/>
          </a:prstGeom>
          <a:noFill/>
        </p:spPr>
        <p:txBody>
          <a:bodyPr wrap="square" rtlCol="0">
            <a:spAutoFit/>
          </a:bodyPr>
          <a:lstStyle/>
          <a:p>
            <a:r>
              <a:rPr kumimoji="1" lang="ja-JP" altLang="en-US" sz="2800" dirty="0"/>
              <a:t>＜訴訟における主要な争点＞</a:t>
            </a:r>
            <a:endParaRPr kumimoji="1" lang="en-US" altLang="ja-JP" sz="2800" dirty="0"/>
          </a:p>
          <a:p>
            <a:endParaRPr kumimoji="1" lang="en-US" altLang="ja-JP" sz="2800" dirty="0"/>
          </a:p>
          <a:p>
            <a:r>
              <a:rPr kumimoji="1" lang="en-US" altLang="ja-JP" sz="2800" dirty="0"/>
              <a:t>①</a:t>
            </a:r>
            <a:r>
              <a:rPr kumimoji="1" lang="ja-JP" altLang="en-US" sz="2800" dirty="0"/>
              <a:t>過失（予見可能性を前提とした結果回避義務違反）</a:t>
            </a:r>
            <a:endParaRPr kumimoji="1" lang="en-US" altLang="ja-JP" sz="2800" dirty="0"/>
          </a:p>
          <a:p>
            <a:r>
              <a:rPr lang="ja-JP" altLang="en-US" sz="2800" dirty="0"/>
              <a:t>　 あるいは善管注意義務違反</a:t>
            </a:r>
            <a:endParaRPr lang="en-US" altLang="ja-JP" sz="2800" dirty="0"/>
          </a:p>
          <a:p>
            <a:endParaRPr lang="en-US" altLang="ja-JP" sz="2800" dirty="0"/>
          </a:p>
          <a:p>
            <a:r>
              <a:rPr lang="ja-JP" altLang="en-US" sz="2800" dirty="0"/>
              <a:t>　・予見可能性　ー　結果が予見できた時点で</a:t>
            </a:r>
            <a:endParaRPr lang="en-US" altLang="ja-JP" sz="2800" dirty="0"/>
          </a:p>
          <a:p>
            <a:r>
              <a:rPr lang="ja-JP" altLang="en-US" sz="2800" dirty="0"/>
              <a:t>　　　                       重視したデータは何か？</a:t>
            </a:r>
            <a:endParaRPr lang="en-US" altLang="ja-JP" sz="2800" dirty="0"/>
          </a:p>
          <a:p>
            <a:r>
              <a:rPr lang="ja-JP" altLang="en-US" sz="2800" dirty="0"/>
              <a:t>　・回避可能性　ー　結果が回避できたか</a:t>
            </a:r>
            <a:endParaRPr lang="en-US" altLang="ja-JP" sz="2800" dirty="0"/>
          </a:p>
          <a:p>
            <a:r>
              <a:rPr lang="ja-JP" altLang="en-US" sz="2800" dirty="0"/>
              <a:t>　　   予見できた時点で再発防止策をやっていれば・・</a:t>
            </a:r>
            <a:endParaRPr lang="en-US" altLang="ja-JP" sz="2800" dirty="0"/>
          </a:p>
          <a:p>
            <a:endParaRPr lang="en-US" altLang="ja-JP" sz="2800" dirty="0"/>
          </a:p>
          <a:p>
            <a:r>
              <a:rPr lang="ja-JP" altLang="en-US" sz="2800" dirty="0"/>
              <a:t>　・裁判所の判断の特徴</a:t>
            </a:r>
            <a:endParaRPr lang="en-US" altLang="ja-JP" sz="2800" dirty="0"/>
          </a:p>
          <a:p>
            <a:r>
              <a:rPr lang="ja-JP" altLang="en-US" sz="2800" dirty="0"/>
              <a:t>　　　 結果が発生してから、遡ってその時点で何が</a:t>
            </a:r>
            <a:endParaRPr lang="en-US" altLang="ja-JP" sz="2800" dirty="0"/>
          </a:p>
          <a:p>
            <a:r>
              <a:rPr lang="ja-JP" altLang="en-US" sz="2800" dirty="0"/>
              <a:t>　　　できたか認定しようとする。</a:t>
            </a:r>
            <a:endParaRPr lang="en-US" altLang="ja-JP" sz="2800" dirty="0"/>
          </a:p>
          <a:p>
            <a:r>
              <a:rPr lang="ja-JP" altLang="en-US" sz="2800" dirty="0"/>
              <a:t>　　</a:t>
            </a:r>
            <a:endParaRPr lang="en-US" altLang="ja-JP" sz="2800" dirty="0"/>
          </a:p>
          <a:p>
            <a:endParaRPr kumimoji="1" lang="ja-JP" altLang="en-US" sz="2800" dirty="0"/>
          </a:p>
        </p:txBody>
      </p:sp>
      <p:sp>
        <p:nvSpPr>
          <p:cNvPr id="2" name="スライド番号プレースホルダー 1">
            <a:extLst>
              <a:ext uri="{FF2B5EF4-FFF2-40B4-BE49-F238E27FC236}">
                <a16:creationId xmlns:a16="http://schemas.microsoft.com/office/drawing/2014/main" id="{4D9E3F55-4308-6173-0235-9F3CBEC161D2}"/>
              </a:ext>
            </a:extLst>
          </p:cNvPr>
          <p:cNvSpPr>
            <a:spLocks noGrp="1"/>
          </p:cNvSpPr>
          <p:nvPr>
            <p:ph type="sldNum" sz="quarter" idx="12"/>
          </p:nvPr>
        </p:nvSpPr>
        <p:spPr/>
        <p:txBody>
          <a:bodyPr/>
          <a:lstStyle/>
          <a:p>
            <a:fld id="{12C4B001-6213-7F41-8673-8D1657D51510}" type="slidenum">
              <a:rPr kumimoji="1" lang="ja-JP" altLang="en-US" smtClean="0"/>
              <a:t>23</a:t>
            </a:fld>
            <a:endParaRPr kumimoji="1" lang="ja-JP" altLang="en-US"/>
          </a:p>
        </p:txBody>
      </p:sp>
    </p:spTree>
    <p:extLst>
      <p:ext uri="{BB962C8B-B14F-4D97-AF65-F5344CB8AC3E}">
        <p14:creationId xmlns:p14="http://schemas.microsoft.com/office/powerpoint/2010/main" val="30616956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1AF47F-3E67-7FE0-55AA-AD950F6FA3AC}"/>
              </a:ext>
            </a:extLst>
          </p:cNvPr>
          <p:cNvSpPr>
            <a:spLocks noGrp="1"/>
          </p:cNvSpPr>
          <p:nvPr>
            <p:ph type="title"/>
          </p:nvPr>
        </p:nvSpPr>
        <p:spPr>
          <a:xfrm>
            <a:off x="570772" y="618518"/>
            <a:ext cx="7887897" cy="5817227"/>
          </a:xfrm>
        </p:spPr>
        <p:txBody>
          <a:bodyPr/>
          <a:lstStyle/>
          <a:p>
            <a:pPr algn="l"/>
            <a:r>
              <a:rPr kumimoji="1" lang="ja-JP" altLang="en-US" sz="3200" dirty="0"/>
              <a:t>手術の際の過失の判断ポイント</a:t>
            </a:r>
            <a:br>
              <a:rPr kumimoji="1" lang="en-US" altLang="ja-JP" sz="3200" dirty="0"/>
            </a:br>
            <a:br>
              <a:rPr kumimoji="1" lang="en-US" altLang="ja-JP" sz="3200" dirty="0"/>
            </a:br>
            <a:r>
              <a:rPr kumimoji="1" lang="ja-JP" altLang="en-US" sz="3200" dirty="0"/>
              <a:t>・適応</a:t>
            </a:r>
            <a:br>
              <a:rPr kumimoji="1" lang="en-US" altLang="ja-JP" sz="3200" dirty="0"/>
            </a:br>
            <a:r>
              <a:rPr kumimoji="1" lang="ja-JP" altLang="en-US" sz="3200" dirty="0"/>
              <a:t>・インフォームドコンセント</a:t>
            </a:r>
            <a:br>
              <a:rPr kumimoji="1" lang="en-US" altLang="ja-JP" sz="3200" dirty="0"/>
            </a:br>
            <a:r>
              <a:rPr kumimoji="1" lang="ja-JP" altLang="en-US" sz="3200" dirty="0"/>
              <a:t>・手技</a:t>
            </a:r>
            <a:br>
              <a:rPr kumimoji="1" lang="en-US" altLang="ja-JP" sz="3200" dirty="0"/>
            </a:br>
            <a:r>
              <a:rPr kumimoji="1" lang="ja-JP" altLang="en-US" sz="3200" dirty="0"/>
              <a:t>　　経験、指導体制</a:t>
            </a:r>
            <a:br>
              <a:rPr kumimoji="1" lang="en-US" altLang="ja-JP" sz="3200" dirty="0"/>
            </a:br>
            <a:r>
              <a:rPr kumimoji="1" lang="ja-JP" altLang="en-US" sz="3200" dirty="0"/>
              <a:t>　　ルール</a:t>
            </a:r>
            <a:r>
              <a:rPr kumimoji="1" lang="en-US" altLang="ja-JP" sz="3200" dirty="0"/>
              <a:t>/</a:t>
            </a:r>
            <a:r>
              <a:rPr kumimoji="1" lang="ja-JP" altLang="en-US" sz="3200" dirty="0"/>
              <a:t>ルールの遵守</a:t>
            </a:r>
            <a:br>
              <a:rPr kumimoji="1" lang="en-US" altLang="ja-JP" sz="3200" dirty="0"/>
            </a:br>
            <a:r>
              <a:rPr kumimoji="1" lang="ja-JP" altLang="en-US" sz="3200" dirty="0"/>
              <a:t>・急変時の対応</a:t>
            </a:r>
            <a:br>
              <a:rPr kumimoji="1" lang="en-US" altLang="ja-JP" dirty="0"/>
            </a:br>
            <a:r>
              <a:rPr kumimoji="1" lang="ja-JP" altLang="en-US" dirty="0"/>
              <a:t>　</a:t>
            </a:r>
          </a:p>
        </p:txBody>
      </p:sp>
      <p:sp>
        <p:nvSpPr>
          <p:cNvPr id="3" name="スライド番号プレースホルダー 2">
            <a:extLst>
              <a:ext uri="{FF2B5EF4-FFF2-40B4-BE49-F238E27FC236}">
                <a16:creationId xmlns:a16="http://schemas.microsoft.com/office/drawing/2014/main" id="{57CD9EB4-127B-0506-02FB-0F5BE0A3A470}"/>
              </a:ext>
            </a:extLst>
          </p:cNvPr>
          <p:cNvSpPr>
            <a:spLocks noGrp="1"/>
          </p:cNvSpPr>
          <p:nvPr>
            <p:ph type="sldNum" sz="quarter" idx="12"/>
          </p:nvPr>
        </p:nvSpPr>
        <p:spPr/>
        <p:txBody>
          <a:bodyPr/>
          <a:lstStyle/>
          <a:p>
            <a:fld id="{12C4B001-6213-7F41-8673-8D1657D51510}" type="slidenum">
              <a:rPr kumimoji="1" lang="ja-JP" altLang="en-US" smtClean="0"/>
              <a:t>24</a:t>
            </a:fld>
            <a:endParaRPr kumimoji="1" lang="ja-JP" altLang="en-US"/>
          </a:p>
        </p:txBody>
      </p:sp>
    </p:spTree>
    <p:extLst>
      <p:ext uri="{BB962C8B-B14F-4D97-AF65-F5344CB8AC3E}">
        <p14:creationId xmlns:p14="http://schemas.microsoft.com/office/powerpoint/2010/main" val="2195140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B05E13A-7A95-E746-81AA-7968089DFBF3}"/>
              </a:ext>
            </a:extLst>
          </p:cNvPr>
          <p:cNvSpPr txBox="1"/>
          <p:nvPr/>
        </p:nvSpPr>
        <p:spPr>
          <a:xfrm>
            <a:off x="260131" y="1237593"/>
            <a:ext cx="8248203" cy="3970318"/>
          </a:xfrm>
          <a:prstGeom prst="rect">
            <a:avLst/>
          </a:prstGeom>
          <a:noFill/>
        </p:spPr>
        <p:txBody>
          <a:bodyPr wrap="square" rtlCol="0">
            <a:spAutoFit/>
          </a:bodyPr>
          <a:lstStyle/>
          <a:p>
            <a:pPr algn="ctr"/>
            <a:r>
              <a:rPr lang="ja-JP" altLang="en-US" sz="2800" dirty="0"/>
              <a:t>＜訴訟における主要な争点＞</a:t>
            </a:r>
            <a:endParaRPr lang="en-US" altLang="ja-JP" sz="2800" dirty="0"/>
          </a:p>
          <a:p>
            <a:r>
              <a:rPr lang="en-US" altLang="ja-JP" sz="2800" dirty="0"/>
              <a:t>②</a:t>
            </a:r>
            <a:r>
              <a:rPr lang="ja-JP" altLang="en-US" sz="2800" dirty="0"/>
              <a:t>因果関係（加害行為と結果との因果関係）</a:t>
            </a:r>
            <a:endParaRPr lang="en-US" altLang="ja-JP" sz="2800" dirty="0"/>
          </a:p>
          <a:p>
            <a:endParaRPr lang="en-US" altLang="ja-JP" sz="2800" dirty="0"/>
          </a:p>
          <a:p>
            <a:r>
              <a:rPr lang="ja-JP" altLang="ja-JP" sz="2800" dirty="0"/>
              <a:t>・因果関係の立証</a:t>
            </a:r>
          </a:p>
          <a:p>
            <a:r>
              <a:rPr lang="ja-JP" altLang="ja-JP" sz="2800" dirty="0"/>
              <a:t>「一点の疑義も許されない自然科学的証明ではなく、</a:t>
            </a:r>
          </a:p>
          <a:p>
            <a:r>
              <a:rPr lang="ja-JP" altLang="ja-JP" sz="2800" dirty="0"/>
              <a:t>経験則に照らして全証拠を総合検討し、特定の結果発生を招来した関係を是認しうる</a:t>
            </a:r>
            <a:r>
              <a:rPr lang="ja-JP" altLang="ja-JP" sz="2800" b="1" dirty="0"/>
              <a:t>高度の蓋然性の立証</a:t>
            </a:r>
            <a:r>
              <a:rPr lang="ja-JP" altLang="ja-JP" sz="2800" dirty="0"/>
              <a:t>を持ちうる」（最</a:t>
            </a:r>
            <a:r>
              <a:rPr lang="ja-JP" altLang="en-US" sz="2800" dirty="0"/>
              <a:t>高裁</a:t>
            </a:r>
            <a:r>
              <a:rPr lang="en-US" altLang="ja-JP" sz="2800" dirty="0"/>
              <a:t>S50.10.24</a:t>
            </a:r>
            <a:r>
              <a:rPr lang="ja-JP" altLang="en-US" sz="2800" dirty="0"/>
              <a:t>判決</a:t>
            </a:r>
            <a:r>
              <a:rPr lang="ja-JP" altLang="ja-JP" sz="2800" dirty="0"/>
              <a:t>）</a:t>
            </a:r>
          </a:p>
          <a:p>
            <a:endParaRPr kumimoji="1" lang="ja-JP" altLang="en-US" sz="2800" dirty="0"/>
          </a:p>
        </p:txBody>
      </p:sp>
      <p:sp>
        <p:nvSpPr>
          <p:cNvPr id="2" name="スライド番号プレースホルダー 1">
            <a:extLst>
              <a:ext uri="{FF2B5EF4-FFF2-40B4-BE49-F238E27FC236}">
                <a16:creationId xmlns:a16="http://schemas.microsoft.com/office/drawing/2014/main" id="{F6611052-FF4C-05F1-FFE6-732283389587}"/>
              </a:ext>
            </a:extLst>
          </p:cNvPr>
          <p:cNvSpPr>
            <a:spLocks noGrp="1"/>
          </p:cNvSpPr>
          <p:nvPr>
            <p:ph type="sldNum" sz="quarter" idx="12"/>
          </p:nvPr>
        </p:nvSpPr>
        <p:spPr/>
        <p:txBody>
          <a:bodyPr/>
          <a:lstStyle/>
          <a:p>
            <a:fld id="{12C4B001-6213-7F41-8673-8D1657D51510}" type="slidenum">
              <a:rPr kumimoji="1" lang="ja-JP" altLang="en-US" smtClean="0"/>
              <a:t>25</a:t>
            </a:fld>
            <a:endParaRPr kumimoji="1" lang="ja-JP" altLang="en-US"/>
          </a:p>
        </p:txBody>
      </p:sp>
    </p:spTree>
    <p:extLst>
      <p:ext uri="{BB962C8B-B14F-4D97-AF65-F5344CB8AC3E}">
        <p14:creationId xmlns:p14="http://schemas.microsoft.com/office/powerpoint/2010/main" val="1137816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B05E13A-7A95-E746-81AA-7968089DFBF3}"/>
              </a:ext>
            </a:extLst>
          </p:cNvPr>
          <p:cNvSpPr txBox="1"/>
          <p:nvPr/>
        </p:nvSpPr>
        <p:spPr>
          <a:xfrm>
            <a:off x="185738" y="1671646"/>
            <a:ext cx="8696611" cy="3539430"/>
          </a:xfrm>
          <a:prstGeom prst="rect">
            <a:avLst/>
          </a:prstGeom>
          <a:noFill/>
        </p:spPr>
        <p:txBody>
          <a:bodyPr wrap="none" rtlCol="0">
            <a:spAutoFit/>
          </a:bodyPr>
          <a:lstStyle/>
          <a:p>
            <a:r>
              <a:rPr lang="ja-JP" altLang="ja-JP" sz="2800" b="1" dirty="0"/>
              <a:t>　高度の蓋然性</a:t>
            </a:r>
            <a:r>
              <a:rPr lang="ja-JP" altLang="ja-JP" sz="2800" dirty="0"/>
              <a:t>の立証・・・</a:t>
            </a:r>
            <a:r>
              <a:rPr lang="ja-JP" altLang="ja-JP" sz="2800" u="sng" dirty="0"/>
              <a:t>普通の人が、その行為</a:t>
            </a:r>
            <a:r>
              <a:rPr lang="ja-JP" altLang="en-US" sz="2800" u="sng" dirty="0"/>
              <a:t>か</a:t>
            </a:r>
            <a:r>
              <a:rPr lang="ja-JP" altLang="ja-JP" sz="2800" u="sng" dirty="0"/>
              <a:t>ら、</a:t>
            </a:r>
            <a:endParaRPr lang="en-US" altLang="ja-JP" sz="2800" u="sng" dirty="0"/>
          </a:p>
          <a:p>
            <a:r>
              <a:rPr lang="ja-JP" altLang="en-US" sz="2800" dirty="0"/>
              <a:t>　　　</a:t>
            </a:r>
            <a:r>
              <a:rPr lang="ja-JP" altLang="ja-JP" sz="2800" u="sng" dirty="0"/>
              <a:t>十中八九（</a:t>
            </a:r>
            <a:r>
              <a:rPr lang="en-US" altLang="ja-JP" sz="2800" u="sng" dirty="0"/>
              <a:t>80</a:t>
            </a:r>
            <a:r>
              <a:rPr lang="ja-JP" altLang="ja-JP" sz="2800" u="sng" dirty="0"/>
              <a:t>％から</a:t>
            </a:r>
            <a:r>
              <a:rPr lang="en-US" altLang="ja-JP" sz="2800" u="sng" dirty="0"/>
              <a:t>90</a:t>
            </a:r>
            <a:r>
              <a:rPr lang="ja-JP" altLang="ja-JP" sz="2800" u="sng" dirty="0"/>
              <a:t>％）結果が生じたと確信で</a:t>
            </a:r>
            <a:endParaRPr lang="en-US" altLang="ja-JP" sz="2800" u="sng" dirty="0"/>
          </a:p>
          <a:p>
            <a:r>
              <a:rPr lang="ja-JP" altLang="en-US" sz="2800" dirty="0"/>
              <a:t>　　　</a:t>
            </a:r>
            <a:r>
              <a:rPr lang="ja-JP" altLang="ja-JP" sz="2800" u="sng" dirty="0"/>
              <a:t>きる程度の立証</a:t>
            </a:r>
            <a:endParaRPr lang="ja-JP" altLang="ja-JP" sz="2800" dirty="0"/>
          </a:p>
          <a:p>
            <a:endParaRPr lang="en-US" altLang="ja-JP" sz="2800" dirty="0"/>
          </a:p>
          <a:p>
            <a:r>
              <a:rPr lang="ja-JP" altLang="ja-JP" sz="2800" dirty="0"/>
              <a:t>→証明できた場合・・当該医療行為の結果生じた損害</a:t>
            </a:r>
            <a:endParaRPr lang="en-US" altLang="ja-JP" sz="2800" dirty="0"/>
          </a:p>
          <a:p>
            <a:r>
              <a:rPr lang="ja-JP" altLang="en-US" sz="2800" dirty="0"/>
              <a:t>　 </a:t>
            </a:r>
            <a:r>
              <a:rPr lang="ja-JP" altLang="ja-JP" sz="2800" dirty="0"/>
              <a:t>の賠償が認められる。</a:t>
            </a:r>
            <a:r>
              <a:rPr lang="ja-JP" altLang="en-US" sz="2800" dirty="0"/>
              <a:t>（因果関係あり）</a:t>
            </a:r>
            <a:endParaRPr lang="ja-JP" altLang="ja-JP" sz="2800" dirty="0"/>
          </a:p>
          <a:p>
            <a:r>
              <a:rPr lang="ja-JP" altLang="ja-JP" sz="2800" dirty="0"/>
              <a:t>→証明できなかった場合・・当該医療行為の結果生じ</a:t>
            </a:r>
            <a:endParaRPr lang="en-US" altLang="ja-JP" sz="2800" dirty="0"/>
          </a:p>
          <a:p>
            <a:r>
              <a:rPr lang="en-US" altLang="ja-JP" sz="2800" dirty="0"/>
              <a:t>    </a:t>
            </a:r>
            <a:r>
              <a:rPr lang="ja-JP" altLang="ja-JP" sz="2800" dirty="0"/>
              <a:t>た損害の賠償は認められない。</a:t>
            </a:r>
          </a:p>
        </p:txBody>
      </p:sp>
      <p:sp>
        <p:nvSpPr>
          <p:cNvPr id="4" name="テキスト ボックス 3">
            <a:extLst>
              <a:ext uri="{FF2B5EF4-FFF2-40B4-BE49-F238E27FC236}">
                <a16:creationId xmlns:a16="http://schemas.microsoft.com/office/drawing/2014/main" id="{5BD69C4F-2CE5-454C-AF46-DE7DABB18E5B}"/>
              </a:ext>
            </a:extLst>
          </p:cNvPr>
          <p:cNvSpPr txBox="1"/>
          <p:nvPr/>
        </p:nvSpPr>
        <p:spPr>
          <a:xfrm>
            <a:off x="0" y="128588"/>
            <a:ext cx="2236510" cy="400110"/>
          </a:xfrm>
          <a:prstGeom prst="rect">
            <a:avLst/>
          </a:prstGeom>
          <a:noFill/>
        </p:spPr>
        <p:txBody>
          <a:bodyPr wrap="none" rtlCol="0">
            <a:spAutoFit/>
          </a:bodyPr>
          <a:lstStyle/>
          <a:p>
            <a:r>
              <a:rPr kumimoji="1" lang="ja-JP" altLang="en-US" sz="2000"/>
              <a:t>因果関係（続き）</a:t>
            </a:r>
          </a:p>
        </p:txBody>
      </p:sp>
      <p:sp>
        <p:nvSpPr>
          <p:cNvPr id="2" name="スライド番号プレースホルダー 1">
            <a:extLst>
              <a:ext uri="{FF2B5EF4-FFF2-40B4-BE49-F238E27FC236}">
                <a16:creationId xmlns:a16="http://schemas.microsoft.com/office/drawing/2014/main" id="{7CDD30D1-A828-EF22-7B44-69A7007E6CA1}"/>
              </a:ext>
            </a:extLst>
          </p:cNvPr>
          <p:cNvSpPr>
            <a:spLocks noGrp="1"/>
          </p:cNvSpPr>
          <p:nvPr>
            <p:ph type="sldNum" sz="quarter" idx="12"/>
          </p:nvPr>
        </p:nvSpPr>
        <p:spPr/>
        <p:txBody>
          <a:bodyPr/>
          <a:lstStyle/>
          <a:p>
            <a:fld id="{12C4B001-6213-7F41-8673-8D1657D51510}" type="slidenum">
              <a:rPr kumimoji="1" lang="ja-JP" altLang="en-US" smtClean="0"/>
              <a:t>26</a:t>
            </a:fld>
            <a:endParaRPr kumimoji="1" lang="ja-JP" altLang="en-US"/>
          </a:p>
        </p:txBody>
      </p:sp>
    </p:spTree>
    <p:extLst>
      <p:ext uri="{BB962C8B-B14F-4D97-AF65-F5344CB8AC3E}">
        <p14:creationId xmlns:p14="http://schemas.microsoft.com/office/powerpoint/2010/main" val="364831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B05E13A-7A95-E746-81AA-7968089DFBF3}"/>
              </a:ext>
            </a:extLst>
          </p:cNvPr>
          <p:cNvSpPr txBox="1"/>
          <p:nvPr/>
        </p:nvSpPr>
        <p:spPr>
          <a:xfrm>
            <a:off x="109547" y="924067"/>
            <a:ext cx="8957901" cy="4832092"/>
          </a:xfrm>
          <a:prstGeom prst="rect">
            <a:avLst/>
          </a:prstGeom>
          <a:noFill/>
        </p:spPr>
        <p:txBody>
          <a:bodyPr wrap="none" rtlCol="0">
            <a:spAutoFit/>
          </a:bodyPr>
          <a:lstStyle/>
          <a:p>
            <a:r>
              <a:rPr lang="ja-JP" altLang="ja-JP" sz="2800" dirty="0"/>
              <a:t>ただし、過失が重大</a:t>
            </a:r>
            <a:r>
              <a:rPr lang="ja-JP" altLang="en-US" sz="2800" dirty="0"/>
              <a:t>かつ</a:t>
            </a:r>
            <a:r>
              <a:rPr lang="ja-JP" altLang="ja-JP" sz="2800" dirty="0"/>
              <a:t>損害が死亡またはそれに準じ</a:t>
            </a:r>
            <a:endParaRPr lang="en-US" altLang="ja-JP" sz="2800" dirty="0"/>
          </a:p>
          <a:p>
            <a:r>
              <a:rPr lang="ja-JP" altLang="ja-JP" sz="2800" dirty="0"/>
              <a:t>るものである場合、</a:t>
            </a:r>
            <a:endParaRPr lang="en-US" altLang="ja-JP" sz="2800" dirty="0"/>
          </a:p>
          <a:p>
            <a:endParaRPr lang="ja-JP" altLang="ja-JP" sz="2800" dirty="0"/>
          </a:p>
          <a:p>
            <a:r>
              <a:rPr lang="ja-JP" altLang="ja-JP" sz="2800" dirty="0"/>
              <a:t>㋐過失</a:t>
            </a:r>
            <a:r>
              <a:rPr lang="ja-JP" altLang="en-US" sz="2800" dirty="0"/>
              <a:t>がなければ生存し得た</a:t>
            </a:r>
            <a:r>
              <a:rPr lang="ja-JP" altLang="ja-JP" sz="2800" dirty="0"/>
              <a:t>「</a:t>
            </a:r>
            <a:r>
              <a:rPr lang="ja-JP" altLang="en-US" sz="2800" b="1" dirty="0"/>
              <a:t>相当程度の</a:t>
            </a:r>
            <a:r>
              <a:rPr lang="ja-JP" altLang="ja-JP" sz="2800" b="1" dirty="0"/>
              <a:t>可能性</a:t>
            </a:r>
            <a:r>
              <a:rPr lang="ja-JP" altLang="ja-JP" sz="2800" dirty="0"/>
              <a:t>」</a:t>
            </a:r>
            <a:r>
              <a:rPr lang="ja-JP" altLang="en-US" sz="2800" dirty="0"/>
              <a:t>を認め</a:t>
            </a:r>
            <a:endParaRPr lang="en-US" altLang="ja-JP" sz="2800" dirty="0"/>
          </a:p>
          <a:p>
            <a:r>
              <a:rPr lang="ja-JP" altLang="en-US" sz="2800" dirty="0"/>
              <a:t>　 賠償責任を負う</a:t>
            </a:r>
            <a:r>
              <a:rPr lang="ja-JP" altLang="ja-JP" sz="2800" dirty="0"/>
              <a:t>（相当程度の可能性の理論：</a:t>
            </a:r>
            <a:r>
              <a:rPr lang="ja-JP" altLang="en-US" sz="2800" dirty="0"/>
              <a:t>最高裁</a:t>
            </a:r>
            <a:r>
              <a:rPr lang="en-US" altLang="ja-JP" sz="2800" dirty="0"/>
              <a:t>H12.</a:t>
            </a:r>
          </a:p>
          <a:p>
            <a:r>
              <a:rPr lang="en-US" altLang="ja-JP" sz="2800" dirty="0"/>
              <a:t>    9.22</a:t>
            </a:r>
            <a:r>
              <a:rPr lang="ja-JP" altLang="en-US" sz="2800" dirty="0"/>
              <a:t>判決</a:t>
            </a:r>
            <a:r>
              <a:rPr lang="ja-JP" altLang="ja-JP" sz="2800" dirty="0"/>
              <a:t>）</a:t>
            </a:r>
            <a:r>
              <a:rPr lang="ja-JP" altLang="en-US" sz="2800" dirty="0"/>
              <a:t>場合がある。</a:t>
            </a:r>
            <a:endParaRPr lang="ja-JP" altLang="ja-JP" sz="2800" dirty="0"/>
          </a:p>
          <a:p>
            <a:r>
              <a:rPr lang="ja-JP" altLang="ja-JP" sz="2800" dirty="0"/>
              <a:t>㋑過失ある行為と「</a:t>
            </a:r>
            <a:r>
              <a:rPr lang="ja-JP" altLang="ja-JP" sz="2800" b="1" dirty="0"/>
              <a:t>患者として適切な治療を受ける機会・</a:t>
            </a:r>
            <a:endParaRPr lang="en-US" altLang="ja-JP" sz="2800" b="1" dirty="0"/>
          </a:p>
          <a:p>
            <a:r>
              <a:rPr lang="en-US" altLang="ja-JP" sz="2800" b="1" dirty="0"/>
              <a:t>   </a:t>
            </a:r>
            <a:r>
              <a:rPr lang="ja-JP" altLang="en-US" sz="2800" b="1" dirty="0"/>
              <a:t> </a:t>
            </a:r>
            <a:r>
              <a:rPr lang="ja-JP" altLang="ja-JP" sz="2800" b="1" dirty="0"/>
              <a:t>期待が損なわれた</a:t>
            </a:r>
            <a:r>
              <a:rPr lang="ja-JP" altLang="ja-JP" sz="2800" dirty="0"/>
              <a:t>」こととの因果関係を認める（期待権</a:t>
            </a:r>
            <a:endParaRPr lang="en-US" altLang="ja-JP" sz="2800" dirty="0"/>
          </a:p>
          <a:p>
            <a:r>
              <a:rPr lang="en-US" altLang="ja-JP" sz="2800" dirty="0"/>
              <a:t>    </a:t>
            </a:r>
            <a:r>
              <a:rPr lang="ja-JP" altLang="ja-JP" sz="2800" dirty="0"/>
              <a:t>理論）として、慰謝料の賠償が認められる場合がある。</a:t>
            </a:r>
          </a:p>
          <a:p>
            <a:endParaRPr lang="en-US" altLang="ja-JP" sz="2800" dirty="0"/>
          </a:p>
          <a:p>
            <a:r>
              <a:rPr lang="ja-JP" altLang="ja-JP" sz="2800" dirty="0"/>
              <a:t>・判断時期・・口頭弁論終結時の医学知見による</a:t>
            </a:r>
            <a:r>
              <a:rPr lang="ja-JP" altLang="en-US" sz="2800" dirty="0"/>
              <a:t>。</a:t>
            </a:r>
            <a:endParaRPr lang="ja-JP" altLang="ja-JP" sz="2800" dirty="0"/>
          </a:p>
        </p:txBody>
      </p:sp>
      <p:sp>
        <p:nvSpPr>
          <p:cNvPr id="4" name="テキスト ボックス 3">
            <a:extLst>
              <a:ext uri="{FF2B5EF4-FFF2-40B4-BE49-F238E27FC236}">
                <a16:creationId xmlns:a16="http://schemas.microsoft.com/office/drawing/2014/main" id="{E4A403A8-85D4-8F4E-BE54-C227931728D1}"/>
              </a:ext>
            </a:extLst>
          </p:cNvPr>
          <p:cNvSpPr txBox="1"/>
          <p:nvPr/>
        </p:nvSpPr>
        <p:spPr>
          <a:xfrm>
            <a:off x="0" y="128588"/>
            <a:ext cx="2236510" cy="400110"/>
          </a:xfrm>
          <a:prstGeom prst="rect">
            <a:avLst/>
          </a:prstGeom>
          <a:noFill/>
        </p:spPr>
        <p:txBody>
          <a:bodyPr wrap="none" rtlCol="0">
            <a:spAutoFit/>
          </a:bodyPr>
          <a:lstStyle/>
          <a:p>
            <a:r>
              <a:rPr kumimoji="1" lang="ja-JP" altLang="en-US" sz="2000"/>
              <a:t>因果関係（続き）</a:t>
            </a:r>
          </a:p>
        </p:txBody>
      </p:sp>
      <p:sp>
        <p:nvSpPr>
          <p:cNvPr id="2" name="スライド番号プレースホルダー 1">
            <a:extLst>
              <a:ext uri="{FF2B5EF4-FFF2-40B4-BE49-F238E27FC236}">
                <a16:creationId xmlns:a16="http://schemas.microsoft.com/office/drawing/2014/main" id="{C2EF3CAC-D81F-CBA7-5737-8BCD05B7E190}"/>
              </a:ext>
            </a:extLst>
          </p:cNvPr>
          <p:cNvSpPr>
            <a:spLocks noGrp="1"/>
          </p:cNvSpPr>
          <p:nvPr>
            <p:ph type="sldNum" sz="quarter" idx="12"/>
          </p:nvPr>
        </p:nvSpPr>
        <p:spPr/>
        <p:txBody>
          <a:bodyPr/>
          <a:lstStyle/>
          <a:p>
            <a:fld id="{12C4B001-6213-7F41-8673-8D1657D51510}" type="slidenum">
              <a:rPr kumimoji="1" lang="ja-JP" altLang="en-US" smtClean="0"/>
              <a:t>27</a:t>
            </a:fld>
            <a:endParaRPr kumimoji="1" lang="ja-JP" altLang="en-US"/>
          </a:p>
        </p:txBody>
      </p:sp>
    </p:spTree>
    <p:extLst>
      <p:ext uri="{BB962C8B-B14F-4D97-AF65-F5344CB8AC3E}">
        <p14:creationId xmlns:p14="http://schemas.microsoft.com/office/powerpoint/2010/main" val="33451630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1D9549E-9520-264A-BF5B-50C4780204E0}"/>
              </a:ext>
            </a:extLst>
          </p:cNvPr>
          <p:cNvSpPr/>
          <p:nvPr/>
        </p:nvSpPr>
        <p:spPr>
          <a:xfrm>
            <a:off x="2071682" y="1743075"/>
            <a:ext cx="5029200" cy="1815882"/>
          </a:xfrm>
          <a:prstGeom prst="rect">
            <a:avLst/>
          </a:prstGeom>
        </p:spPr>
        <p:txBody>
          <a:bodyPr wrap="square">
            <a:spAutoFit/>
          </a:bodyPr>
          <a:lstStyle/>
          <a:p>
            <a:r>
              <a:rPr lang="ja-JP" altLang="en-US" sz="2800" dirty="0"/>
              <a:t>＜訴訟における主要な争点＞</a:t>
            </a:r>
            <a:endParaRPr lang="en-US" altLang="ja-JP" sz="2800" dirty="0"/>
          </a:p>
          <a:p>
            <a:r>
              <a:rPr lang="en-US" altLang="ja-JP" sz="2800" dirty="0"/>
              <a:t>③</a:t>
            </a:r>
            <a:r>
              <a:rPr lang="ja-JP" altLang="en-US" sz="2800" dirty="0"/>
              <a:t>損害</a:t>
            </a:r>
            <a:endParaRPr lang="en-US" altLang="ja-JP" sz="2800" dirty="0"/>
          </a:p>
          <a:p>
            <a:endParaRPr lang="en-US" altLang="ja-JP" sz="2800" dirty="0"/>
          </a:p>
          <a:p>
            <a:r>
              <a:rPr lang="ja-JP" altLang="en-US" sz="2800" dirty="0"/>
              <a:t>   損害の範囲が問題となる。</a:t>
            </a:r>
            <a:endParaRPr lang="en-US" altLang="ja-JP" sz="2800" dirty="0"/>
          </a:p>
        </p:txBody>
      </p:sp>
      <p:sp>
        <p:nvSpPr>
          <p:cNvPr id="3" name="スライド番号プレースホルダー 2">
            <a:extLst>
              <a:ext uri="{FF2B5EF4-FFF2-40B4-BE49-F238E27FC236}">
                <a16:creationId xmlns:a16="http://schemas.microsoft.com/office/drawing/2014/main" id="{B633028C-4D4E-1ADA-89DA-30A7F34238A9}"/>
              </a:ext>
            </a:extLst>
          </p:cNvPr>
          <p:cNvSpPr>
            <a:spLocks noGrp="1"/>
          </p:cNvSpPr>
          <p:nvPr>
            <p:ph type="sldNum" sz="quarter" idx="12"/>
          </p:nvPr>
        </p:nvSpPr>
        <p:spPr/>
        <p:txBody>
          <a:bodyPr/>
          <a:lstStyle/>
          <a:p>
            <a:fld id="{12C4B001-6213-7F41-8673-8D1657D51510}" type="slidenum">
              <a:rPr kumimoji="1" lang="ja-JP" altLang="en-US" smtClean="0"/>
              <a:t>28</a:t>
            </a:fld>
            <a:endParaRPr kumimoji="1" lang="ja-JP" altLang="en-US"/>
          </a:p>
        </p:txBody>
      </p:sp>
    </p:spTree>
    <p:extLst>
      <p:ext uri="{BB962C8B-B14F-4D97-AF65-F5344CB8AC3E}">
        <p14:creationId xmlns:p14="http://schemas.microsoft.com/office/powerpoint/2010/main" val="5253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8CA056-261D-4458-53C6-14D11ECB5A6F}"/>
              </a:ext>
            </a:extLst>
          </p:cNvPr>
          <p:cNvSpPr>
            <a:spLocks noGrp="1"/>
          </p:cNvSpPr>
          <p:nvPr>
            <p:ph type="title"/>
          </p:nvPr>
        </p:nvSpPr>
        <p:spPr>
          <a:xfrm>
            <a:off x="685332" y="618518"/>
            <a:ext cx="7773338" cy="5604152"/>
          </a:xfrm>
        </p:spPr>
        <p:txBody>
          <a:bodyPr/>
          <a:lstStyle/>
          <a:p>
            <a:pPr algn="l"/>
            <a:r>
              <a:rPr kumimoji="1" lang="ja-JP" altLang="en-US" dirty="0"/>
              <a:t>　　　　　　　　　</a:t>
            </a:r>
            <a:r>
              <a:rPr lang="ja-JP" altLang="en-US" dirty="0"/>
              <a:t>ミニレクチャー</a:t>
            </a:r>
            <a:br>
              <a:rPr kumimoji="1" lang="en-US" altLang="ja-JP" dirty="0"/>
            </a:br>
            <a:br>
              <a:rPr kumimoji="1" lang="en-US" altLang="ja-JP" dirty="0"/>
            </a:br>
            <a:r>
              <a:rPr kumimoji="1" lang="ja-JP" altLang="en-US" dirty="0">
                <a:solidFill>
                  <a:schemeClr val="bg1">
                    <a:lumMod val="85000"/>
                  </a:schemeClr>
                </a:solidFill>
              </a:rPr>
              <a:t>・</a:t>
            </a:r>
            <a:r>
              <a:rPr kumimoji="1" lang="ja-JP" altLang="en-US" sz="3600" dirty="0">
                <a:solidFill>
                  <a:schemeClr val="bg1">
                    <a:lumMod val="85000"/>
                  </a:schemeClr>
                </a:solidFill>
              </a:rPr>
              <a:t>医療紛争に関する法制度</a:t>
            </a:r>
            <a:br>
              <a:rPr kumimoji="1" lang="en-US" altLang="ja-JP" sz="3600" dirty="0"/>
            </a:br>
            <a:br>
              <a:rPr kumimoji="1" lang="en-US" altLang="ja-JP" sz="3600" dirty="0"/>
            </a:br>
            <a:r>
              <a:rPr kumimoji="1" lang="ja-JP" altLang="en-US" sz="3600" dirty="0"/>
              <a:t>・診断関連エラー</a:t>
            </a:r>
            <a:br>
              <a:rPr kumimoji="1" lang="en-US" altLang="ja-JP" sz="3600" dirty="0"/>
            </a:br>
            <a:r>
              <a:rPr kumimoji="1" lang="ja-JP" altLang="en-US" sz="3600" dirty="0"/>
              <a:t>・</a:t>
            </a:r>
            <a:r>
              <a:rPr kumimoji="1" lang="en-US" altLang="ja-JP" sz="3600" dirty="0"/>
              <a:t>RCA</a:t>
            </a:r>
            <a:r>
              <a:rPr kumimoji="1" lang="ja-JP" altLang="en-US" sz="3600" dirty="0"/>
              <a:t>分析</a:t>
            </a:r>
            <a:br>
              <a:rPr kumimoji="1" lang="en-US" altLang="ja-JP" sz="3600" dirty="0"/>
            </a:br>
            <a:br>
              <a:rPr kumimoji="1" lang="en-US" altLang="ja-JP" sz="3600" dirty="0"/>
            </a:br>
            <a:r>
              <a:rPr kumimoji="1" lang="ja-JP" altLang="en-US" sz="3600" dirty="0">
                <a:solidFill>
                  <a:schemeClr val="bg1">
                    <a:lumMod val="85000"/>
                  </a:schemeClr>
                </a:solidFill>
              </a:rPr>
              <a:t>・医療安全対応（医療事故調査報告書）</a:t>
            </a:r>
            <a:br>
              <a:rPr kumimoji="1" lang="en-US" altLang="ja-JP" sz="3600" dirty="0">
                <a:solidFill>
                  <a:schemeClr val="bg1">
                    <a:lumMod val="85000"/>
                  </a:schemeClr>
                </a:solidFill>
              </a:rPr>
            </a:br>
            <a:r>
              <a:rPr kumimoji="1" lang="ja-JP" altLang="en-US" sz="3600" dirty="0">
                <a:solidFill>
                  <a:schemeClr val="bg1">
                    <a:lumMod val="85000"/>
                  </a:schemeClr>
                </a:solidFill>
              </a:rPr>
              <a:t>・紛争対応（説明文書）</a:t>
            </a:r>
            <a:br>
              <a:rPr kumimoji="1" lang="en-US" altLang="ja-JP" sz="3600" dirty="0">
                <a:solidFill>
                  <a:schemeClr val="bg1">
                    <a:lumMod val="85000"/>
                  </a:schemeClr>
                </a:solidFill>
              </a:rPr>
            </a:br>
            <a:endParaRPr kumimoji="1" lang="ja-JP" altLang="en-US" dirty="0">
              <a:solidFill>
                <a:schemeClr val="bg1">
                  <a:lumMod val="85000"/>
                </a:schemeClr>
              </a:solidFill>
            </a:endParaRPr>
          </a:p>
        </p:txBody>
      </p:sp>
      <p:sp>
        <p:nvSpPr>
          <p:cNvPr id="3" name="スライド番号プレースホルダー 2">
            <a:extLst>
              <a:ext uri="{FF2B5EF4-FFF2-40B4-BE49-F238E27FC236}">
                <a16:creationId xmlns:a16="http://schemas.microsoft.com/office/drawing/2014/main" id="{6CD72096-E300-5A94-A2EB-6F10855540DF}"/>
              </a:ext>
            </a:extLst>
          </p:cNvPr>
          <p:cNvSpPr>
            <a:spLocks noGrp="1"/>
          </p:cNvSpPr>
          <p:nvPr>
            <p:ph type="sldNum" sz="quarter" idx="12"/>
          </p:nvPr>
        </p:nvSpPr>
        <p:spPr/>
        <p:txBody>
          <a:bodyPr/>
          <a:lstStyle/>
          <a:p>
            <a:fld id="{12C4B001-6213-7F41-8673-8D1657D51510}" type="slidenum">
              <a:rPr kumimoji="1" lang="ja-JP" altLang="en-US" smtClean="0"/>
              <a:t>29</a:t>
            </a:fld>
            <a:endParaRPr kumimoji="1" lang="ja-JP" altLang="en-US"/>
          </a:p>
        </p:txBody>
      </p:sp>
    </p:spTree>
    <p:extLst>
      <p:ext uri="{BB962C8B-B14F-4D97-AF65-F5344CB8AC3E}">
        <p14:creationId xmlns:p14="http://schemas.microsoft.com/office/powerpoint/2010/main" val="3536037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D64FA-7C2E-C8D1-8892-F822A43AC674}"/>
              </a:ext>
            </a:extLst>
          </p:cNvPr>
          <p:cNvSpPr>
            <a:spLocks noGrp="1"/>
          </p:cNvSpPr>
          <p:nvPr>
            <p:ph type="title"/>
          </p:nvPr>
        </p:nvSpPr>
        <p:spPr>
          <a:xfrm>
            <a:off x="685331" y="618518"/>
            <a:ext cx="7912403" cy="5699155"/>
          </a:xfrm>
        </p:spPr>
        <p:txBody>
          <a:bodyPr>
            <a:normAutofit fontScale="90000"/>
          </a:bodyPr>
          <a:lstStyle/>
          <a:p>
            <a:pPr algn="l"/>
            <a:r>
              <a:rPr kumimoji="1" lang="ja-JP" altLang="en-US" dirty="0"/>
              <a:t>　　　　　　　　　　</a:t>
            </a:r>
            <a:r>
              <a:rPr lang="ja-JP" altLang="en-US" dirty="0"/>
              <a:t>ミニレクチャー</a:t>
            </a:r>
            <a:br>
              <a:rPr kumimoji="1" lang="en-US" altLang="ja-JP" dirty="0"/>
            </a:br>
            <a:br>
              <a:rPr kumimoji="1" lang="en-US" altLang="ja-JP" dirty="0"/>
            </a:br>
            <a:r>
              <a:rPr kumimoji="1" lang="ja-JP" altLang="en-US" dirty="0"/>
              <a:t>・</a:t>
            </a:r>
            <a:r>
              <a:rPr kumimoji="1" lang="ja-JP" altLang="en-US" sz="3600" dirty="0"/>
              <a:t>医療紛争に関する法制度</a:t>
            </a:r>
            <a:br>
              <a:rPr kumimoji="1" lang="en-US" altLang="ja-JP" sz="3600" dirty="0"/>
            </a:br>
            <a:br>
              <a:rPr kumimoji="1" lang="en-US" altLang="ja-JP" sz="3600" dirty="0"/>
            </a:br>
            <a:r>
              <a:rPr kumimoji="1" lang="ja-JP" altLang="en-US" sz="3600" dirty="0">
                <a:solidFill>
                  <a:schemeClr val="bg1">
                    <a:lumMod val="85000"/>
                  </a:schemeClr>
                </a:solidFill>
              </a:rPr>
              <a:t>・診断関連エラー</a:t>
            </a:r>
            <a:br>
              <a:rPr kumimoji="1" lang="en-US" altLang="ja-JP" sz="3600" dirty="0">
                <a:solidFill>
                  <a:schemeClr val="bg1">
                    <a:lumMod val="85000"/>
                  </a:schemeClr>
                </a:solidFill>
              </a:rPr>
            </a:br>
            <a:r>
              <a:rPr kumimoji="1" lang="ja-JP" altLang="en-US" sz="3600" dirty="0">
                <a:solidFill>
                  <a:schemeClr val="bg1">
                    <a:lumMod val="85000"/>
                  </a:schemeClr>
                </a:solidFill>
              </a:rPr>
              <a:t>・</a:t>
            </a:r>
            <a:r>
              <a:rPr kumimoji="1" lang="en-US" altLang="ja-JP" sz="3600" dirty="0">
                <a:solidFill>
                  <a:schemeClr val="bg1">
                    <a:lumMod val="85000"/>
                  </a:schemeClr>
                </a:solidFill>
              </a:rPr>
              <a:t>RCA</a:t>
            </a:r>
            <a:r>
              <a:rPr kumimoji="1" lang="ja-JP" altLang="en-US" sz="3600" dirty="0">
                <a:solidFill>
                  <a:schemeClr val="bg1">
                    <a:lumMod val="85000"/>
                  </a:schemeClr>
                </a:solidFill>
              </a:rPr>
              <a:t>分析</a:t>
            </a:r>
            <a:br>
              <a:rPr kumimoji="1" lang="en-US" altLang="ja-JP" sz="3600" dirty="0">
                <a:solidFill>
                  <a:schemeClr val="bg1">
                    <a:lumMod val="85000"/>
                  </a:schemeClr>
                </a:solidFill>
              </a:rPr>
            </a:br>
            <a:br>
              <a:rPr kumimoji="1" lang="en-US" altLang="ja-JP" sz="3600" dirty="0">
                <a:solidFill>
                  <a:schemeClr val="bg1">
                    <a:lumMod val="85000"/>
                  </a:schemeClr>
                </a:solidFill>
              </a:rPr>
            </a:br>
            <a:r>
              <a:rPr kumimoji="1" lang="ja-JP" altLang="en-US" sz="3600" dirty="0">
                <a:solidFill>
                  <a:schemeClr val="bg1">
                    <a:lumMod val="85000"/>
                  </a:schemeClr>
                </a:solidFill>
              </a:rPr>
              <a:t>・医療安全対応（医療事故調査報告書）</a:t>
            </a:r>
            <a:br>
              <a:rPr kumimoji="1" lang="en-US" altLang="ja-JP" sz="3600" dirty="0">
                <a:solidFill>
                  <a:schemeClr val="bg1">
                    <a:lumMod val="85000"/>
                  </a:schemeClr>
                </a:solidFill>
              </a:rPr>
            </a:br>
            <a:r>
              <a:rPr kumimoji="1" lang="ja-JP" altLang="en-US" sz="3600" dirty="0">
                <a:solidFill>
                  <a:schemeClr val="bg1">
                    <a:lumMod val="85000"/>
                  </a:schemeClr>
                </a:solidFill>
              </a:rPr>
              <a:t>・紛争対応（説明文書）</a:t>
            </a:r>
            <a:br>
              <a:rPr kumimoji="1" lang="en-US" altLang="ja-JP" sz="3600" dirty="0">
                <a:solidFill>
                  <a:schemeClr val="bg1">
                    <a:lumMod val="85000"/>
                  </a:schemeClr>
                </a:solidFill>
              </a:rPr>
            </a:br>
            <a:br>
              <a:rPr kumimoji="1" lang="en-US" altLang="ja-JP" sz="3600" dirty="0"/>
            </a:br>
            <a:br>
              <a:rPr kumimoji="1" lang="ja-JP" altLang="en-US" sz="3600" dirty="0"/>
            </a:br>
            <a:endParaRPr kumimoji="1" lang="ja-JP" altLang="en-US" dirty="0"/>
          </a:p>
        </p:txBody>
      </p:sp>
      <p:sp>
        <p:nvSpPr>
          <p:cNvPr id="3" name="スライド番号プレースホルダー 2">
            <a:extLst>
              <a:ext uri="{FF2B5EF4-FFF2-40B4-BE49-F238E27FC236}">
                <a16:creationId xmlns:a16="http://schemas.microsoft.com/office/drawing/2014/main" id="{B757A5AE-85A1-C580-C467-70D651AFB16C}"/>
              </a:ext>
            </a:extLst>
          </p:cNvPr>
          <p:cNvSpPr>
            <a:spLocks noGrp="1"/>
          </p:cNvSpPr>
          <p:nvPr>
            <p:ph type="sldNum" sz="quarter" idx="12"/>
          </p:nvPr>
        </p:nvSpPr>
        <p:spPr/>
        <p:txBody>
          <a:bodyPr/>
          <a:lstStyle/>
          <a:p>
            <a:fld id="{12C4B001-6213-7F41-8673-8D1657D51510}" type="slidenum">
              <a:rPr kumimoji="1" lang="ja-JP" altLang="en-US" smtClean="0"/>
              <a:t>3</a:t>
            </a:fld>
            <a:endParaRPr kumimoji="1" lang="ja-JP" altLang="en-US"/>
          </a:p>
        </p:txBody>
      </p:sp>
    </p:spTree>
    <p:extLst>
      <p:ext uri="{BB962C8B-B14F-4D97-AF65-F5344CB8AC3E}">
        <p14:creationId xmlns:p14="http://schemas.microsoft.com/office/powerpoint/2010/main" val="30147123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F85AD8-CD68-FF98-0036-24E449CD78A6}"/>
              </a:ext>
            </a:extLst>
          </p:cNvPr>
          <p:cNvSpPr>
            <a:spLocks noGrp="1"/>
          </p:cNvSpPr>
          <p:nvPr>
            <p:ph type="title"/>
          </p:nvPr>
        </p:nvSpPr>
        <p:spPr>
          <a:xfrm>
            <a:off x="-35626" y="0"/>
            <a:ext cx="9179626" cy="1282535"/>
          </a:xfrm>
        </p:spPr>
        <p:style>
          <a:lnRef idx="3">
            <a:schemeClr val="lt1"/>
          </a:lnRef>
          <a:fillRef idx="1">
            <a:schemeClr val="accent1"/>
          </a:fillRef>
          <a:effectRef idx="1">
            <a:schemeClr val="accent1"/>
          </a:effectRef>
          <a:fontRef idx="minor">
            <a:schemeClr val="lt1"/>
          </a:fontRef>
        </p:style>
        <p:txBody>
          <a:bodyPr/>
          <a:lstStyle/>
          <a:p>
            <a:r>
              <a:rPr kumimoji="1" lang="ja-JP" altLang="en-US" b="1" dirty="0"/>
              <a:t>　診断関連エラーとは？</a:t>
            </a:r>
            <a:r>
              <a:rPr lang="ja-JP" altLang="en-US" sz="1500" b="1" dirty="0"/>
              <a:t>（</a:t>
            </a:r>
            <a:r>
              <a:rPr lang="en-US" altLang="ja-JP" sz="1500" b="1" dirty="0"/>
              <a:t>National</a:t>
            </a:r>
            <a:r>
              <a:rPr lang="ja-JP" altLang="en-US" sz="1500" b="1" dirty="0"/>
              <a:t> </a:t>
            </a:r>
            <a:r>
              <a:rPr lang="en-US" altLang="ja-JP" sz="1500" b="1" dirty="0"/>
              <a:t>Academy</a:t>
            </a:r>
            <a:r>
              <a:rPr lang="ja-JP" altLang="en-US" sz="1500" b="1" dirty="0"/>
              <a:t> </a:t>
            </a:r>
            <a:r>
              <a:rPr lang="en-US" altLang="ja-JP" sz="1500" b="1" dirty="0"/>
              <a:t>of Medicine : NAM(2015))</a:t>
            </a:r>
            <a:endParaRPr lang="ja-JP" altLang="en-US" sz="1500" b="1" dirty="0"/>
          </a:p>
        </p:txBody>
      </p:sp>
      <p:sp>
        <p:nvSpPr>
          <p:cNvPr id="3" name="コンテンツ プレースホルダー 2">
            <a:extLst>
              <a:ext uri="{FF2B5EF4-FFF2-40B4-BE49-F238E27FC236}">
                <a16:creationId xmlns:a16="http://schemas.microsoft.com/office/drawing/2014/main" id="{F843C922-B49B-5D7F-5C36-97E65682914E}"/>
              </a:ext>
            </a:extLst>
          </p:cNvPr>
          <p:cNvSpPr>
            <a:spLocks noGrp="1"/>
          </p:cNvSpPr>
          <p:nvPr>
            <p:ph idx="1"/>
          </p:nvPr>
        </p:nvSpPr>
        <p:spPr>
          <a:xfrm>
            <a:off x="118753" y="1781299"/>
            <a:ext cx="9025247" cy="4928259"/>
          </a:xfrm>
        </p:spPr>
        <p:txBody>
          <a:bodyPr>
            <a:normAutofit/>
          </a:bodyPr>
          <a:lstStyle/>
          <a:p>
            <a:pPr marL="0" indent="0">
              <a:buNone/>
            </a:pPr>
            <a:r>
              <a:rPr lang="ja-JP" altLang="en-US" sz="2400" b="1" dirty="0"/>
              <a:t>患者の健康問題について</a:t>
            </a:r>
            <a:r>
              <a:rPr lang="ja-JP" altLang="en-US" sz="2400" b="1" dirty="0">
                <a:solidFill>
                  <a:srgbClr val="FF0000"/>
                </a:solidFill>
              </a:rPr>
              <a:t>正確、かつタイムリーな解釈</a:t>
            </a:r>
            <a:r>
              <a:rPr lang="ja-JP" altLang="en-US" sz="2400" b="1" dirty="0"/>
              <a:t>をすることが</a:t>
            </a:r>
            <a:endParaRPr lang="en-US" altLang="ja-JP" sz="2400" b="1" dirty="0"/>
          </a:p>
          <a:p>
            <a:pPr marL="0" indent="0">
              <a:buNone/>
            </a:pPr>
            <a:r>
              <a:rPr lang="ja-JP" altLang="en-US" sz="2400" b="1" dirty="0"/>
              <a:t>できなかった、または、患者にその</a:t>
            </a:r>
            <a:r>
              <a:rPr lang="ja-JP" altLang="en-US" sz="2400" b="1" dirty="0">
                <a:solidFill>
                  <a:srgbClr val="FF0000"/>
                </a:solidFill>
              </a:rPr>
              <a:t>解釈をつたえる</a:t>
            </a:r>
            <a:r>
              <a:rPr lang="ja-JP" altLang="en-US" sz="2400" b="1" dirty="0"/>
              <a:t>ことができなかっ</a:t>
            </a:r>
            <a:endParaRPr lang="en-US" altLang="ja-JP" sz="2400" b="1" dirty="0"/>
          </a:p>
          <a:p>
            <a:pPr marL="0" indent="0">
              <a:buNone/>
            </a:pPr>
            <a:r>
              <a:rPr lang="ja-JP" altLang="en-US" sz="2400" b="1" dirty="0"/>
              <a:t>たこと。</a:t>
            </a:r>
            <a:endParaRPr lang="en-US" altLang="ja-JP" sz="2400" b="1" dirty="0"/>
          </a:p>
          <a:p>
            <a:pPr marL="0" indent="0">
              <a:buNone/>
            </a:pPr>
            <a:r>
              <a:rPr lang="ja-JP" altLang="en-US" sz="2400" dirty="0"/>
              <a:t>①　患者の健康問題について、</a:t>
            </a:r>
            <a:r>
              <a:rPr lang="ja-JP" altLang="en-US" sz="2400" dirty="0">
                <a:solidFill>
                  <a:srgbClr val="FF0000"/>
                </a:solidFill>
              </a:rPr>
              <a:t>正確な解釈</a:t>
            </a:r>
            <a:r>
              <a:rPr lang="ja-JP" altLang="en-US" sz="2400" dirty="0"/>
              <a:t>をすることができなかった</a:t>
            </a:r>
            <a:endParaRPr lang="en-US" altLang="ja-JP" sz="2400" dirty="0"/>
          </a:p>
          <a:p>
            <a:pPr marL="0" indent="0">
              <a:buNone/>
            </a:pPr>
            <a:r>
              <a:rPr lang="ja-JP" altLang="en-US" sz="2400" dirty="0"/>
              <a:t>②　患者の健康問題について、</a:t>
            </a:r>
            <a:r>
              <a:rPr lang="ja-JP" altLang="en-US" sz="2400" dirty="0">
                <a:solidFill>
                  <a:srgbClr val="FF0000"/>
                </a:solidFill>
              </a:rPr>
              <a:t>タイムリーな解釈</a:t>
            </a:r>
            <a:r>
              <a:rPr lang="ja-JP" altLang="en-US" sz="2400" dirty="0"/>
              <a:t>をすることができ</a:t>
            </a:r>
            <a:endParaRPr lang="en-US" altLang="ja-JP" sz="2400" dirty="0"/>
          </a:p>
          <a:p>
            <a:pPr marL="0" indent="0">
              <a:buNone/>
            </a:pPr>
            <a:r>
              <a:rPr lang="en-US" altLang="ja-JP" sz="2400" dirty="0"/>
              <a:t>      </a:t>
            </a:r>
            <a:r>
              <a:rPr lang="ja-JP" altLang="en-US" sz="2400" dirty="0"/>
              <a:t>なかった</a:t>
            </a:r>
            <a:endParaRPr lang="en-US" altLang="ja-JP" sz="2400" dirty="0"/>
          </a:p>
          <a:p>
            <a:pPr marL="0" indent="0">
              <a:buNone/>
            </a:pPr>
            <a:r>
              <a:rPr lang="ja-JP" altLang="en-US" sz="2400" dirty="0"/>
              <a:t>③　患者の健康問題の</a:t>
            </a:r>
            <a:r>
              <a:rPr lang="ja-JP" altLang="en-US" sz="2400" dirty="0">
                <a:solidFill>
                  <a:srgbClr val="FF0000"/>
                </a:solidFill>
              </a:rPr>
              <a:t>解釈を伝える</a:t>
            </a:r>
            <a:r>
              <a:rPr lang="ja-JP" altLang="en-US" sz="2400" dirty="0"/>
              <a:t>ことができなかった</a:t>
            </a:r>
            <a:endParaRPr lang="en-US" altLang="ja-JP" sz="2400" dirty="0"/>
          </a:p>
          <a:p>
            <a:pPr marL="0" indent="0">
              <a:buNone/>
            </a:pPr>
            <a:endParaRPr lang="en-US" altLang="ja-JP" sz="2400" b="1" dirty="0"/>
          </a:p>
          <a:p>
            <a:pPr marL="0" indent="0">
              <a:buNone/>
            </a:pPr>
            <a:endParaRPr lang="ja-JP" altLang="en-US" sz="2400" dirty="0"/>
          </a:p>
          <a:p>
            <a:pPr marL="0" indent="0">
              <a:buNone/>
            </a:pPr>
            <a:endParaRPr lang="ja-JP" altLang="en-US" dirty="0">
              <a:effectLst/>
            </a:endParaRPr>
          </a:p>
          <a:p>
            <a:endParaRPr lang="ja-JP" altLang="en-US" dirty="0">
              <a:effectLst/>
            </a:endParaRPr>
          </a:p>
          <a:p>
            <a:endParaRPr kumimoji="1" lang="ja-JP" altLang="en-US" dirty="0"/>
          </a:p>
        </p:txBody>
      </p:sp>
      <p:sp>
        <p:nvSpPr>
          <p:cNvPr id="10" name="矢印: 下 9">
            <a:extLst>
              <a:ext uri="{FF2B5EF4-FFF2-40B4-BE49-F238E27FC236}">
                <a16:creationId xmlns:a16="http://schemas.microsoft.com/office/drawing/2014/main" id="{ADBFE55A-BB71-130D-F7BF-5C41843EA33C}"/>
              </a:ext>
            </a:extLst>
          </p:cNvPr>
          <p:cNvSpPr/>
          <p:nvPr/>
        </p:nvSpPr>
        <p:spPr>
          <a:xfrm>
            <a:off x="3980533" y="3119438"/>
            <a:ext cx="108000" cy="30956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4" name="スライド番号プレースホルダー 3">
            <a:extLst>
              <a:ext uri="{FF2B5EF4-FFF2-40B4-BE49-F238E27FC236}">
                <a16:creationId xmlns:a16="http://schemas.microsoft.com/office/drawing/2014/main" id="{E3FFE4A4-A3F4-B928-4EB2-311755C4AB1D}"/>
              </a:ext>
            </a:extLst>
          </p:cNvPr>
          <p:cNvSpPr>
            <a:spLocks noGrp="1"/>
          </p:cNvSpPr>
          <p:nvPr>
            <p:ph type="sldNum" sz="quarter" idx="12"/>
          </p:nvPr>
        </p:nvSpPr>
        <p:spPr/>
        <p:txBody>
          <a:bodyPr/>
          <a:lstStyle/>
          <a:p>
            <a:fld id="{9766A30F-680D-4DCE-A925-30610D30FBEC}" type="slidenum">
              <a:rPr kumimoji="1" lang="ja-JP" altLang="en-US" smtClean="0"/>
              <a:t>30</a:t>
            </a:fld>
            <a:endParaRPr kumimoji="1" lang="ja-JP" altLang="en-US"/>
          </a:p>
        </p:txBody>
      </p:sp>
    </p:spTree>
    <p:extLst>
      <p:ext uri="{BB962C8B-B14F-4D97-AF65-F5344CB8AC3E}">
        <p14:creationId xmlns:p14="http://schemas.microsoft.com/office/powerpoint/2010/main" val="3049249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0FE99-DE2A-6578-307B-B28C04B18D7F}"/>
              </a:ext>
            </a:extLst>
          </p:cNvPr>
          <p:cNvSpPr>
            <a:spLocks noGrp="1"/>
          </p:cNvSpPr>
          <p:nvPr>
            <p:ph type="title"/>
          </p:nvPr>
        </p:nvSpPr>
        <p:spPr>
          <a:xfrm>
            <a:off x="0" y="0"/>
            <a:ext cx="9144000" cy="1368027"/>
          </a:xfrm>
        </p:spPr>
        <p:style>
          <a:lnRef idx="3">
            <a:schemeClr val="lt1"/>
          </a:lnRef>
          <a:fillRef idx="1">
            <a:schemeClr val="accent1"/>
          </a:fillRef>
          <a:effectRef idx="1">
            <a:schemeClr val="accent1"/>
          </a:effectRef>
          <a:fontRef idx="minor">
            <a:schemeClr val="lt1"/>
          </a:fontRef>
        </p:style>
        <p:txBody>
          <a:bodyPr>
            <a:normAutofit/>
          </a:bodyPr>
          <a:lstStyle/>
          <a:p>
            <a:r>
              <a:rPr kumimoji="1" lang="ja-JP" altLang="en-US" b="1" dirty="0"/>
              <a:t>　診断関連エラー</a:t>
            </a:r>
            <a:r>
              <a:rPr lang="en-US" altLang="ja-JP" sz="2325" b="1" dirty="0"/>
              <a:t>(Diagnostic Errors)</a:t>
            </a:r>
            <a:r>
              <a:rPr kumimoji="1" lang="ja-JP" altLang="en-US" b="1" dirty="0"/>
              <a:t>の主な要因　　　　　　　</a:t>
            </a:r>
          </a:p>
        </p:txBody>
      </p:sp>
      <p:sp>
        <p:nvSpPr>
          <p:cNvPr id="3" name="コンテンツ プレースホルダー 2">
            <a:extLst>
              <a:ext uri="{FF2B5EF4-FFF2-40B4-BE49-F238E27FC236}">
                <a16:creationId xmlns:a16="http://schemas.microsoft.com/office/drawing/2014/main" id="{BFD53A5C-AEBA-CBA0-F265-01D5D5B29F18}"/>
              </a:ext>
            </a:extLst>
          </p:cNvPr>
          <p:cNvSpPr>
            <a:spLocks noGrp="1"/>
          </p:cNvSpPr>
          <p:nvPr>
            <p:ph idx="1"/>
          </p:nvPr>
        </p:nvSpPr>
        <p:spPr>
          <a:xfrm>
            <a:off x="1" y="1460665"/>
            <a:ext cx="9144000" cy="5213267"/>
          </a:xfrm>
        </p:spPr>
        <p:txBody>
          <a:bodyPr>
            <a:normAutofit lnSpcReduction="10000"/>
          </a:bodyPr>
          <a:lstStyle/>
          <a:p>
            <a:pPr marL="0" indent="0">
              <a:buNone/>
            </a:pPr>
            <a:r>
              <a:rPr lang="ja-JP" altLang="en-US" sz="2475" dirty="0"/>
              <a:t>１　</a:t>
            </a:r>
            <a:r>
              <a:rPr lang="ja-JP" altLang="en-US" sz="2475" b="1" dirty="0"/>
              <a:t>認知エラー（</a:t>
            </a:r>
            <a:r>
              <a:rPr lang="en-US" altLang="ja-JP" sz="2475" b="1" dirty="0"/>
              <a:t>cognitive error</a:t>
            </a:r>
            <a:r>
              <a:rPr lang="ja-JP" altLang="en-US" sz="2475" b="1" dirty="0"/>
              <a:t>）</a:t>
            </a:r>
            <a:r>
              <a:rPr kumimoji="1" lang="ja-JP" altLang="en-US" dirty="0"/>
              <a:t>：</a:t>
            </a:r>
            <a:endParaRPr kumimoji="1" lang="en-US" altLang="ja-JP" dirty="0"/>
          </a:p>
          <a:p>
            <a:pPr marL="0" indent="0">
              <a:buNone/>
            </a:pPr>
            <a:r>
              <a:rPr lang="ja-JP" altLang="en-US" dirty="0"/>
              <a:t>　　 医師の思考プロセスの中で発生するエラー</a:t>
            </a:r>
            <a:endParaRPr lang="en-US" altLang="ja-JP" dirty="0"/>
          </a:p>
          <a:p>
            <a:pPr marL="0" indent="0">
              <a:buNone/>
            </a:pPr>
            <a:r>
              <a:rPr kumimoji="1" lang="ja-JP" altLang="en-US" dirty="0"/>
              <a:t>　　 ある診断に、安易に飛びついて、反対の証拠がないか探すことを放棄することも</a:t>
            </a:r>
            <a:endParaRPr kumimoji="1" lang="en-US" altLang="ja-JP" dirty="0"/>
          </a:p>
          <a:p>
            <a:pPr marL="0" indent="0">
              <a:buNone/>
            </a:pPr>
            <a:r>
              <a:rPr kumimoji="1" lang="ja-JP" altLang="en-US" dirty="0"/>
              <a:t>      これに含まれる。</a:t>
            </a:r>
            <a:endParaRPr kumimoji="1" lang="en-US" altLang="ja-JP" dirty="0"/>
          </a:p>
          <a:p>
            <a:pPr marL="0" indent="0">
              <a:buNone/>
            </a:pPr>
            <a:r>
              <a:rPr lang="ja-JP" altLang="en-US" dirty="0"/>
              <a:t>　　　</a:t>
            </a:r>
            <a:r>
              <a:rPr lang="ja-JP" altLang="en-US" dirty="0">
                <a:solidFill>
                  <a:srgbClr val="7030A0"/>
                </a:solidFill>
              </a:rPr>
              <a:t>→　様々な</a:t>
            </a:r>
            <a:r>
              <a:rPr lang="ja-JP" altLang="en-US" b="1" dirty="0">
                <a:solidFill>
                  <a:srgbClr val="7030A0"/>
                </a:solidFill>
              </a:rPr>
              <a:t>認知バイアス</a:t>
            </a:r>
            <a:endParaRPr lang="en-US" altLang="ja-JP" b="1" dirty="0">
              <a:solidFill>
                <a:srgbClr val="7030A0"/>
              </a:solidFill>
            </a:endParaRPr>
          </a:p>
          <a:p>
            <a:pPr marL="0" indent="0">
              <a:buNone/>
            </a:pPr>
            <a:r>
              <a:rPr lang="ja-JP" altLang="en-US" sz="2475" dirty="0"/>
              <a:t>２　</a:t>
            </a:r>
            <a:r>
              <a:rPr lang="ja-JP" altLang="en-US" sz="2475" b="1" dirty="0"/>
              <a:t>システムエラー（</a:t>
            </a:r>
            <a:r>
              <a:rPr lang="en-US" altLang="ja-JP" sz="2475" b="1" dirty="0"/>
              <a:t>systems error</a:t>
            </a:r>
            <a:r>
              <a:rPr lang="ja-JP" altLang="en-US" sz="2475" dirty="0"/>
              <a:t>）</a:t>
            </a:r>
            <a:r>
              <a:rPr kumimoji="1" lang="ja-JP" altLang="en-US" dirty="0"/>
              <a:t>：</a:t>
            </a:r>
            <a:endParaRPr kumimoji="1" lang="en-US" altLang="ja-JP" dirty="0"/>
          </a:p>
          <a:p>
            <a:pPr marL="0" indent="0">
              <a:buNone/>
            </a:pPr>
            <a:r>
              <a:rPr lang="ja-JP" altLang="en-US" dirty="0"/>
              <a:t>　　 医療システムの中で相互に関係する複数の要因間で発生</a:t>
            </a:r>
            <a:endParaRPr lang="en-US" altLang="ja-JP" dirty="0"/>
          </a:p>
          <a:p>
            <a:pPr marL="0" indent="0">
              <a:buNone/>
            </a:pPr>
            <a:r>
              <a:rPr kumimoji="1" lang="ja-JP" altLang="en-US" dirty="0"/>
              <a:t>     紹介やコンサルテーションの過程で伝えるべき情報が抜け落ちる場合や、検査</a:t>
            </a:r>
            <a:endParaRPr kumimoji="1" lang="en-US" altLang="ja-JP" dirty="0"/>
          </a:p>
          <a:p>
            <a:pPr marL="0" indent="0">
              <a:buNone/>
            </a:pPr>
            <a:r>
              <a:rPr kumimoji="1" lang="ja-JP" altLang="en-US" dirty="0"/>
              <a:t>     結果が失われてたり、報告されなかったりする場合等（コミュニケーション不足も </a:t>
            </a:r>
            <a:endParaRPr kumimoji="1" lang="en-US" altLang="ja-JP" dirty="0"/>
          </a:p>
          <a:p>
            <a:pPr marL="0" indent="0">
              <a:buNone/>
            </a:pPr>
            <a:r>
              <a:rPr lang="en-US" altLang="ja-JP" dirty="0"/>
              <a:t>     </a:t>
            </a:r>
            <a:r>
              <a:rPr kumimoji="1" lang="ja-JP" altLang="en-US" dirty="0"/>
              <a:t> 含む）</a:t>
            </a:r>
            <a:endParaRPr kumimoji="1" lang="en-US" altLang="ja-JP" dirty="0"/>
          </a:p>
          <a:p>
            <a:pPr marL="0" indent="0">
              <a:buNone/>
            </a:pPr>
            <a:r>
              <a:rPr lang="ja-JP" altLang="en-US" dirty="0"/>
              <a:t>　　　</a:t>
            </a:r>
            <a:r>
              <a:rPr lang="ja-JP" altLang="en-US" dirty="0">
                <a:solidFill>
                  <a:srgbClr val="7030A0"/>
                </a:solidFill>
              </a:rPr>
              <a:t>→　繰り返され、増幅される傾向</a:t>
            </a:r>
            <a:endParaRPr kumimoji="1" lang="en-US" altLang="ja-JP" dirty="0">
              <a:solidFill>
                <a:srgbClr val="7030A0"/>
              </a:solidFill>
            </a:endParaRPr>
          </a:p>
          <a:p>
            <a:pPr marL="0" indent="0">
              <a:buNone/>
            </a:pPr>
            <a:endParaRPr kumimoji="1" lang="en-US" altLang="ja-JP"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61B51C46-4BFA-0D5C-AB1E-8E877C9045D6}"/>
              </a:ext>
            </a:extLst>
          </p:cNvPr>
          <p:cNvSpPr>
            <a:spLocks noGrp="1"/>
          </p:cNvSpPr>
          <p:nvPr>
            <p:ph type="sldNum" sz="quarter" idx="12"/>
          </p:nvPr>
        </p:nvSpPr>
        <p:spPr/>
        <p:txBody>
          <a:bodyPr/>
          <a:lstStyle/>
          <a:p>
            <a:fld id="{9766A30F-680D-4DCE-A925-30610D30FBEC}" type="slidenum">
              <a:rPr kumimoji="1" lang="ja-JP" altLang="en-US" smtClean="0"/>
              <a:t>31</a:t>
            </a:fld>
            <a:endParaRPr kumimoji="1" lang="ja-JP" altLang="en-US"/>
          </a:p>
        </p:txBody>
      </p:sp>
    </p:spTree>
    <p:extLst>
      <p:ext uri="{BB962C8B-B14F-4D97-AF65-F5344CB8AC3E}">
        <p14:creationId xmlns:p14="http://schemas.microsoft.com/office/powerpoint/2010/main" val="4800961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1025D5-1613-B776-FA34-AE54DD9B0EA0}"/>
              </a:ext>
            </a:extLst>
          </p:cNvPr>
          <p:cNvSpPr>
            <a:spLocks noGrp="1"/>
          </p:cNvSpPr>
          <p:nvPr>
            <p:ph type="title"/>
          </p:nvPr>
        </p:nvSpPr>
        <p:spPr>
          <a:xfrm>
            <a:off x="1" y="-83127"/>
            <a:ext cx="9144000" cy="1282535"/>
          </a:xfrm>
        </p:spPr>
        <p:style>
          <a:lnRef idx="3">
            <a:schemeClr val="lt1"/>
          </a:lnRef>
          <a:fillRef idx="1">
            <a:schemeClr val="accent1"/>
          </a:fillRef>
          <a:effectRef idx="1">
            <a:schemeClr val="accent1"/>
          </a:effectRef>
          <a:fontRef idx="minor">
            <a:schemeClr val="lt1"/>
          </a:fontRef>
        </p:style>
        <p:txBody>
          <a:bodyPr>
            <a:normAutofit/>
          </a:bodyPr>
          <a:lstStyle/>
          <a:p>
            <a:r>
              <a:rPr lang="ja-JP" altLang="en-US" b="1" dirty="0"/>
              <a:t>よく見られる認知バイアスの例（①から④）</a:t>
            </a:r>
          </a:p>
        </p:txBody>
      </p:sp>
      <p:sp>
        <p:nvSpPr>
          <p:cNvPr id="3" name="コンテンツ プレースホルダー 2">
            <a:extLst>
              <a:ext uri="{FF2B5EF4-FFF2-40B4-BE49-F238E27FC236}">
                <a16:creationId xmlns:a16="http://schemas.microsoft.com/office/drawing/2014/main" id="{E206BDA9-592C-0F7A-8A67-9C3093C6DFED}"/>
              </a:ext>
            </a:extLst>
          </p:cNvPr>
          <p:cNvSpPr>
            <a:spLocks noGrp="1"/>
          </p:cNvSpPr>
          <p:nvPr>
            <p:ph idx="1"/>
          </p:nvPr>
        </p:nvSpPr>
        <p:spPr>
          <a:xfrm>
            <a:off x="133596" y="1199408"/>
            <a:ext cx="9010403" cy="5658592"/>
          </a:xfrm>
        </p:spPr>
        <p:txBody>
          <a:bodyPr>
            <a:normAutofit fontScale="92500" lnSpcReduction="20000"/>
          </a:bodyPr>
          <a:lstStyle/>
          <a:p>
            <a:pPr marL="0" indent="0">
              <a:buNone/>
            </a:pPr>
            <a:endParaRPr lang="en-US" altLang="ja-JP" dirty="0"/>
          </a:p>
          <a:p>
            <a:pPr marL="0" indent="0">
              <a:buNone/>
            </a:pPr>
            <a:r>
              <a:rPr lang="ja-JP" altLang="en-US" sz="2600" dirty="0">
                <a:latin typeface="ＭＳ ゴシック" panose="020B0609070205080204" pitchFamily="49" charset="-128"/>
                <a:ea typeface="ＭＳ ゴシック" panose="020B0609070205080204" pitchFamily="49" charset="-128"/>
              </a:rPr>
              <a:t>①　</a:t>
            </a:r>
            <a:r>
              <a:rPr lang="ja-JP" altLang="en-US" sz="2600" b="1" dirty="0">
                <a:latin typeface="ＭＳ ゴシック" panose="020B0609070205080204" pitchFamily="49" charset="-128"/>
                <a:ea typeface="ＭＳ ゴシック" panose="020B0609070205080204" pitchFamily="49" charset="-128"/>
              </a:rPr>
              <a:t>フレーミング効果（</a:t>
            </a:r>
            <a:r>
              <a:rPr lang="en-US" altLang="ja-JP" sz="2600" b="1" dirty="0">
                <a:latin typeface="ＭＳ ゴシック" panose="020B0609070205080204" pitchFamily="49" charset="-128"/>
                <a:ea typeface="ＭＳ ゴシック" panose="020B0609070205080204" pitchFamily="49" charset="-128"/>
              </a:rPr>
              <a:t>Framing</a:t>
            </a:r>
            <a:r>
              <a:rPr lang="ja-JP" altLang="en-US" sz="2600" b="1" dirty="0">
                <a:latin typeface="ＭＳ ゴシック" panose="020B0609070205080204" pitchFamily="49" charset="-128"/>
                <a:ea typeface="ＭＳ ゴシック" panose="020B0609070205080204" pitchFamily="49" charset="-128"/>
              </a:rPr>
              <a:t> </a:t>
            </a:r>
            <a:r>
              <a:rPr lang="en-US" altLang="ja-JP" sz="2600" b="1" dirty="0">
                <a:latin typeface="ＭＳ ゴシック" panose="020B0609070205080204" pitchFamily="49" charset="-128"/>
                <a:ea typeface="ＭＳ ゴシック" panose="020B0609070205080204" pitchFamily="49" charset="-128"/>
              </a:rPr>
              <a:t>effect</a:t>
            </a:r>
            <a:r>
              <a:rPr lang="ja-JP" altLang="en-US" sz="2600" b="1" dirty="0">
                <a:latin typeface="ＭＳ ゴシック" panose="020B0609070205080204" pitchFamily="49" charset="-128"/>
                <a:ea typeface="ＭＳ ゴシック" panose="020B0609070205080204" pitchFamily="49" charset="-128"/>
              </a:rPr>
              <a:t>）</a:t>
            </a:r>
            <a:endParaRPr lang="en-US" altLang="ja-JP" sz="2600" b="1" dirty="0">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　  同じ情報を異なる言語表現で伝達すると、異なる意思決</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en-US" altLang="ja-JP" sz="2600" dirty="0">
                <a:latin typeface="ＭＳ ゴシック" panose="020B0609070205080204" pitchFamily="49" charset="-128"/>
                <a:ea typeface="ＭＳ ゴシック" panose="020B0609070205080204" pitchFamily="49" charset="-128"/>
              </a:rPr>
              <a:t>    </a:t>
            </a:r>
            <a:r>
              <a:rPr lang="ja-JP" altLang="en-US" sz="2600" dirty="0">
                <a:latin typeface="ＭＳ ゴシック" panose="020B0609070205080204" pitchFamily="49" charset="-128"/>
                <a:ea typeface="ＭＳ ゴシック" panose="020B0609070205080204" pitchFamily="49" charset="-128"/>
              </a:rPr>
              <a:t>定をする</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②　</a:t>
            </a:r>
            <a:r>
              <a:rPr lang="ja-JP" altLang="en-US" sz="2600" b="1" dirty="0">
                <a:latin typeface="ＭＳ ゴシック" panose="020B0609070205080204" pitchFamily="49" charset="-128"/>
                <a:ea typeface="ＭＳ ゴシック" panose="020B0609070205080204" pitchFamily="49" charset="-128"/>
              </a:rPr>
              <a:t>曖昧性効果（</a:t>
            </a:r>
            <a:r>
              <a:rPr lang="en-US" altLang="ja-JP" sz="2600" b="1" dirty="0">
                <a:latin typeface="ＭＳ ゴシック" panose="020B0609070205080204" pitchFamily="49" charset="-128"/>
                <a:ea typeface="ＭＳ ゴシック" panose="020B0609070205080204" pitchFamily="49" charset="-128"/>
              </a:rPr>
              <a:t>Ambiguity effect)</a:t>
            </a:r>
          </a:p>
          <a:p>
            <a:pPr marL="0" indent="0">
              <a:buNone/>
            </a:pPr>
            <a:r>
              <a:rPr lang="en-US" altLang="ja-JP" sz="2600" dirty="0">
                <a:latin typeface="ＭＳ ゴシック" panose="020B0609070205080204" pitchFamily="49" charset="-128"/>
                <a:ea typeface="ＭＳ ゴシック" panose="020B0609070205080204" pitchFamily="49" charset="-128"/>
              </a:rPr>
              <a:t>    </a:t>
            </a:r>
            <a:r>
              <a:rPr lang="ja-JP" altLang="en-US" sz="2600" dirty="0">
                <a:latin typeface="ＭＳ ゴシック" panose="020B0609070205080204" pitchFamily="49" charset="-128"/>
                <a:ea typeface="ＭＳ ゴシック" panose="020B0609070205080204" pitchFamily="49" charset="-128"/>
              </a:rPr>
              <a:t>情報が不足している選択肢は避ける傾向</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③　</a:t>
            </a:r>
            <a:r>
              <a:rPr lang="ja-JP" altLang="en-US" sz="2600" b="1" dirty="0">
                <a:latin typeface="ＭＳ ゴシック" panose="020B0609070205080204" pitchFamily="49" charset="-128"/>
                <a:ea typeface="ＭＳ ゴシック" panose="020B0609070205080204" pitchFamily="49" charset="-128"/>
              </a:rPr>
              <a:t>自信過剰効果（</a:t>
            </a:r>
            <a:r>
              <a:rPr lang="en-US" altLang="ja-JP" sz="2600" b="1" dirty="0">
                <a:latin typeface="ＭＳ ゴシック" panose="020B0609070205080204" pitchFamily="49" charset="-128"/>
                <a:ea typeface="ＭＳ ゴシック" panose="020B0609070205080204" pitchFamily="49" charset="-128"/>
              </a:rPr>
              <a:t>Overconfidence effect)</a:t>
            </a:r>
          </a:p>
          <a:p>
            <a:pPr marL="0" indent="0">
              <a:buNone/>
            </a:pPr>
            <a:r>
              <a:rPr lang="en-US" altLang="ja-JP" sz="2600" dirty="0">
                <a:latin typeface="ＭＳ ゴシック" panose="020B0609070205080204" pitchFamily="49" charset="-128"/>
                <a:ea typeface="ＭＳ ゴシック" panose="020B0609070205080204" pitchFamily="49" charset="-128"/>
              </a:rPr>
              <a:t>    </a:t>
            </a:r>
            <a:r>
              <a:rPr lang="ja-JP" altLang="en-US" sz="2600" dirty="0">
                <a:latin typeface="ＭＳ ゴシック" panose="020B0609070205080204" pitchFamily="49" charset="-128"/>
                <a:ea typeface="ＭＳ ゴシック" panose="020B0609070205080204" pitchFamily="49" charset="-128"/>
              </a:rPr>
              <a:t>判断の主観的な自信が、客観的な実際の評価よりも高く</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en-US" altLang="ja-JP" sz="2600" dirty="0">
                <a:latin typeface="ＭＳ ゴシック" panose="020B0609070205080204" pitchFamily="49" charset="-128"/>
                <a:ea typeface="ＭＳ ゴシック" panose="020B0609070205080204" pitchFamily="49" charset="-128"/>
              </a:rPr>
              <a:t>    </a:t>
            </a:r>
            <a:r>
              <a:rPr lang="ja-JP" altLang="en-US" sz="2600" dirty="0">
                <a:latin typeface="ＭＳ ゴシック" panose="020B0609070205080204" pitchFamily="49" charset="-128"/>
                <a:ea typeface="ＭＳ ゴシック" panose="020B0609070205080204" pitchFamily="49" charset="-128"/>
              </a:rPr>
              <a:t>なる傾向</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④　</a:t>
            </a:r>
            <a:r>
              <a:rPr lang="ja-JP" altLang="en-US" sz="2600" b="1" dirty="0">
                <a:latin typeface="ＭＳ ゴシック" panose="020B0609070205080204" pitchFamily="49" charset="-128"/>
                <a:ea typeface="ＭＳ ゴシック" panose="020B0609070205080204" pitchFamily="49" charset="-128"/>
              </a:rPr>
              <a:t>アンカリング（</a:t>
            </a:r>
            <a:r>
              <a:rPr lang="en-US" altLang="ja-JP" sz="2600" b="1" dirty="0">
                <a:latin typeface="ＭＳ ゴシック" panose="020B0609070205080204" pitchFamily="49" charset="-128"/>
                <a:ea typeface="ＭＳ ゴシック" panose="020B0609070205080204" pitchFamily="49" charset="-128"/>
              </a:rPr>
              <a:t>Anchoring</a:t>
            </a:r>
            <a:r>
              <a:rPr lang="ja-JP" altLang="en-US" sz="2600" b="1" dirty="0">
                <a:latin typeface="ＭＳ ゴシック" panose="020B0609070205080204" pitchFamily="49" charset="-128"/>
                <a:ea typeface="ＭＳ ゴシック" panose="020B0609070205080204" pitchFamily="49" charset="-128"/>
              </a:rPr>
              <a:t>、投錨）</a:t>
            </a:r>
            <a:endParaRPr lang="en-US" altLang="ja-JP" sz="2600" b="1" dirty="0">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    診断早期に、初期に得られた情報に重きを置いてしまう</a:t>
            </a:r>
            <a:endParaRPr lang="en-US" altLang="ja-JP" sz="2600" dirty="0">
              <a:latin typeface="ＭＳ ゴシック" panose="020B0609070205080204" pitchFamily="49" charset="-128"/>
              <a:ea typeface="ＭＳ ゴシック" panose="020B0609070205080204" pitchFamily="49" charset="-128"/>
            </a:endParaRPr>
          </a:p>
          <a:p>
            <a:pPr marL="0" indent="0">
              <a:buNone/>
            </a:pPr>
            <a:endParaRPr lang="en-US" altLang="ja-JP" sz="2400"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33ADEFC5-4BC5-B472-2D7A-85EF8FAEB98E}"/>
              </a:ext>
            </a:extLst>
          </p:cNvPr>
          <p:cNvSpPr>
            <a:spLocks noGrp="1"/>
          </p:cNvSpPr>
          <p:nvPr>
            <p:ph type="sldNum" sz="quarter" idx="12"/>
          </p:nvPr>
        </p:nvSpPr>
        <p:spPr/>
        <p:txBody>
          <a:bodyPr/>
          <a:lstStyle/>
          <a:p>
            <a:fld id="{9766A30F-680D-4DCE-A925-30610D30FBEC}" type="slidenum">
              <a:rPr kumimoji="1" lang="ja-JP" altLang="en-US" smtClean="0"/>
              <a:t>32</a:t>
            </a:fld>
            <a:endParaRPr kumimoji="1" lang="ja-JP" altLang="en-US"/>
          </a:p>
        </p:txBody>
      </p:sp>
    </p:spTree>
    <p:extLst>
      <p:ext uri="{BB962C8B-B14F-4D97-AF65-F5344CB8AC3E}">
        <p14:creationId xmlns:p14="http://schemas.microsoft.com/office/powerpoint/2010/main" val="493345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1025D5-1613-B776-FA34-AE54DD9B0EA0}"/>
              </a:ext>
            </a:extLst>
          </p:cNvPr>
          <p:cNvSpPr>
            <a:spLocks noGrp="1"/>
          </p:cNvSpPr>
          <p:nvPr>
            <p:ph type="title"/>
          </p:nvPr>
        </p:nvSpPr>
        <p:spPr>
          <a:xfrm>
            <a:off x="0" y="1"/>
            <a:ext cx="9144001" cy="1223157"/>
          </a:xfrm>
        </p:spPr>
        <p:style>
          <a:lnRef idx="3">
            <a:schemeClr val="lt1"/>
          </a:lnRef>
          <a:fillRef idx="1">
            <a:schemeClr val="accent1"/>
          </a:fillRef>
          <a:effectRef idx="1">
            <a:schemeClr val="accent1"/>
          </a:effectRef>
          <a:fontRef idx="minor">
            <a:schemeClr val="lt1"/>
          </a:fontRef>
        </p:style>
        <p:txBody>
          <a:bodyPr>
            <a:normAutofit/>
          </a:bodyPr>
          <a:lstStyle/>
          <a:p>
            <a:r>
              <a:rPr lang="ja-JP" altLang="en-US" b="1" dirty="0"/>
              <a:t>よく見られる認知バイアスの例（⑤から⑦）</a:t>
            </a:r>
          </a:p>
        </p:txBody>
      </p:sp>
      <p:sp>
        <p:nvSpPr>
          <p:cNvPr id="3" name="コンテンツ プレースホルダー 2">
            <a:extLst>
              <a:ext uri="{FF2B5EF4-FFF2-40B4-BE49-F238E27FC236}">
                <a16:creationId xmlns:a16="http://schemas.microsoft.com/office/drawing/2014/main" id="{E206BDA9-592C-0F7A-8A67-9C3093C6DFED}"/>
              </a:ext>
            </a:extLst>
          </p:cNvPr>
          <p:cNvSpPr>
            <a:spLocks noGrp="1"/>
          </p:cNvSpPr>
          <p:nvPr>
            <p:ph idx="1"/>
          </p:nvPr>
        </p:nvSpPr>
        <p:spPr>
          <a:xfrm>
            <a:off x="0" y="1223158"/>
            <a:ext cx="9144001" cy="5498275"/>
          </a:xfrm>
        </p:spPr>
        <p:txBody>
          <a:bodyPr>
            <a:normAutofit/>
          </a:bodyPr>
          <a:lstStyle/>
          <a:p>
            <a:pPr marL="0" indent="0">
              <a:buNone/>
            </a:pPr>
            <a:r>
              <a:rPr lang="ja-JP" altLang="en-US" sz="2400" dirty="0">
                <a:latin typeface="ＭＳ ゴシック" panose="020B0609070205080204" pitchFamily="49" charset="-128"/>
                <a:ea typeface="ＭＳ ゴシック" panose="020B0609070205080204" pitchFamily="49" charset="-128"/>
              </a:rPr>
              <a:t>⑤　</a:t>
            </a:r>
            <a:r>
              <a:rPr lang="ja-JP" altLang="en-US" sz="2400" b="1" dirty="0">
                <a:latin typeface="ＭＳ ゴシック" panose="020B0609070205080204" pitchFamily="49" charset="-128"/>
                <a:ea typeface="ＭＳ ゴシック" panose="020B0609070205080204" pitchFamily="49" charset="-128"/>
              </a:rPr>
              <a:t>早期閉鎖（</a:t>
            </a:r>
            <a:r>
              <a:rPr lang="en-US" altLang="ja-JP" sz="2400" b="1" dirty="0">
                <a:latin typeface="ＭＳ ゴシック" panose="020B0609070205080204" pitchFamily="49" charset="-128"/>
                <a:ea typeface="ＭＳ ゴシック" panose="020B0609070205080204" pitchFamily="49" charset="-128"/>
              </a:rPr>
              <a:t>Premature closure)</a:t>
            </a:r>
          </a:p>
          <a:p>
            <a:pPr marL="0" indent="0">
              <a:buNone/>
            </a:pPr>
            <a:r>
              <a:rPr lang="en-US" altLang="ja-JP" sz="2400" dirty="0">
                <a:latin typeface="ＭＳ ゴシック" panose="020B0609070205080204" pitchFamily="49" charset="-128"/>
                <a:ea typeface="ＭＳ ゴシック" panose="020B0609070205080204" pitchFamily="49" charset="-128"/>
              </a:rPr>
              <a:t>    </a:t>
            </a:r>
            <a:r>
              <a:rPr lang="ja-JP" altLang="en-US" sz="2400" dirty="0">
                <a:latin typeface="ＭＳ ゴシック" panose="020B0609070205080204" pitchFamily="49" charset="-128"/>
                <a:ea typeface="ＭＳ ゴシック" panose="020B0609070205080204" pitchFamily="49" charset="-128"/>
              </a:rPr>
              <a:t>早々に考えることをやめてしまう　←　④アンカリングに</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en-US" altLang="ja-JP" sz="2400" dirty="0">
                <a:latin typeface="ＭＳ ゴシック" panose="020B0609070205080204" pitchFamily="49" charset="-128"/>
                <a:ea typeface="ＭＳ ゴシック" panose="020B0609070205080204" pitchFamily="49" charset="-128"/>
              </a:rPr>
              <a:t>                                        </a:t>
            </a:r>
            <a:r>
              <a:rPr lang="ja-JP" altLang="en-US" sz="2400" dirty="0">
                <a:latin typeface="ＭＳ ゴシック" panose="020B0609070205080204" pitchFamily="49" charset="-128"/>
                <a:ea typeface="ＭＳ ゴシック" panose="020B0609070205080204" pitchFamily="49" charset="-128"/>
              </a:rPr>
              <a:t>より生じる</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⑥　</a:t>
            </a:r>
            <a:r>
              <a:rPr lang="ja-JP" altLang="en-US" sz="2400" b="1" dirty="0">
                <a:latin typeface="ＭＳ ゴシック" panose="020B0609070205080204" pitchFamily="49" charset="-128"/>
                <a:ea typeface="ＭＳ ゴシック" panose="020B0609070205080204" pitchFamily="49" charset="-128"/>
              </a:rPr>
              <a:t>確証バイヤス（</a:t>
            </a:r>
            <a:r>
              <a:rPr lang="en-US" altLang="ja-JP" sz="2400" b="1" dirty="0">
                <a:latin typeface="ＭＳ ゴシック" panose="020B0609070205080204" pitchFamily="49" charset="-128"/>
                <a:ea typeface="ＭＳ ゴシック" panose="020B0609070205080204" pitchFamily="49" charset="-128"/>
              </a:rPr>
              <a:t>Confirmation</a:t>
            </a:r>
            <a:r>
              <a:rPr lang="ja-JP" altLang="en-US" sz="2400" b="1" dirty="0">
                <a:latin typeface="ＭＳ ゴシック" panose="020B0609070205080204" pitchFamily="49" charset="-128"/>
                <a:ea typeface="ＭＳ ゴシック" panose="020B0609070205080204" pitchFamily="49" charset="-128"/>
              </a:rPr>
              <a:t> </a:t>
            </a:r>
            <a:r>
              <a:rPr lang="en-US" altLang="ja-JP" sz="2400" b="1" dirty="0">
                <a:latin typeface="ＭＳ ゴシック" panose="020B0609070205080204" pitchFamily="49" charset="-128"/>
                <a:ea typeface="ＭＳ ゴシック" panose="020B0609070205080204" pitchFamily="49" charset="-128"/>
              </a:rPr>
              <a:t>bias)</a:t>
            </a:r>
          </a:p>
          <a:p>
            <a:pPr marL="0" indent="0">
              <a:buNone/>
            </a:pPr>
            <a:r>
              <a:rPr lang="en-US" altLang="ja-JP" sz="2400" dirty="0">
                <a:latin typeface="ＭＳ ゴシック" panose="020B0609070205080204" pitchFamily="49" charset="-128"/>
                <a:ea typeface="ＭＳ ゴシック" panose="020B0609070205080204" pitchFamily="49" charset="-128"/>
              </a:rPr>
              <a:t>    </a:t>
            </a:r>
            <a:r>
              <a:rPr lang="ja-JP" altLang="en-US" sz="2400" dirty="0">
                <a:latin typeface="ＭＳ ゴシック" panose="020B0609070205080204" pitchFamily="49" charset="-128"/>
                <a:ea typeface="ＭＳ ゴシック" panose="020B0609070205080204" pitchFamily="49" charset="-128"/>
              </a:rPr>
              <a:t>反証的な証拠より仮説を指示するような確証的な根拠を探す</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⑦　</a:t>
            </a:r>
            <a:r>
              <a:rPr lang="ja-JP" altLang="en-US" sz="2400" b="1" dirty="0">
                <a:latin typeface="ＭＳ ゴシック" panose="020B0609070205080204" pitchFamily="49" charset="-128"/>
                <a:ea typeface="ＭＳ ゴシック" panose="020B0609070205080204" pitchFamily="49" charset="-128"/>
              </a:rPr>
              <a:t>本能的バイヤス（</a:t>
            </a:r>
            <a:r>
              <a:rPr lang="en-US" altLang="ja-JP" sz="2400" b="1" dirty="0">
                <a:latin typeface="ＭＳ ゴシック" panose="020B0609070205080204" pitchFamily="49" charset="-128"/>
                <a:ea typeface="ＭＳ ゴシック" panose="020B0609070205080204" pitchFamily="49" charset="-128"/>
              </a:rPr>
              <a:t>Visceral</a:t>
            </a:r>
            <a:r>
              <a:rPr lang="ja-JP" altLang="en-US" sz="2400" b="1" dirty="0">
                <a:latin typeface="ＭＳ ゴシック" panose="020B0609070205080204" pitchFamily="49" charset="-128"/>
                <a:ea typeface="ＭＳ ゴシック" panose="020B0609070205080204" pitchFamily="49" charset="-128"/>
              </a:rPr>
              <a:t> </a:t>
            </a:r>
            <a:r>
              <a:rPr lang="en-US" altLang="ja-JP" sz="2400" b="1" dirty="0">
                <a:latin typeface="ＭＳ ゴシック" panose="020B0609070205080204" pitchFamily="49" charset="-128"/>
                <a:ea typeface="ＭＳ ゴシック" panose="020B0609070205080204" pitchFamily="49" charset="-128"/>
              </a:rPr>
              <a:t>bias)</a:t>
            </a:r>
          </a:p>
          <a:p>
            <a:pPr marL="0" indent="0">
              <a:buNone/>
            </a:pPr>
            <a:r>
              <a:rPr lang="en-US" altLang="ja-JP" sz="2400" dirty="0">
                <a:latin typeface="ＭＳ ゴシック" panose="020B0609070205080204" pitchFamily="49" charset="-128"/>
                <a:ea typeface="ＭＳ ゴシック" panose="020B0609070205080204" pitchFamily="49" charset="-128"/>
              </a:rPr>
              <a:t>    </a:t>
            </a:r>
            <a:r>
              <a:rPr lang="ja-JP" altLang="en-US" sz="2400" dirty="0">
                <a:latin typeface="ＭＳ ゴシック" panose="020B0609070205080204" pitchFamily="49" charset="-128"/>
                <a:ea typeface="ＭＳ ゴシック" panose="020B0609070205080204" pitchFamily="49" charset="-128"/>
              </a:rPr>
              <a:t>患者に対しての要請・陰性感情が影響を与える</a:t>
            </a:r>
            <a:endParaRPr lang="en-US" altLang="ja-JP" sz="2400" dirty="0">
              <a:latin typeface="ＭＳ ゴシック" panose="020B0609070205080204" pitchFamily="49" charset="-128"/>
              <a:ea typeface="ＭＳ ゴシック" panose="020B0609070205080204" pitchFamily="49" charset="-128"/>
            </a:endParaRPr>
          </a:p>
          <a:p>
            <a:pPr marL="0" indent="0">
              <a:buNone/>
            </a:pP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1500" dirty="0"/>
              <a:t>　　</a:t>
            </a:r>
            <a:r>
              <a:rPr lang="en-US" altLang="ja-JP" sz="1500" dirty="0" err="1"/>
              <a:t>Saposnik</a:t>
            </a:r>
            <a:r>
              <a:rPr lang="ja-JP" altLang="en-US" sz="1500" dirty="0"/>
              <a:t>：</a:t>
            </a:r>
            <a:r>
              <a:rPr lang="en-US" altLang="ja-JP" sz="1500" dirty="0"/>
              <a:t>Cognitive biases associated with medical decisions: a systematic review.</a:t>
            </a:r>
          </a:p>
          <a:p>
            <a:pPr marL="0" indent="0">
              <a:buNone/>
            </a:pPr>
            <a:r>
              <a:rPr lang="en-US" altLang="ja-JP" sz="1500" dirty="0"/>
              <a:t>       BMC Medical Informatics and Decision Making(2016)16:138</a:t>
            </a:r>
          </a:p>
          <a:p>
            <a:pPr marL="0" indent="0">
              <a:buNone/>
            </a:pPr>
            <a:endParaRPr lang="en-US" altLang="ja-JP" dirty="0"/>
          </a:p>
          <a:p>
            <a:pPr marL="0" indent="0">
              <a:buNone/>
            </a:pPr>
            <a:endParaRPr lang="en-US" altLang="ja-JP"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C7423F7-51D8-5719-C6A6-FA3CB1A6098E}"/>
              </a:ext>
            </a:extLst>
          </p:cNvPr>
          <p:cNvSpPr>
            <a:spLocks noGrp="1"/>
          </p:cNvSpPr>
          <p:nvPr>
            <p:ph type="sldNum" sz="quarter" idx="12"/>
          </p:nvPr>
        </p:nvSpPr>
        <p:spPr/>
        <p:txBody>
          <a:bodyPr/>
          <a:lstStyle/>
          <a:p>
            <a:fld id="{9766A30F-680D-4DCE-A925-30610D30FBEC}" type="slidenum">
              <a:rPr kumimoji="1" lang="ja-JP" altLang="en-US" smtClean="0"/>
              <a:t>33</a:t>
            </a:fld>
            <a:endParaRPr kumimoji="1" lang="ja-JP" altLang="en-US"/>
          </a:p>
        </p:txBody>
      </p:sp>
    </p:spTree>
    <p:extLst>
      <p:ext uri="{BB962C8B-B14F-4D97-AF65-F5344CB8AC3E}">
        <p14:creationId xmlns:p14="http://schemas.microsoft.com/office/powerpoint/2010/main" val="34691312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44A4A1-61DD-6997-3E03-4610CD6650FA}"/>
              </a:ext>
            </a:extLst>
          </p:cNvPr>
          <p:cNvSpPr>
            <a:spLocks noGrp="1"/>
          </p:cNvSpPr>
          <p:nvPr>
            <p:ph type="title"/>
          </p:nvPr>
        </p:nvSpPr>
        <p:spPr>
          <a:xfrm>
            <a:off x="1" y="1"/>
            <a:ext cx="9143999" cy="1128155"/>
          </a:xfrm>
        </p:spPr>
        <p:style>
          <a:lnRef idx="3">
            <a:schemeClr val="lt1"/>
          </a:lnRef>
          <a:fillRef idx="1">
            <a:schemeClr val="accent1"/>
          </a:fillRef>
          <a:effectRef idx="1">
            <a:schemeClr val="accent1"/>
          </a:effectRef>
          <a:fontRef idx="minor">
            <a:schemeClr val="lt1"/>
          </a:fontRef>
        </p:style>
        <p:txBody>
          <a:bodyPr/>
          <a:lstStyle/>
          <a:p>
            <a:r>
              <a:rPr lang="ja-JP" altLang="en-US" b="1" dirty="0"/>
              <a:t>　システム関連エラーの内容と例</a:t>
            </a:r>
            <a:endParaRPr kumimoji="1" lang="ja-JP" altLang="en-US" b="1" dirty="0"/>
          </a:p>
        </p:txBody>
      </p:sp>
      <p:sp>
        <p:nvSpPr>
          <p:cNvPr id="3" name="コンテンツ プレースホルダー 2">
            <a:extLst>
              <a:ext uri="{FF2B5EF4-FFF2-40B4-BE49-F238E27FC236}">
                <a16:creationId xmlns:a16="http://schemas.microsoft.com/office/drawing/2014/main" id="{3088113F-CE46-2932-44D2-394A35C2817F}"/>
              </a:ext>
            </a:extLst>
          </p:cNvPr>
          <p:cNvSpPr>
            <a:spLocks noGrp="1"/>
          </p:cNvSpPr>
          <p:nvPr>
            <p:ph idx="1"/>
          </p:nvPr>
        </p:nvSpPr>
        <p:spPr>
          <a:xfrm>
            <a:off x="0" y="1128156"/>
            <a:ext cx="9227127" cy="5634840"/>
          </a:xfrm>
        </p:spPr>
        <p:txBody>
          <a:bodyPr>
            <a:normAutofit/>
          </a:bodyPr>
          <a:lstStyle/>
          <a:p>
            <a:pPr marL="0" indent="0">
              <a:buNone/>
            </a:pPr>
            <a:r>
              <a:rPr lang="ja-JP" altLang="en-US" dirty="0"/>
              <a:t>・</a:t>
            </a:r>
            <a:r>
              <a:rPr lang="ja-JP" altLang="en-US" sz="2400" b="1" dirty="0">
                <a:solidFill>
                  <a:schemeClr val="accent1"/>
                </a:solidFill>
              </a:rPr>
              <a:t>医師・患者間</a:t>
            </a:r>
            <a:endParaRPr lang="en-US" altLang="ja-JP" sz="2400" b="1" dirty="0">
              <a:solidFill>
                <a:schemeClr val="accent1"/>
              </a:solidFill>
            </a:endParaRPr>
          </a:p>
          <a:p>
            <a:pPr marL="0" indent="0">
              <a:buNone/>
            </a:pPr>
            <a:r>
              <a:rPr kumimoji="1" lang="ja-JP" altLang="en-US" dirty="0"/>
              <a:t>　ワークアップのための病歴聴取、身体診察、診断検査のオーダーに関する問題</a:t>
            </a:r>
            <a:endParaRPr kumimoji="1" lang="en-US" altLang="ja-JP" dirty="0"/>
          </a:p>
          <a:p>
            <a:pPr marL="0" indent="0">
              <a:buNone/>
            </a:pPr>
            <a:r>
              <a:rPr lang="ja-JP" altLang="en-US" dirty="0"/>
              <a:t>　   </a:t>
            </a:r>
            <a:r>
              <a:rPr lang="ja-JP" altLang="en-US" b="1" dirty="0">
                <a:solidFill>
                  <a:srgbClr val="FF0000"/>
                </a:solidFill>
              </a:rPr>
              <a:t>例）診察の際に有意な症状が気に留められず問題とされない</a:t>
            </a:r>
            <a:endParaRPr lang="en-US" altLang="ja-JP" b="1" dirty="0">
              <a:solidFill>
                <a:srgbClr val="FF0000"/>
              </a:solidFill>
            </a:endParaRPr>
          </a:p>
          <a:p>
            <a:pPr marL="0" indent="0">
              <a:buNone/>
            </a:pPr>
            <a:r>
              <a:rPr kumimoji="1" lang="ja-JP" altLang="en-US" dirty="0"/>
              <a:t>・</a:t>
            </a:r>
            <a:r>
              <a:rPr kumimoji="1" lang="ja-JP" altLang="en-US" sz="2400" b="1" dirty="0">
                <a:solidFill>
                  <a:schemeClr val="accent1"/>
                </a:solidFill>
              </a:rPr>
              <a:t>診断検査</a:t>
            </a:r>
            <a:endParaRPr kumimoji="1" lang="en-US" altLang="ja-JP" sz="2400" b="1" dirty="0">
              <a:solidFill>
                <a:schemeClr val="accent1"/>
              </a:solidFill>
            </a:endParaRPr>
          </a:p>
          <a:p>
            <a:pPr marL="0" indent="0">
              <a:buNone/>
            </a:pPr>
            <a:r>
              <a:rPr lang="ja-JP" altLang="en-US" dirty="0"/>
              <a:t>　オーダーされた検査が実施されない、誤って実施される、誤って解釈されるという</a:t>
            </a:r>
            <a:endParaRPr lang="en-US" altLang="ja-JP" dirty="0"/>
          </a:p>
          <a:p>
            <a:pPr marL="0" indent="0">
              <a:buNone/>
            </a:pPr>
            <a:r>
              <a:rPr lang="en-US" altLang="ja-JP" dirty="0"/>
              <a:t>   </a:t>
            </a:r>
            <a:r>
              <a:rPr lang="ja-JP" altLang="en-US" dirty="0"/>
              <a:t>問題</a:t>
            </a:r>
            <a:endParaRPr lang="en-US" altLang="ja-JP" dirty="0"/>
          </a:p>
          <a:p>
            <a:pPr marL="0" indent="0">
              <a:buNone/>
            </a:pPr>
            <a:r>
              <a:rPr kumimoji="1" lang="ja-JP" altLang="en-US" dirty="0"/>
              <a:t>　   </a:t>
            </a:r>
            <a:r>
              <a:rPr lang="ja-JP" altLang="en-US" b="1" dirty="0">
                <a:solidFill>
                  <a:srgbClr val="FF0000"/>
                </a:solidFill>
              </a:rPr>
              <a:t>例）誤ってラベルに貼られた検体のために間違った検査データになる</a:t>
            </a:r>
            <a:endParaRPr lang="en-US" altLang="ja-JP" b="1" dirty="0">
              <a:solidFill>
                <a:srgbClr val="FF0000"/>
              </a:solidFill>
            </a:endParaRPr>
          </a:p>
          <a:p>
            <a:pPr marL="0" indent="0">
              <a:buNone/>
            </a:pPr>
            <a:r>
              <a:rPr lang="ja-JP" altLang="en-US" sz="1800" dirty="0"/>
              <a:t>・</a:t>
            </a:r>
            <a:r>
              <a:rPr lang="ja-JP" altLang="en-US" sz="2400" b="1" dirty="0">
                <a:solidFill>
                  <a:schemeClr val="accent1"/>
                </a:solidFill>
              </a:rPr>
              <a:t>フォローアップと追跡</a:t>
            </a:r>
            <a:endParaRPr lang="en-US" altLang="ja-JP" sz="2400" b="1" dirty="0">
              <a:solidFill>
                <a:schemeClr val="accent1"/>
              </a:solidFill>
            </a:endParaRPr>
          </a:p>
          <a:p>
            <a:pPr marL="0" indent="0">
              <a:buNone/>
            </a:pPr>
            <a:r>
              <a:rPr kumimoji="1" lang="ja-JP" altLang="en-US" b="1" dirty="0">
                <a:solidFill>
                  <a:schemeClr val="accent1"/>
                </a:solidFill>
              </a:rPr>
              <a:t>　</a:t>
            </a:r>
            <a:r>
              <a:rPr kumimoji="1" lang="ja-JP" altLang="en-US" dirty="0"/>
              <a:t>診断検査結果の異常のフォローアップ、患者の再診のスケジュールに関する問題</a:t>
            </a:r>
            <a:endParaRPr kumimoji="1" lang="en-US" altLang="ja-JP" dirty="0"/>
          </a:p>
          <a:p>
            <a:pPr marL="0" indent="0">
              <a:buNone/>
            </a:pPr>
            <a:r>
              <a:rPr lang="ja-JP" altLang="en-US" b="1" dirty="0">
                <a:solidFill>
                  <a:schemeClr val="accent1"/>
                </a:solidFill>
              </a:rPr>
              <a:t>　　</a:t>
            </a:r>
            <a:r>
              <a:rPr lang="ja-JP" altLang="en-US" sz="1950" dirty="0">
                <a:solidFill>
                  <a:srgbClr val="FF0000"/>
                </a:solidFill>
              </a:rPr>
              <a:t>例）疑わしい所見があるにもかかわらず、腹部</a:t>
            </a:r>
            <a:r>
              <a:rPr lang="en-US" altLang="ja-JP" sz="1950" dirty="0">
                <a:solidFill>
                  <a:srgbClr val="FF0000"/>
                </a:solidFill>
              </a:rPr>
              <a:t>X</a:t>
            </a:r>
            <a:r>
              <a:rPr lang="ja-JP" altLang="en-US" sz="1950" dirty="0">
                <a:solidFill>
                  <a:srgbClr val="FF0000"/>
                </a:solidFill>
              </a:rPr>
              <a:t>線画像のフォローアップが行わ</a:t>
            </a:r>
            <a:endParaRPr lang="en-US" altLang="ja-JP" sz="1950" dirty="0">
              <a:solidFill>
                <a:srgbClr val="FF0000"/>
              </a:solidFill>
            </a:endParaRPr>
          </a:p>
          <a:p>
            <a:pPr marL="0" indent="0">
              <a:buNone/>
            </a:pPr>
            <a:r>
              <a:rPr lang="ja-JP" altLang="en-US" sz="1950" dirty="0">
                <a:solidFill>
                  <a:srgbClr val="FF0000"/>
                </a:solidFill>
              </a:rPr>
              <a:t>　　　　れない</a:t>
            </a:r>
            <a:endParaRPr lang="en-US" altLang="ja-JP" sz="1950" b="1" dirty="0">
              <a:solidFill>
                <a:schemeClr val="accent1"/>
              </a:solidFill>
            </a:endParaRPr>
          </a:p>
        </p:txBody>
      </p:sp>
      <p:sp>
        <p:nvSpPr>
          <p:cNvPr id="4" name="スライド番号プレースホルダー 3">
            <a:extLst>
              <a:ext uri="{FF2B5EF4-FFF2-40B4-BE49-F238E27FC236}">
                <a16:creationId xmlns:a16="http://schemas.microsoft.com/office/drawing/2014/main" id="{1BD3BE1D-E97B-9304-03EB-D10AE67A359C}"/>
              </a:ext>
            </a:extLst>
          </p:cNvPr>
          <p:cNvSpPr>
            <a:spLocks noGrp="1"/>
          </p:cNvSpPr>
          <p:nvPr>
            <p:ph type="sldNum" sz="quarter" idx="12"/>
          </p:nvPr>
        </p:nvSpPr>
        <p:spPr/>
        <p:txBody>
          <a:bodyPr/>
          <a:lstStyle/>
          <a:p>
            <a:fld id="{9766A30F-680D-4DCE-A925-30610D30FBEC}" type="slidenum">
              <a:rPr kumimoji="1" lang="ja-JP" altLang="en-US" smtClean="0"/>
              <a:t>34</a:t>
            </a:fld>
            <a:endParaRPr kumimoji="1" lang="ja-JP" altLang="en-US"/>
          </a:p>
        </p:txBody>
      </p:sp>
    </p:spTree>
    <p:extLst>
      <p:ext uri="{BB962C8B-B14F-4D97-AF65-F5344CB8AC3E}">
        <p14:creationId xmlns:p14="http://schemas.microsoft.com/office/powerpoint/2010/main" val="4005217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44A4A1-61DD-6997-3E03-4610CD6650FA}"/>
              </a:ext>
            </a:extLst>
          </p:cNvPr>
          <p:cNvSpPr>
            <a:spLocks noGrp="1"/>
          </p:cNvSpPr>
          <p:nvPr>
            <p:ph type="title"/>
          </p:nvPr>
        </p:nvSpPr>
        <p:spPr>
          <a:xfrm>
            <a:off x="1" y="1"/>
            <a:ext cx="9143999" cy="1092530"/>
          </a:xfrm>
        </p:spPr>
        <p:style>
          <a:lnRef idx="3">
            <a:schemeClr val="lt1"/>
          </a:lnRef>
          <a:fillRef idx="1">
            <a:schemeClr val="accent1"/>
          </a:fillRef>
          <a:effectRef idx="1">
            <a:schemeClr val="accent1"/>
          </a:effectRef>
          <a:fontRef idx="minor">
            <a:schemeClr val="lt1"/>
          </a:fontRef>
        </p:style>
        <p:txBody>
          <a:bodyPr/>
          <a:lstStyle/>
          <a:p>
            <a:r>
              <a:rPr lang="ja-JP" altLang="en-US" b="1" dirty="0"/>
              <a:t>　システム関連エラーの内容と例</a:t>
            </a:r>
            <a:r>
              <a:rPr lang="ja-JP" altLang="en-US" sz="2400" b="1" dirty="0"/>
              <a:t>（続き）</a:t>
            </a:r>
          </a:p>
        </p:txBody>
      </p:sp>
      <p:sp>
        <p:nvSpPr>
          <p:cNvPr id="3" name="コンテンツ プレースホルダー 2">
            <a:extLst>
              <a:ext uri="{FF2B5EF4-FFF2-40B4-BE49-F238E27FC236}">
                <a16:creationId xmlns:a16="http://schemas.microsoft.com/office/drawing/2014/main" id="{3088113F-CE46-2932-44D2-394A35C2817F}"/>
              </a:ext>
            </a:extLst>
          </p:cNvPr>
          <p:cNvSpPr>
            <a:spLocks noGrp="1"/>
          </p:cNvSpPr>
          <p:nvPr>
            <p:ph idx="1"/>
          </p:nvPr>
        </p:nvSpPr>
        <p:spPr>
          <a:xfrm>
            <a:off x="1" y="1282535"/>
            <a:ext cx="9013371" cy="5486400"/>
          </a:xfrm>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a:t>
            </a:r>
            <a:r>
              <a:rPr lang="ja-JP" altLang="en-US" sz="2400" b="1" dirty="0">
                <a:solidFill>
                  <a:schemeClr val="accent1"/>
                </a:solidFill>
                <a:latin typeface="ＭＳ ゴシック" panose="020B0609070205080204" pitchFamily="49" charset="-128"/>
                <a:ea typeface="ＭＳ ゴシック" panose="020B0609070205080204" pitchFamily="49" charset="-128"/>
              </a:rPr>
              <a:t>紹介</a:t>
            </a:r>
            <a:endParaRPr lang="en-US" altLang="ja-JP" sz="2400" b="1" dirty="0">
              <a:solidFill>
                <a:schemeClr val="accent1"/>
              </a:solidFill>
              <a:latin typeface="ＭＳ ゴシック" panose="020B0609070205080204" pitchFamily="49" charset="-128"/>
              <a:ea typeface="ＭＳ ゴシック" panose="020B0609070205080204" pitchFamily="49" charset="-128"/>
            </a:endParaRPr>
          </a:p>
          <a:p>
            <a:pPr marL="0" indent="0">
              <a:buNone/>
            </a:pPr>
            <a:r>
              <a:rPr kumimoji="1" lang="ja-JP" altLang="en-US" dirty="0"/>
              <a:t>　</a:t>
            </a:r>
            <a:r>
              <a:rPr lang="ja-JP" altLang="en-US" dirty="0"/>
              <a:t>依頼した紹介がうまく行われない、紹介元医師とコンサルタント医師間のコミュニ </a:t>
            </a:r>
            <a:endParaRPr lang="en-US" altLang="ja-JP" dirty="0"/>
          </a:p>
          <a:p>
            <a:pPr marL="0" indent="0">
              <a:buNone/>
            </a:pPr>
            <a:r>
              <a:rPr lang="en-US" altLang="ja-JP" dirty="0"/>
              <a:t> </a:t>
            </a:r>
            <a:r>
              <a:rPr lang="ja-JP" altLang="en-US" dirty="0"/>
              <a:t> ケーションが分断されている、などの問題</a:t>
            </a:r>
            <a:endParaRPr kumimoji="1" lang="en-US" altLang="ja-JP" dirty="0"/>
          </a:p>
          <a:p>
            <a:pPr marL="0" indent="0">
              <a:buNone/>
            </a:pPr>
            <a:r>
              <a:rPr lang="ja-JP" altLang="en-US" dirty="0"/>
              <a:t>　   </a:t>
            </a:r>
            <a:r>
              <a:rPr lang="ja-JP" altLang="en-US" sz="1800" b="1" dirty="0">
                <a:solidFill>
                  <a:srgbClr val="FF0000"/>
                </a:solidFill>
              </a:rPr>
              <a:t>例）コンサルト医師が紹介元医師に腹部</a:t>
            </a:r>
            <a:r>
              <a:rPr lang="en-US" altLang="ja-JP" sz="1800" b="1" dirty="0">
                <a:solidFill>
                  <a:srgbClr val="FF0000"/>
                </a:solidFill>
              </a:rPr>
              <a:t>X</a:t>
            </a:r>
            <a:r>
              <a:rPr lang="ja-JP" altLang="en-US" sz="1800" b="1" dirty="0">
                <a:solidFill>
                  <a:srgbClr val="FF0000"/>
                </a:solidFill>
              </a:rPr>
              <a:t>線画像を撮るように依頼したが、紹介元医</a:t>
            </a:r>
            <a:endParaRPr lang="en-US" altLang="ja-JP" sz="1800" b="1" dirty="0">
              <a:solidFill>
                <a:srgbClr val="FF0000"/>
              </a:solidFill>
            </a:endParaRPr>
          </a:p>
          <a:p>
            <a:pPr marL="0" indent="0">
              <a:buNone/>
            </a:pPr>
            <a:r>
              <a:rPr lang="en-US" altLang="ja-JP" sz="1800" b="1" dirty="0">
                <a:solidFill>
                  <a:srgbClr val="FF0000"/>
                </a:solidFill>
              </a:rPr>
              <a:t>            </a:t>
            </a:r>
            <a:r>
              <a:rPr lang="ja-JP" altLang="en-US" sz="1800" b="1" dirty="0">
                <a:solidFill>
                  <a:srgbClr val="FF0000"/>
                </a:solidFill>
              </a:rPr>
              <a:t>師はそれを実施しない</a:t>
            </a:r>
            <a:endParaRPr lang="en-US" altLang="ja-JP" sz="1800" b="1" dirty="0">
              <a:solidFill>
                <a:srgbClr val="FF0000"/>
              </a:solidFill>
            </a:endParaRPr>
          </a:p>
          <a:p>
            <a:pPr marL="0" indent="0">
              <a:buNone/>
            </a:pPr>
            <a:r>
              <a:rPr lang="ja-JP" altLang="en-US" b="1" dirty="0">
                <a:solidFill>
                  <a:schemeClr val="accent1"/>
                </a:solidFill>
              </a:rPr>
              <a:t>・</a:t>
            </a:r>
            <a:r>
              <a:rPr lang="ja-JP" altLang="en-US" sz="2400" b="1" dirty="0">
                <a:solidFill>
                  <a:schemeClr val="accent1"/>
                </a:solidFill>
              </a:rPr>
              <a:t>患者関連の問題</a:t>
            </a:r>
            <a:endParaRPr kumimoji="1" lang="en-US" altLang="ja-JP" sz="2400" b="1" dirty="0">
              <a:solidFill>
                <a:schemeClr val="accent1"/>
              </a:solidFill>
            </a:endParaRPr>
          </a:p>
          <a:p>
            <a:pPr marL="0" indent="0">
              <a:buNone/>
            </a:pPr>
            <a:r>
              <a:rPr lang="ja-JP" altLang="en-US" dirty="0"/>
              <a:t>　医師の勧めに対してアドヒアランスが低い、ケアを求めようとしない、重要な病歴</a:t>
            </a:r>
            <a:endParaRPr lang="en-US" altLang="ja-JP" dirty="0"/>
          </a:p>
          <a:p>
            <a:pPr marL="0" indent="0">
              <a:buNone/>
            </a:pPr>
            <a:r>
              <a:rPr lang="en-US" altLang="ja-JP" dirty="0"/>
              <a:t>  </a:t>
            </a:r>
            <a:r>
              <a:rPr lang="ja-JP" altLang="en-US" dirty="0"/>
              <a:t>を提示することを怠る、などの問題</a:t>
            </a:r>
            <a:endParaRPr lang="en-US" altLang="ja-JP" dirty="0"/>
          </a:p>
          <a:p>
            <a:pPr marL="0" indent="0">
              <a:buNone/>
            </a:pPr>
            <a:r>
              <a:rPr kumimoji="1" lang="ja-JP" altLang="en-US" dirty="0"/>
              <a:t>　   </a:t>
            </a:r>
            <a:r>
              <a:rPr lang="ja-JP" altLang="en-US" sz="1800" b="1" dirty="0">
                <a:solidFill>
                  <a:srgbClr val="FF0000"/>
                </a:solidFill>
              </a:rPr>
              <a:t>例）患者が予定された診断検査に現れない</a:t>
            </a:r>
            <a:endParaRPr lang="en-US" altLang="ja-JP" sz="1500" b="1" dirty="0"/>
          </a:p>
          <a:p>
            <a:pPr marL="0" indent="0" algn="r">
              <a:buNone/>
            </a:pPr>
            <a:endParaRPr lang="en-US" altLang="ja-JP" sz="1500" dirty="0"/>
          </a:p>
          <a:p>
            <a:pPr marL="0" indent="0" algn="r">
              <a:buNone/>
            </a:pPr>
            <a:r>
              <a:rPr lang="en-US" altLang="ja-JP" sz="1500" dirty="0"/>
              <a:t>Singh H, et al :BMJ Qual Sat.2012;21</a:t>
            </a:r>
            <a:r>
              <a:rPr lang="ja-JP" altLang="en-US" sz="1500" dirty="0"/>
              <a:t>⑵ </a:t>
            </a:r>
            <a:r>
              <a:rPr lang="en-US" altLang="ja-JP" sz="1500" dirty="0"/>
              <a:t>:160-70. </a:t>
            </a:r>
          </a:p>
        </p:txBody>
      </p:sp>
      <p:sp>
        <p:nvSpPr>
          <p:cNvPr id="4" name="スライド番号プレースホルダー 3">
            <a:extLst>
              <a:ext uri="{FF2B5EF4-FFF2-40B4-BE49-F238E27FC236}">
                <a16:creationId xmlns:a16="http://schemas.microsoft.com/office/drawing/2014/main" id="{A9EB01AD-397F-8664-3245-E2023B003495}"/>
              </a:ext>
            </a:extLst>
          </p:cNvPr>
          <p:cNvSpPr>
            <a:spLocks noGrp="1"/>
          </p:cNvSpPr>
          <p:nvPr>
            <p:ph type="sldNum" sz="quarter" idx="12"/>
          </p:nvPr>
        </p:nvSpPr>
        <p:spPr/>
        <p:txBody>
          <a:bodyPr/>
          <a:lstStyle/>
          <a:p>
            <a:fld id="{9766A30F-680D-4DCE-A925-30610D30FBEC}" type="slidenum">
              <a:rPr kumimoji="1" lang="ja-JP" altLang="en-US" smtClean="0"/>
              <a:t>35</a:t>
            </a:fld>
            <a:endParaRPr kumimoji="1" lang="ja-JP" altLang="en-US"/>
          </a:p>
        </p:txBody>
      </p:sp>
    </p:spTree>
    <p:extLst>
      <p:ext uri="{BB962C8B-B14F-4D97-AF65-F5344CB8AC3E}">
        <p14:creationId xmlns:p14="http://schemas.microsoft.com/office/powerpoint/2010/main" val="17061779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FFFBC6-31C4-842A-C7F1-A727250AB2BB}"/>
              </a:ext>
            </a:extLst>
          </p:cNvPr>
          <p:cNvSpPr>
            <a:spLocks noGrp="1"/>
          </p:cNvSpPr>
          <p:nvPr>
            <p:ph type="title"/>
          </p:nvPr>
        </p:nvSpPr>
        <p:spPr>
          <a:xfrm>
            <a:off x="0" y="0"/>
            <a:ext cx="9144000" cy="1211283"/>
          </a:xfrm>
          <a:solidFill>
            <a:schemeClr val="accent1"/>
          </a:solidFill>
        </p:spPr>
        <p:txBody>
          <a:bodyPr>
            <a:normAutofit/>
          </a:bodyPr>
          <a:lstStyle/>
          <a:p>
            <a:r>
              <a:rPr kumimoji="1" lang="en-US" altLang="ja-JP" b="1" dirty="0">
                <a:solidFill>
                  <a:schemeClr val="bg1"/>
                </a:solidFill>
              </a:rPr>
              <a:t>RCA</a:t>
            </a:r>
            <a:r>
              <a:rPr kumimoji="1" lang="ja-JP" altLang="en-US" b="1" dirty="0">
                <a:solidFill>
                  <a:schemeClr val="bg1"/>
                </a:solidFill>
              </a:rPr>
              <a:t>：</a:t>
            </a:r>
            <a:r>
              <a:rPr kumimoji="1" lang="en-US" altLang="ja-JP" b="1" dirty="0">
                <a:solidFill>
                  <a:schemeClr val="bg1"/>
                </a:solidFill>
              </a:rPr>
              <a:t>Root cause analysis </a:t>
            </a:r>
            <a:r>
              <a:rPr kumimoji="1" lang="ja-JP" altLang="en-US" b="1" dirty="0">
                <a:solidFill>
                  <a:schemeClr val="bg1"/>
                </a:solidFill>
              </a:rPr>
              <a:t>根本原因分析</a:t>
            </a:r>
          </a:p>
        </p:txBody>
      </p:sp>
      <p:sp>
        <p:nvSpPr>
          <p:cNvPr id="3" name="コンテンツ プレースホルダー 2">
            <a:extLst>
              <a:ext uri="{FF2B5EF4-FFF2-40B4-BE49-F238E27FC236}">
                <a16:creationId xmlns:a16="http://schemas.microsoft.com/office/drawing/2014/main" id="{7FBC1AB0-1A01-B327-FE34-CA41B7D0BD52}"/>
              </a:ext>
            </a:extLst>
          </p:cNvPr>
          <p:cNvSpPr>
            <a:spLocks noGrp="1"/>
          </p:cNvSpPr>
          <p:nvPr>
            <p:ph idx="1"/>
          </p:nvPr>
        </p:nvSpPr>
        <p:spPr>
          <a:xfrm>
            <a:off x="0" y="1341912"/>
            <a:ext cx="9143999" cy="5284519"/>
          </a:xfrm>
        </p:spPr>
        <p:txBody>
          <a:bodyPr>
            <a:normAutofit/>
          </a:bodyPr>
          <a:lstStyle/>
          <a:p>
            <a:pPr marL="0" indent="0">
              <a:buNone/>
            </a:pPr>
            <a:r>
              <a:rPr lang="ja-JP" altLang="en-US" sz="2400" dirty="0">
                <a:latin typeface="CIDFont+F1"/>
              </a:rPr>
              <a:t>　　問題の根本原因を特定し、その原因を解決するための方法を見つ</a:t>
            </a:r>
            <a:endParaRPr lang="en-US" altLang="ja-JP" sz="2400" dirty="0">
              <a:latin typeface="CIDFont+F1"/>
            </a:endParaRPr>
          </a:p>
          <a:p>
            <a:pPr marL="0" indent="0">
              <a:buNone/>
            </a:pPr>
            <a:r>
              <a:rPr lang="ja-JP" altLang="en-US" sz="2400" dirty="0">
                <a:latin typeface="CIDFont+F1"/>
              </a:rPr>
              <a:t>　　けるプロセス</a:t>
            </a:r>
            <a:endParaRPr lang="en-US" altLang="ja-JP" sz="2400" dirty="0">
              <a:latin typeface="CIDFont+F1"/>
            </a:endParaRPr>
          </a:p>
          <a:p>
            <a:pPr marL="0" indent="0">
              <a:buNone/>
            </a:pPr>
            <a:endParaRPr lang="ja-JP" altLang="en-US" sz="2100" dirty="0">
              <a:latin typeface="CIDFont+F1"/>
            </a:endParaRPr>
          </a:p>
          <a:p>
            <a:pPr marL="0" indent="0">
              <a:buNone/>
            </a:pPr>
            <a:r>
              <a:rPr lang="ja-JP" altLang="en-US" sz="2100" dirty="0">
                <a:latin typeface="CIDFont+F1"/>
              </a:rPr>
              <a:t>            </a:t>
            </a:r>
            <a:r>
              <a:rPr lang="ja-JP" altLang="en-US" sz="2400" dirty="0">
                <a:latin typeface="CIDFont+F1"/>
              </a:rPr>
              <a:t>①問題の定義</a:t>
            </a:r>
            <a:r>
              <a:rPr lang="en-US" altLang="ja-JP" sz="2400" dirty="0">
                <a:latin typeface="CIDFont+F1"/>
              </a:rPr>
              <a:t>: </a:t>
            </a:r>
            <a:r>
              <a:rPr lang="ja-JP" altLang="en-US" sz="2400" dirty="0">
                <a:latin typeface="CIDFont+F1"/>
              </a:rPr>
              <a:t>解決すべき具体的な問題を明確にする。</a:t>
            </a:r>
          </a:p>
          <a:p>
            <a:pPr marL="0" indent="0">
              <a:buNone/>
            </a:pPr>
            <a:r>
              <a:rPr lang="ja-JP" altLang="en-US" sz="2400" dirty="0">
                <a:latin typeface="CIDFont+F1"/>
              </a:rPr>
              <a:t>           ②データ収集</a:t>
            </a:r>
            <a:r>
              <a:rPr lang="en-US" altLang="ja-JP" sz="2400" dirty="0">
                <a:latin typeface="CIDFont+F1"/>
              </a:rPr>
              <a:t>: </a:t>
            </a:r>
            <a:r>
              <a:rPr lang="ja-JP" altLang="en-US" sz="2400" dirty="0">
                <a:latin typeface="CIDFont+F1"/>
              </a:rPr>
              <a:t>問題に関するデータを収集する。</a:t>
            </a:r>
          </a:p>
          <a:p>
            <a:pPr marL="0" indent="0">
              <a:buNone/>
            </a:pPr>
            <a:r>
              <a:rPr lang="ja-JP" altLang="en-US" sz="2400" dirty="0">
                <a:latin typeface="CIDFont+F1"/>
              </a:rPr>
              <a:t>           ③原因の特定</a:t>
            </a:r>
            <a:r>
              <a:rPr lang="en-US" altLang="ja-JP" sz="2400" dirty="0">
                <a:latin typeface="CIDFont+F1"/>
              </a:rPr>
              <a:t>: </a:t>
            </a:r>
            <a:r>
              <a:rPr lang="ja-JP" altLang="en-US" sz="2400" dirty="0">
                <a:latin typeface="CIDFont+F1"/>
              </a:rPr>
              <a:t>問題の根本原因を特定する。</a:t>
            </a:r>
          </a:p>
          <a:p>
            <a:pPr marL="0" indent="0">
              <a:buNone/>
            </a:pPr>
            <a:r>
              <a:rPr lang="ja-JP" altLang="en-US" sz="2400" dirty="0">
                <a:latin typeface="CIDFont+F1"/>
              </a:rPr>
              <a:t>           ④対策の検討</a:t>
            </a:r>
            <a:r>
              <a:rPr lang="en-US" altLang="ja-JP" sz="2400" dirty="0">
                <a:latin typeface="CIDFont+F1"/>
              </a:rPr>
              <a:t>: </a:t>
            </a:r>
            <a:r>
              <a:rPr lang="ja-JP" altLang="en-US" sz="2400" dirty="0">
                <a:latin typeface="CIDFont+F1"/>
              </a:rPr>
              <a:t>原因を取り除くための対策を考える。</a:t>
            </a:r>
            <a:endParaRPr lang="en-US" altLang="ja-JP" sz="2400" dirty="0">
              <a:latin typeface="CIDFont+F1"/>
            </a:endParaRPr>
          </a:p>
          <a:p>
            <a:pPr marL="0" indent="0">
              <a:buNone/>
            </a:pPr>
            <a:r>
              <a:rPr lang="ja-JP" altLang="en-US" sz="2400" dirty="0">
                <a:latin typeface="+mn-ea"/>
              </a:rPr>
              <a:t>        ⑤</a:t>
            </a:r>
            <a:r>
              <a:rPr lang="ja-JP" altLang="en-US" sz="2400" dirty="0">
                <a:latin typeface="CIDFont+F1"/>
              </a:rPr>
              <a:t>対策の実行と評価</a:t>
            </a:r>
            <a:r>
              <a:rPr lang="en-US" altLang="ja-JP" sz="2400" dirty="0">
                <a:latin typeface="CIDFont+F1"/>
              </a:rPr>
              <a:t>: </a:t>
            </a:r>
            <a:r>
              <a:rPr lang="ja-JP" altLang="en-US" sz="2400" dirty="0">
                <a:latin typeface="CIDFont+F1"/>
              </a:rPr>
              <a:t>対策を実行し、その効果を評価する。</a:t>
            </a:r>
            <a:endParaRPr kumimoji="1" lang="ja-JP" altLang="en-US" sz="2400" dirty="0"/>
          </a:p>
          <a:p>
            <a:endParaRPr kumimoji="1" lang="ja-JP" altLang="en-US" dirty="0"/>
          </a:p>
        </p:txBody>
      </p:sp>
      <p:sp>
        <p:nvSpPr>
          <p:cNvPr id="4" name="スライド番号プレースホルダー 3">
            <a:extLst>
              <a:ext uri="{FF2B5EF4-FFF2-40B4-BE49-F238E27FC236}">
                <a16:creationId xmlns:a16="http://schemas.microsoft.com/office/drawing/2014/main" id="{0A66CE65-B4EC-E24D-F5EA-FBC2C9894035}"/>
              </a:ext>
            </a:extLst>
          </p:cNvPr>
          <p:cNvSpPr>
            <a:spLocks noGrp="1"/>
          </p:cNvSpPr>
          <p:nvPr>
            <p:ph type="sldNum" sz="quarter" idx="12"/>
          </p:nvPr>
        </p:nvSpPr>
        <p:spPr/>
        <p:txBody>
          <a:bodyPr/>
          <a:lstStyle/>
          <a:p>
            <a:fld id="{9766A30F-680D-4DCE-A925-30610D30FBEC}" type="slidenum">
              <a:rPr kumimoji="1" lang="ja-JP" altLang="en-US" smtClean="0"/>
              <a:t>36</a:t>
            </a:fld>
            <a:endParaRPr kumimoji="1" lang="ja-JP" altLang="en-US"/>
          </a:p>
        </p:txBody>
      </p:sp>
    </p:spTree>
    <p:extLst>
      <p:ext uri="{BB962C8B-B14F-4D97-AF65-F5344CB8AC3E}">
        <p14:creationId xmlns:p14="http://schemas.microsoft.com/office/powerpoint/2010/main" val="29166544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E59E13-CD7D-4E3B-BE90-772D7560C266}"/>
              </a:ext>
            </a:extLst>
          </p:cNvPr>
          <p:cNvSpPr>
            <a:spLocks noGrp="1"/>
          </p:cNvSpPr>
          <p:nvPr>
            <p:ph type="title"/>
          </p:nvPr>
        </p:nvSpPr>
        <p:spPr>
          <a:xfrm>
            <a:off x="0" y="1"/>
            <a:ext cx="9144000" cy="1246908"/>
          </a:xfrm>
          <a:solidFill>
            <a:schemeClr val="accent1"/>
          </a:solidFill>
        </p:spPr>
        <p:txBody>
          <a:bodyPr/>
          <a:lstStyle/>
          <a:p>
            <a:r>
              <a:rPr kumimoji="1" lang="en-US" altLang="ja-JP" b="1" dirty="0">
                <a:solidFill>
                  <a:schemeClr val="bg1"/>
                </a:solidFill>
              </a:rPr>
              <a:t>Fishbone</a:t>
            </a:r>
            <a:r>
              <a:rPr lang="ja-JP" altLang="en-US" b="1" dirty="0">
                <a:solidFill>
                  <a:schemeClr val="bg1"/>
                </a:solidFill>
              </a:rPr>
              <a:t>　</a:t>
            </a:r>
            <a:r>
              <a:rPr lang="en-US" altLang="ja-JP" b="1" dirty="0">
                <a:solidFill>
                  <a:schemeClr val="bg1"/>
                </a:solidFill>
              </a:rPr>
              <a:t>diagram</a:t>
            </a:r>
            <a:endParaRPr kumimoji="1" lang="ja-JP" altLang="en-US" b="1" dirty="0">
              <a:solidFill>
                <a:schemeClr val="bg1"/>
              </a:solidFill>
            </a:endParaRPr>
          </a:p>
        </p:txBody>
      </p:sp>
      <p:sp>
        <p:nvSpPr>
          <p:cNvPr id="3" name="コンテンツ プレースホルダー 2">
            <a:extLst>
              <a:ext uri="{FF2B5EF4-FFF2-40B4-BE49-F238E27FC236}">
                <a16:creationId xmlns:a16="http://schemas.microsoft.com/office/drawing/2014/main" id="{9E38A9FA-4D5F-DA07-F405-417C5C91A7D0}"/>
              </a:ext>
            </a:extLst>
          </p:cNvPr>
          <p:cNvSpPr>
            <a:spLocks noGrp="1"/>
          </p:cNvSpPr>
          <p:nvPr>
            <p:ph sz="half" idx="1"/>
          </p:nvPr>
        </p:nvSpPr>
        <p:spPr>
          <a:xfrm>
            <a:off x="95002" y="1389413"/>
            <a:ext cx="8842073" cy="5332021"/>
          </a:xfrm>
        </p:spPr>
        <p:txBody>
          <a:bodyPr>
            <a:normAutofit/>
          </a:bodyPr>
          <a:lstStyle/>
          <a:p>
            <a:pPr marL="0" indent="0">
              <a:buNone/>
            </a:pPr>
            <a:r>
              <a:rPr lang="en-US" altLang="ja-JP" dirty="0">
                <a:latin typeface="CIDFont+F4"/>
              </a:rPr>
              <a:t>• </a:t>
            </a:r>
            <a:r>
              <a:rPr lang="ja-JP" altLang="en-US" dirty="0">
                <a:latin typeface="CIDFont+F1"/>
              </a:rPr>
              <a:t>特性（結果）がどのような要因で発生したのかを図式化したもの。</a:t>
            </a:r>
          </a:p>
          <a:p>
            <a:pPr marL="0" indent="0">
              <a:buNone/>
            </a:pPr>
            <a:r>
              <a:rPr lang="en-US" altLang="ja-JP" dirty="0">
                <a:latin typeface="CIDFont+F4"/>
              </a:rPr>
              <a:t>• </a:t>
            </a:r>
            <a:r>
              <a:rPr lang="ja-JP" altLang="en-US" dirty="0">
                <a:latin typeface="CIDFont+F1"/>
              </a:rPr>
              <a:t>特性に至る複数の要因の関係性をカテゴリー化して概念的に視覚化する。</a:t>
            </a:r>
          </a:p>
          <a:p>
            <a:pPr marL="0" indent="0">
              <a:buNone/>
            </a:pPr>
            <a:r>
              <a:rPr lang="en-US" altLang="ja-JP" dirty="0">
                <a:latin typeface="CIDFont+F4"/>
              </a:rPr>
              <a:t>• </a:t>
            </a:r>
            <a:r>
              <a:rPr lang="ja-JP" altLang="en-US" dirty="0">
                <a:latin typeface="CIDFont+F1"/>
              </a:rPr>
              <a:t>特性と要因をまとめたものなので「特性要因図」とも呼ばれる。</a:t>
            </a:r>
            <a:endParaRPr kumimoji="1" lang="ja-JP" altLang="en-US" dirty="0"/>
          </a:p>
        </p:txBody>
      </p:sp>
      <p:pic>
        <p:nvPicPr>
          <p:cNvPr id="4098" name="Picture 2" descr="fishbone-diagram-01">
            <a:extLst>
              <a:ext uri="{FF2B5EF4-FFF2-40B4-BE49-F238E27FC236}">
                <a16:creationId xmlns:a16="http://schemas.microsoft.com/office/drawing/2014/main" id="{1E29B650-D070-8171-5B88-E9590B17ABF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206924" y="3009244"/>
            <a:ext cx="8229600" cy="2841851"/>
          </a:xfrm>
          <a:prstGeom prst="rect">
            <a:avLst/>
          </a:prstGeom>
          <a:noFill/>
          <a:extLst>
            <a:ext uri="{909E8E84-426E-40DD-AFC4-6F175D3DCCD1}">
              <a14:hiddenFill xmlns:a14="http://schemas.microsoft.com/office/drawing/2010/main">
                <a:solidFill>
                  <a:srgbClr val="FFFFFF"/>
                </a:solidFill>
              </a14:hiddenFill>
            </a:ext>
          </a:extLst>
        </p:spPr>
      </p:pic>
      <p:sp>
        <p:nvSpPr>
          <p:cNvPr id="4" name="スライド番号プレースホルダー 3">
            <a:extLst>
              <a:ext uri="{FF2B5EF4-FFF2-40B4-BE49-F238E27FC236}">
                <a16:creationId xmlns:a16="http://schemas.microsoft.com/office/drawing/2014/main" id="{9697B2FB-9632-FA36-4ED2-BD595661F9E6}"/>
              </a:ext>
            </a:extLst>
          </p:cNvPr>
          <p:cNvSpPr>
            <a:spLocks noGrp="1"/>
          </p:cNvSpPr>
          <p:nvPr>
            <p:ph type="sldNum" sz="quarter" idx="12"/>
          </p:nvPr>
        </p:nvSpPr>
        <p:spPr/>
        <p:txBody>
          <a:bodyPr/>
          <a:lstStyle/>
          <a:p>
            <a:fld id="{89AFBF8C-4D6D-4496-90DF-742D923A49CF}" type="slidenum">
              <a:rPr kumimoji="1" lang="ja-JP" altLang="en-US" smtClean="0"/>
              <a:t>37</a:t>
            </a:fld>
            <a:endParaRPr kumimoji="1" lang="ja-JP" altLang="en-US"/>
          </a:p>
        </p:txBody>
      </p:sp>
    </p:spTree>
    <p:extLst>
      <p:ext uri="{BB962C8B-B14F-4D97-AF65-F5344CB8AC3E}">
        <p14:creationId xmlns:p14="http://schemas.microsoft.com/office/powerpoint/2010/main" val="19504386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464B43F-5287-E890-7302-804CD7E6214B}"/>
              </a:ext>
            </a:extLst>
          </p:cNvPr>
          <p:cNvSpPr>
            <a:spLocks noGrp="1"/>
          </p:cNvSpPr>
          <p:nvPr>
            <p:ph type="title"/>
          </p:nvPr>
        </p:nvSpPr>
        <p:spPr>
          <a:xfrm>
            <a:off x="0" y="1"/>
            <a:ext cx="9144000" cy="1014608"/>
          </a:xfrm>
          <a:solidFill>
            <a:schemeClr val="accent1"/>
          </a:solidFill>
        </p:spPr>
        <p:txBody>
          <a:bodyPr>
            <a:normAutofit/>
          </a:bodyPr>
          <a:lstStyle/>
          <a:p>
            <a:r>
              <a:rPr lang="en-US" altLang="ja-JP" b="1" dirty="0">
                <a:solidFill>
                  <a:schemeClr val="bg1"/>
                </a:solidFill>
              </a:rPr>
              <a:t>Fishbone</a:t>
            </a:r>
            <a:r>
              <a:rPr lang="ja-JP" altLang="en-US" b="1" dirty="0">
                <a:solidFill>
                  <a:schemeClr val="bg1"/>
                </a:solidFill>
              </a:rPr>
              <a:t>　</a:t>
            </a:r>
            <a:r>
              <a:rPr lang="en-US" altLang="ja-JP" b="1" dirty="0">
                <a:solidFill>
                  <a:schemeClr val="bg1"/>
                </a:solidFill>
              </a:rPr>
              <a:t>diagram</a:t>
            </a:r>
            <a:r>
              <a:rPr lang="ja-JP" altLang="en-US" b="1" dirty="0">
                <a:solidFill>
                  <a:schemeClr val="bg1"/>
                </a:solidFill>
              </a:rPr>
              <a:t>（具体例）</a:t>
            </a:r>
            <a:endParaRPr lang="ja-JP" altLang="en-US" dirty="0">
              <a:solidFill>
                <a:schemeClr val="bg1"/>
              </a:solidFill>
            </a:endParaRPr>
          </a:p>
        </p:txBody>
      </p:sp>
      <p:sp>
        <p:nvSpPr>
          <p:cNvPr id="3" name="コンテンツ プレースホルダー 2">
            <a:extLst>
              <a:ext uri="{FF2B5EF4-FFF2-40B4-BE49-F238E27FC236}">
                <a16:creationId xmlns:a16="http://schemas.microsoft.com/office/drawing/2014/main" id="{19A38B85-E1C6-A42D-D0D9-B988566B07B2}"/>
              </a:ext>
            </a:extLst>
          </p:cNvPr>
          <p:cNvSpPr>
            <a:spLocks noGrp="1"/>
          </p:cNvSpPr>
          <p:nvPr>
            <p:ph idx="1"/>
          </p:nvPr>
        </p:nvSpPr>
        <p:spPr>
          <a:xfrm>
            <a:off x="0" y="1014609"/>
            <a:ext cx="9144000" cy="5843390"/>
          </a:xfrm>
          <a:ln>
            <a:solidFill>
              <a:schemeClr val="accent5"/>
            </a:solidFill>
          </a:ln>
        </p:spPr>
        <p:style>
          <a:lnRef idx="2">
            <a:schemeClr val="dk1"/>
          </a:lnRef>
          <a:fillRef idx="1">
            <a:schemeClr val="lt1"/>
          </a:fillRef>
          <a:effectRef idx="0">
            <a:schemeClr val="dk1"/>
          </a:effectRef>
          <a:fontRef idx="minor">
            <a:schemeClr val="dk1"/>
          </a:fontRef>
        </p:style>
        <p:txBody>
          <a:bodyPr>
            <a:normAutofit lnSpcReduction="10000"/>
          </a:bodyPr>
          <a:lstStyle/>
          <a:p>
            <a:pPr marL="0" indent="0">
              <a:buNone/>
            </a:pPr>
            <a:r>
              <a:rPr lang="ja-JP" altLang="en-US" sz="1400" dirty="0"/>
              <a:t>事例概要</a:t>
            </a:r>
            <a:endParaRPr lang="en-US" altLang="ja-JP" sz="1400" dirty="0"/>
          </a:p>
          <a:p>
            <a:pPr marL="0" indent="0">
              <a:lnSpc>
                <a:spcPct val="110000"/>
              </a:lnSpc>
              <a:buNone/>
            </a:pPr>
            <a:r>
              <a:rPr lang="ja-JP" altLang="en-US" sz="1600" dirty="0"/>
              <a:t>地域の中核医療機関の日曜の救急外来（初期研修医</a:t>
            </a:r>
            <a:r>
              <a:rPr lang="en-US" altLang="ja-JP" sz="1600" dirty="0"/>
              <a:t>2</a:t>
            </a:r>
            <a:r>
              <a:rPr lang="ja-JP" altLang="en-US" sz="1600" dirty="0"/>
              <a:t>名と上級医</a:t>
            </a:r>
            <a:r>
              <a:rPr lang="en-US" altLang="ja-JP" sz="1600" dirty="0"/>
              <a:t>2</a:t>
            </a:r>
            <a:r>
              <a:rPr lang="ja-JP" altLang="en-US" sz="1600" dirty="0"/>
              <a:t>名）。頭痛と複視で</a:t>
            </a:r>
            <a:r>
              <a:rPr lang="en-US" altLang="ja-JP" sz="1600" dirty="0"/>
              <a:t>76</a:t>
            </a:r>
            <a:r>
              <a:rPr lang="ja-JP" altLang="en-US" sz="1600" dirty="0"/>
              <a:t>歳女性患者が受診。症状は</a:t>
            </a:r>
            <a:r>
              <a:rPr lang="en-US" altLang="ja-JP" sz="1600" dirty="0"/>
              <a:t>2</a:t>
            </a:r>
            <a:r>
              <a:rPr lang="ja-JP" altLang="en-US" sz="1600" dirty="0"/>
              <a:t>日前から。初期研修医が対応。下垂体卒中や緑内障の鑑別を行い帰宅とした。翌日意識不明の状態で搬送されて死亡。くも膜下出血と診断された。</a:t>
            </a:r>
            <a:endParaRPr lang="en-US" altLang="ja-JP" sz="1600" dirty="0"/>
          </a:p>
          <a:p>
            <a:pPr marL="0" indent="0">
              <a:buNone/>
            </a:pPr>
            <a:r>
              <a:rPr lang="en-US" altLang="ja-JP" dirty="0"/>
              <a:t>                                                                            </a:t>
            </a:r>
          </a:p>
          <a:p>
            <a:pPr marL="0" indent="0">
              <a:buNone/>
            </a:pPr>
            <a:r>
              <a:rPr lang="ja-JP" altLang="en-US" dirty="0">
                <a:ln>
                  <a:solidFill>
                    <a:sysClr val="windowText" lastClr="000000"/>
                  </a:solidFill>
                </a:ln>
                <a:solidFill>
                  <a:schemeClr val="tx1"/>
                </a:solidFill>
              </a:rPr>
              <a:t>　 </a:t>
            </a:r>
            <a:r>
              <a:rPr lang="ja-JP" altLang="en-US" dirty="0">
                <a:ln>
                  <a:solidFill>
                    <a:sysClr val="windowText" lastClr="000000"/>
                  </a:solidFill>
                </a:ln>
                <a:solidFill>
                  <a:schemeClr val="tx1"/>
                </a:solidFill>
                <a:highlight>
                  <a:srgbClr val="C0C0C0"/>
                </a:highlight>
              </a:rPr>
              <a:t>確認バイアス</a:t>
            </a:r>
            <a:r>
              <a:rPr lang="ja-JP" altLang="en-US" dirty="0"/>
              <a:t>　　　　　　　</a:t>
            </a:r>
            <a:r>
              <a:rPr lang="ja-JP" altLang="en-US" b="1" dirty="0">
                <a:highlight>
                  <a:srgbClr val="C0C0C0"/>
                </a:highlight>
              </a:rPr>
              <a:t>知識不足</a:t>
            </a:r>
            <a:r>
              <a:rPr lang="ja-JP" altLang="en-US" dirty="0"/>
              <a:t>　　　　　　</a:t>
            </a:r>
            <a:r>
              <a:rPr lang="ja-JP" altLang="en-US" b="1" dirty="0">
                <a:highlight>
                  <a:srgbClr val="C0C0C0"/>
                </a:highlight>
              </a:rPr>
              <a:t>コミュニケーション</a:t>
            </a:r>
            <a:endParaRPr lang="en-US" altLang="ja-JP" b="1" dirty="0">
              <a:highlight>
                <a:srgbClr val="C0C0C0"/>
              </a:highlight>
            </a:endParaRPr>
          </a:p>
          <a:p>
            <a:pPr marL="0" indent="0">
              <a:buNone/>
            </a:pPr>
            <a:r>
              <a:rPr lang="ja-JP" altLang="en-US" sz="1400" dirty="0"/>
              <a:t>最近知った印象的な症例に　　　　　画像診断が十分でなかった　　　専門医にコンサルトできる状況であったが怠った</a:t>
            </a:r>
            <a:endParaRPr lang="en-US" altLang="ja-JP" sz="1400" dirty="0"/>
          </a:p>
          <a:p>
            <a:pPr marL="0" indent="0">
              <a:buNone/>
            </a:pPr>
            <a:r>
              <a:rPr lang="ja-JP" altLang="en-US" sz="1400" dirty="0"/>
              <a:t>引っ張られた　　　　　　　　　　　　　　　　　　　　　　　　　　　　　　　　　　　キーパーソンへの説明ができていなかった</a:t>
            </a:r>
            <a:endParaRPr lang="en-US" altLang="ja-JP" sz="1400" dirty="0"/>
          </a:p>
          <a:p>
            <a:pPr marL="0" indent="0">
              <a:buNone/>
            </a:pPr>
            <a:endParaRPr lang="en-US" altLang="ja-JP" sz="1050" dirty="0"/>
          </a:p>
          <a:p>
            <a:pPr marL="0" indent="0">
              <a:buNone/>
            </a:pPr>
            <a:r>
              <a:rPr lang="ja-JP" altLang="en-US" sz="1050" dirty="0"/>
              <a:t>　　　　　　　　　　　　　　　　　　　　　　　　　　　　　　　　　　　　　　　　　　　　　　　　　</a:t>
            </a:r>
            <a:endParaRPr lang="en-US" altLang="ja-JP" sz="1050" dirty="0"/>
          </a:p>
          <a:p>
            <a:pPr marL="0" indent="0">
              <a:buNone/>
            </a:pPr>
            <a:r>
              <a:rPr lang="en-US" altLang="ja-JP" sz="1050" b="1" dirty="0">
                <a:ln w="22225">
                  <a:solidFill>
                    <a:schemeClr val="accent2"/>
                  </a:solidFill>
                  <a:prstDash val="solid"/>
                </a:ln>
                <a:solidFill>
                  <a:schemeClr val="accent2">
                    <a:lumMod val="40000"/>
                    <a:lumOff val="60000"/>
                  </a:schemeClr>
                </a:solidFill>
              </a:rPr>
              <a:t>                                                                                                                                                                          </a:t>
            </a:r>
            <a:r>
              <a:rPr lang="ja-JP" altLang="en-US" sz="1050" b="1" dirty="0">
                <a:ln w="22225">
                  <a:solidFill>
                    <a:schemeClr val="accent2"/>
                  </a:solidFill>
                  <a:prstDash val="solid"/>
                </a:ln>
                <a:solidFill>
                  <a:schemeClr val="accent2">
                    <a:lumMod val="40000"/>
                    <a:lumOff val="60000"/>
                  </a:schemeClr>
                </a:solidFill>
              </a:rPr>
              <a:t>　　　　　　　　　　　　　　　　</a:t>
            </a:r>
            <a:r>
              <a:rPr lang="ja-JP" altLang="en-US" sz="1050" b="1" cap="none" dirty="0">
                <a:ln w="22225">
                  <a:solidFill>
                    <a:schemeClr val="accent2"/>
                  </a:solidFill>
                  <a:prstDash val="solid"/>
                </a:ln>
                <a:solidFill>
                  <a:schemeClr val="accent2">
                    <a:lumMod val="40000"/>
                    <a:lumOff val="60000"/>
                  </a:schemeClr>
                </a:solidFill>
              </a:rPr>
              <a:t>　</a:t>
            </a:r>
            <a:r>
              <a:rPr lang="ja-JP" altLang="en-US" sz="2400" b="1" cap="none" dirty="0">
                <a:ln w="22225">
                  <a:solidFill>
                    <a:schemeClr val="accent2"/>
                  </a:solidFill>
                  <a:prstDash val="solid"/>
                </a:ln>
                <a:solidFill>
                  <a:schemeClr val="accent2">
                    <a:lumMod val="40000"/>
                    <a:lumOff val="60000"/>
                  </a:schemeClr>
                </a:solidFill>
              </a:rPr>
              <a:t>診断エラー</a:t>
            </a:r>
            <a:r>
              <a:rPr lang="ja-JP" altLang="en-US" sz="1950" b="1" cap="none" dirty="0">
                <a:ln w="22225">
                  <a:solidFill>
                    <a:schemeClr val="accent2"/>
                  </a:solidFill>
                  <a:prstDash val="solid"/>
                </a:ln>
                <a:solidFill>
                  <a:schemeClr val="accent2">
                    <a:lumMod val="40000"/>
                    <a:lumOff val="60000"/>
                  </a:schemeClr>
                </a:solidFill>
              </a:rPr>
              <a:t>　</a:t>
            </a:r>
            <a:r>
              <a:rPr lang="ja-JP" altLang="en-US" sz="1500" b="1" cap="none" dirty="0">
                <a:ln w="22225">
                  <a:solidFill>
                    <a:schemeClr val="accent2"/>
                  </a:solidFill>
                  <a:prstDash val="solid"/>
                </a:ln>
                <a:solidFill>
                  <a:schemeClr val="accent2">
                    <a:lumMod val="40000"/>
                    <a:lumOff val="60000"/>
                  </a:schemeClr>
                </a:solidFill>
              </a:rPr>
              <a:t>　　</a:t>
            </a:r>
            <a:endParaRPr lang="en-US" altLang="ja-JP" sz="1500" dirty="0">
              <a:solidFill>
                <a:schemeClr val="accent2">
                  <a:lumMod val="40000"/>
                  <a:lumOff val="60000"/>
                </a:schemeClr>
              </a:solidFill>
            </a:endParaRPr>
          </a:p>
          <a:p>
            <a:pPr marL="0" indent="0">
              <a:buNone/>
            </a:pPr>
            <a:endParaRPr lang="en-US" altLang="ja-JP" sz="1050" dirty="0"/>
          </a:p>
          <a:p>
            <a:pPr marL="0" indent="0">
              <a:buNone/>
            </a:pPr>
            <a:r>
              <a:rPr lang="ja-JP" altLang="en-US" sz="1050" dirty="0"/>
              <a:t>　　</a:t>
            </a:r>
            <a:endParaRPr lang="en-US" altLang="ja-JP" sz="1050" dirty="0"/>
          </a:p>
          <a:p>
            <a:pPr marL="0" indent="0">
              <a:buNone/>
            </a:pPr>
            <a:r>
              <a:rPr lang="en-US" altLang="ja-JP" b="1" dirty="0"/>
              <a:t>        </a:t>
            </a:r>
            <a:r>
              <a:rPr lang="ja-JP" altLang="en-US" b="1" dirty="0">
                <a:highlight>
                  <a:srgbClr val="C0C0C0"/>
                </a:highlight>
              </a:rPr>
              <a:t>物理的要因</a:t>
            </a:r>
            <a:r>
              <a:rPr lang="ja-JP" altLang="en-US" dirty="0"/>
              <a:t>　　　　　</a:t>
            </a:r>
            <a:r>
              <a:rPr lang="ja-JP" altLang="en-US" b="1" dirty="0">
                <a:highlight>
                  <a:srgbClr val="C0C0C0"/>
                </a:highlight>
              </a:rPr>
              <a:t>感情的要因</a:t>
            </a:r>
            <a:r>
              <a:rPr lang="ja-JP" altLang="en-US" dirty="0"/>
              <a:t>　　　　　　</a:t>
            </a:r>
            <a:r>
              <a:rPr lang="ja-JP" altLang="en-US" b="1" dirty="0">
                <a:highlight>
                  <a:srgbClr val="C0C0C0"/>
                </a:highlight>
              </a:rPr>
              <a:t>院内ルールの不遵守</a:t>
            </a:r>
            <a:endParaRPr lang="en-US" altLang="ja-JP" b="1" dirty="0">
              <a:highlight>
                <a:srgbClr val="C0C0C0"/>
              </a:highlight>
            </a:endParaRPr>
          </a:p>
          <a:p>
            <a:pPr marL="0" indent="0">
              <a:buNone/>
            </a:pPr>
            <a:r>
              <a:rPr lang="ja-JP" altLang="en-US" sz="1400" dirty="0"/>
              <a:t>救急外来で多忙であった　　　勤務時間終盤でその後約束があった　　　</a:t>
            </a:r>
            <a:r>
              <a:rPr lang="en-US" altLang="ja-JP" sz="1400" dirty="0"/>
              <a:t>1</a:t>
            </a:r>
            <a:r>
              <a:rPr lang="ja-JP" altLang="en-US" sz="1400" dirty="0"/>
              <a:t>年目研修医は上級医の指示を仰ぐルールで　</a:t>
            </a:r>
            <a:endParaRPr lang="en-US" altLang="ja-JP" sz="1400" dirty="0"/>
          </a:p>
          <a:p>
            <a:pPr marL="0" indent="0">
              <a:buNone/>
            </a:pPr>
            <a:r>
              <a:rPr lang="ja-JP" altLang="en-US" sz="1400" dirty="0"/>
              <a:t>　　　　　　　　　　　　　　　　　　　　　　　　　　　　　　　　　　　　　　　　　　　　　　あったが不遵守　　</a:t>
            </a:r>
            <a:r>
              <a:rPr lang="ja-JP" altLang="en-US" sz="1050" dirty="0"/>
              <a:t>　　　　　　　　　　　　　　　　　　　　</a:t>
            </a:r>
          </a:p>
        </p:txBody>
      </p:sp>
      <p:sp>
        <p:nvSpPr>
          <p:cNvPr id="4" name="矢印: 右 3">
            <a:extLst>
              <a:ext uri="{FF2B5EF4-FFF2-40B4-BE49-F238E27FC236}">
                <a16:creationId xmlns:a16="http://schemas.microsoft.com/office/drawing/2014/main" id="{2EA739DD-BEBA-80EB-73CB-CFD35462ED19}"/>
              </a:ext>
            </a:extLst>
          </p:cNvPr>
          <p:cNvSpPr/>
          <p:nvPr/>
        </p:nvSpPr>
        <p:spPr>
          <a:xfrm>
            <a:off x="1009579" y="4621756"/>
            <a:ext cx="6471876" cy="44485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2" name="矢印: 下 11">
            <a:extLst>
              <a:ext uri="{FF2B5EF4-FFF2-40B4-BE49-F238E27FC236}">
                <a16:creationId xmlns:a16="http://schemas.microsoft.com/office/drawing/2014/main" id="{F7A1F4B7-83D5-C9E8-F7CB-3D181E09D034}"/>
              </a:ext>
            </a:extLst>
          </p:cNvPr>
          <p:cNvSpPr/>
          <p:nvPr/>
        </p:nvSpPr>
        <p:spPr>
          <a:xfrm rot="-3660000" flipH="1">
            <a:off x="1799227" y="3433329"/>
            <a:ext cx="157940" cy="1606311"/>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13" name="矢印: 下 12">
            <a:extLst>
              <a:ext uri="{FF2B5EF4-FFF2-40B4-BE49-F238E27FC236}">
                <a16:creationId xmlns:a16="http://schemas.microsoft.com/office/drawing/2014/main" id="{D2E35501-0CB9-1650-4107-AE104257DBEC}"/>
              </a:ext>
            </a:extLst>
          </p:cNvPr>
          <p:cNvSpPr/>
          <p:nvPr/>
        </p:nvSpPr>
        <p:spPr>
          <a:xfrm rot="18540000" flipH="1">
            <a:off x="3859510" y="3216019"/>
            <a:ext cx="168491" cy="1821062"/>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14" name="矢印: 下 13">
            <a:extLst>
              <a:ext uri="{FF2B5EF4-FFF2-40B4-BE49-F238E27FC236}">
                <a16:creationId xmlns:a16="http://schemas.microsoft.com/office/drawing/2014/main" id="{0FD49079-DC13-3385-62D4-9B24DA064E0B}"/>
              </a:ext>
            </a:extLst>
          </p:cNvPr>
          <p:cNvSpPr/>
          <p:nvPr/>
        </p:nvSpPr>
        <p:spPr>
          <a:xfrm rot="-4080000">
            <a:off x="6129273" y="3258757"/>
            <a:ext cx="172711" cy="1973083"/>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15" name="矢印: 下 14">
            <a:extLst>
              <a:ext uri="{FF2B5EF4-FFF2-40B4-BE49-F238E27FC236}">
                <a16:creationId xmlns:a16="http://schemas.microsoft.com/office/drawing/2014/main" id="{BB423443-759E-583A-3423-ACD985839364}"/>
              </a:ext>
            </a:extLst>
          </p:cNvPr>
          <p:cNvSpPr/>
          <p:nvPr/>
        </p:nvSpPr>
        <p:spPr>
          <a:xfrm rot="14820000" flipH="1">
            <a:off x="1624069" y="4526576"/>
            <a:ext cx="141739" cy="1549259"/>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16" name="矢印: 右 15">
            <a:extLst>
              <a:ext uri="{FF2B5EF4-FFF2-40B4-BE49-F238E27FC236}">
                <a16:creationId xmlns:a16="http://schemas.microsoft.com/office/drawing/2014/main" id="{E08B7727-4BE1-6CB3-B613-B9BF6F232642}"/>
              </a:ext>
            </a:extLst>
          </p:cNvPr>
          <p:cNvSpPr/>
          <p:nvPr/>
        </p:nvSpPr>
        <p:spPr>
          <a:xfrm rot="-1260000">
            <a:off x="2665445" y="5237738"/>
            <a:ext cx="1787182" cy="11496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17" name="矢印: 下 16">
            <a:extLst>
              <a:ext uri="{FF2B5EF4-FFF2-40B4-BE49-F238E27FC236}">
                <a16:creationId xmlns:a16="http://schemas.microsoft.com/office/drawing/2014/main" id="{C0AF61BE-C6F6-611D-4A7D-611ADF9F1C86}"/>
              </a:ext>
            </a:extLst>
          </p:cNvPr>
          <p:cNvSpPr/>
          <p:nvPr/>
        </p:nvSpPr>
        <p:spPr>
          <a:xfrm rot="-6660000">
            <a:off x="6091583" y="4411670"/>
            <a:ext cx="124461" cy="1807029"/>
          </a:xfrm>
          <a:prstGeom prst="down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sz="1350"/>
          </a:p>
        </p:txBody>
      </p:sp>
      <p:sp>
        <p:nvSpPr>
          <p:cNvPr id="5" name="スライド番号プレースホルダー 4">
            <a:extLst>
              <a:ext uri="{FF2B5EF4-FFF2-40B4-BE49-F238E27FC236}">
                <a16:creationId xmlns:a16="http://schemas.microsoft.com/office/drawing/2014/main" id="{382A44FE-14D0-36CB-681A-C438C1DC446C}"/>
              </a:ext>
            </a:extLst>
          </p:cNvPr>
          <p:cNvSpPr>
            <a:spLocks noGrp="1"/>
          </p:cNvSpPr>
          <p:nvPr>
            <p:ph type="sldNum" sz="quarter" idx="12"/>
          </p:nvPr>
        </p:nvSpPr>
        <p:spPr/>
        <p:txBody>
          <a:bodyPr/>
          <a:lstStyle/>
          <a:p>
            <a:fld id="{9766A30F-680D-4DCE-A925-30610D30FBEC}" type="slidenum">
              <a:rPr kumimoji="1" lang="ja-JP" altLang="en-US" smtClean="0"/>
              <a:t>38</a:t>
            </a:fld>
            <a:endParaRPr kumimoji="1" lang="ja-JP" altLang="en-US"/>
          </a:p>
        </p:txBody>
      </p:sp>
    </p:spTree>
    <p:extLst>
      <p:ext uri="{BB962C8B-B14F-4D97-AF65-F5344CB8AC3E}">
        <p14:creationId xmlns:p14="http://schemas.microsoft.com/office/powerpoint/2010/main" val="9134571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8CA056-261D-4458-53C6-14D11ECB5A6F}"/>
              </a:ext>
            </a:extLst>
          </p:cNvPr>
          <p:cNvSpPr>
            <a:spLocks noGrp="1"/>
          </p:cNvSpPr>
          <p:nvPr>
            <p:ph type="title"/>
          </p:nvPr>
        </p:nvSpPr>
        <p:spPr>
          <a:xfrm>
            <a:off x="658145" y="618518"/>
            <a:ext cx="7773338" cy="5604152"/>
          </a:xfrm>
        </p:spPr>
        <p:txBody>
          <a:bodyPr/>
          <a:lstStyle/>
          <a:p>
            <a:pPr algn="l"/>
            <a:r>
              <a:rPr kumimoji="1" lang="ja-JP" altLang="en-US" dirty="0"/>
              <a:t>　　　　　　　　　</a:t>
            </a:r>
            <a:r>
              <a:rPr lang="ja-JP" altLang="en-US" dirty="0"/>
              <a:t>ミニレクチャー</a:t>
            </a:r>
            <a:br>
              <a:rPr kumimoji="1" lang="en-US" altLang="ja-JP" dirty="0"/>
            </a:br>
            <a:br>
              <a:rPr kumimoji="1" lang="en-US" altLang="ja-JP" dirty="0"/>
            </a:br>
            <a:r>
              <a:rPr kumimoji="1" lang="ja-JP" altLang="en-US" dirty="0">
                <a:solidFill>
                  <a:schemeClr val="bg1">
                    <a:lumMod val="85000"/>
                  </a:schemeClr>
                </a:solidFill>
              </a:rPr>
              <a:t>・</a:t>
            </a:r>
            <a:r>
              <a:rPr kumimoji="1" lang="ja-JP" altLang="en-US" sz="3600" dirty="0">
                <a:solidFill>
                  <a:schemeClr val="bg1">
                    <a:lumMod val="85000"/>
                  </a:schemeClr>
                </a:solidFill>
              </a:rPr>
              <a:t>医療紛争に関する法制度</a:t>
            </a:r>
            <a:br>
              <a:rPr kumimoji="1" lang="en-US" altLang="ja-JP" sz="3600" dirty="0">
                <a:solidFill>
                  <a:schemeClr val="bg1">
                    <a:lumMod val="85000"/>
                  </a:schemeClr>
                </a:solidFill>
              </a:rPr>
            </a:br>
            <a:br>
              <a:rPr kumimoji="1" lang="en-US" altLang="ja-JP" sz="3600" dirty="0">
                <a:solidFill>
                  <a:schemeClr val="bg1">
                    <a:lumMod val="85000"/>
                  </a:schemeClr>
                </a:solidFill>
              </a:rPr>
            </a:br>
            <a:r>
              <a:rPr kumimoji="1" lang="ja-JP" altLang="en-US" sz="3600" dirty="0">
                <a:solidFill>
                  <a:schemeClr val="bg1">
                    <a:lumMod val="85000"/>
                  </a:schemeClr>
                </a:solidFill>
              </a:rPr>
              <a:t>・診断関連エラー</a:t>
            </a:r>
            <a:br>
              <a:rPr kumimoji="1" lang="en-US" altLang="ja-JP" sz="3600" dirty="0">
                <a:solidFill>
                  <a:schemeClr val="bg1">
                    <a:lumMod val="85000"/>
                  </a:schemeClr>
                </a:solidFill>
              </a:rPr>
            </a:br>
            <a:r>
              <a:rPr kumimoji="1" lang="ja-JP" altLang="en-US" sz="3600" dirty="0">
                <a:solidFill>
                  <a:schemeClr val="bg1">
                    <a:lumMod val="85000"/>
                  </a:schemeClr>
                </a:solidFill>
              </a:rPr>
              <a:t>・</a:t>
            </a:r>
            <a:r>
              <a:rPr kumimoji="1" lang="en-US" altLang="ja-JP" sz="3600" dirty="0">
                <a:solidFill>
                  <a:schemeClr val="bg1">
                    <a:lumMod val="85000"/>
                  </a:schemeClr>
                </a:solidFill>
              </a:rPr>
              <a:t>RCA</a:t>
            </a:r>
            <a:r>
              <a:rPr kumimoji="1" lang="ja-JP" altLang="en-US" sz="3600" dirty="0">
                <a:solidFill>
                  <a:schemeClr val="bg1">
                    <a:lumMod val="85000"/>
                  </a:schemeClr>
                </a:solidFill>
              </a:rPr>
              <a:t>分析</a:t>
            </a:r>
            <a:br>
              <a:rPr kumimoji="1" lang="en-US" altLang="ja-JP" sz="3600" dirty="0">
                <a:solidFill>
                  <a:schemeClr val="bg1">
                    <a:lumMod val="85000"/>
                  </a:schemeClr>
                </a:solidFill>
              </a:rPr>
            </a:br>
            <a:br>
              <a:rPr kumimoji="1" lang="en-US" altLang="ja-JP" sz="3600" dirty="0"/>
            </a:br>
            <a:r>
              <a:rPr kumimoji="1" lang="ja-JP" altLang="en-US" sz="3600" dirty="0"/>
              <a:t>・医療安全対応（医療事故調査報告書）</a:t>
            </a:r>
            <a:br>
              <a:rPr kumimoji="1" lang="en-US" altLang="ja-JP" sz="3600" dirty="0"/>
            </a:br>
            <a:r>
              <a:rPr kumimoji="1" lang="ja-JP" altLang="en-US" sz="3600" dirty="0"/>
              <a:t>・紛争対応（説明文書）</a:t>
            </a:r>
            <a:br>
              <a:rPr kumimoji="1" lang="en-US" altLang="ja-JP" sz="3600" dirty="0"/>
            </a:br>
            <a:endParaRPr kumimoji="1" lang="ja-JP" altLang="en-US" dirty="0"/>
          </a:p>
        </p:txBody>
      </p:sp>
      <p:sp>
        <p:nvSpPr>
          <p:cNvPr id="3" name="スライド番号プレースホルダー 2">
            <a:extLst>
              <a:ext uri="{FF2B5EF4-FFF2-40B4-BE49-F238E27FC236}">
                <a16:creationId xmlns:a16="http://schemas.microsoft.com/office/drawing/2014/main" id="{320AD5BD-C2B4-0D5F-94BC-9BC8FC8EF0E4}"/>
              </a:ext>
            </a:extLst>
          </p:cNvPr>
          <p:cNvSpPr>
            <a:spLocks noGrp="1"/>
          </p:cNvSpPr>
          <p:nvPr>
            <p:ph type="sldNum" sz="quarter" idx="12"/>
          </p:nvPr>
        </p:nvSpPr>
        <p:spPr/>
        <p:txBody>
          <a:bodyPr/>
          <a:lstStyle/>
          <a:p>
            <a:fld id="{12C4B001-6213-7F41-8673-8D1657D51510}" type="slidenum">
              <a:rPr kumimoji="1" lang="ja-JP" altLang="en-US" smtClean="0"/>
              <a:t>39</a:t>
            </a:fld>
            <a:endParaRPr kumimoji="1" lang="ja-JP" altLang="en-US"/>
          </a:p>
        </p:txBody>
      </p:sp>
    </p:spTree>
    <p:extLst>
      <p:ext uri="{BB962C8B-B14F-4D97-AF65-F5344CB8AC3E}">
        <p14:creationId xmlns:p14="http://schemas.microsoft.com/office/powerpoint/2010/main" val="3767330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3D1A226-BDA9-2845-BF09-A3C9DD74F5E6}"/>
              </a:ext>
            </a:extLst>
          </p:cNvPr>
          <p:cNvSpPr txBox="1"/>
          <p:nvPr/>
        </p:nvSpPr>
        <p:spPr>
          <a:xfrm>
            <a:off x="1414451" y="2185988"/>
            <a:ext cx="6813084" cy="830997"/>
          </a:xfrm>
          <a:prstGeom prst="rect">
            <a:avLst/>
          </a:prstGeom>
          <a:noFill/>
        </p:spPr>
        <p:txBody>
          <a:bodyPr wrap="none" rtlCol="0">
            <a:spAutoFit/>
          </a:bodyPr>
          <a:lstStyle/>
          <a:p>
            <a:r>
              <a:rPr kumimoji="1" lang="ja-JP" altLang="en-US" sz="4800" dirty="0"/>
              <a:t>医療紛争に関する法制度</a:t>
            </a:r>
          </a:p>
        </p:txBody>
      </p:sp>
      <p:sp>
        <p:nvSpPr>
          <p:cNvPr id="3" name="スライド番号プレースホルダー 2">
            <a:extLst>
              <a:ext uri="{FF2B5EF4-FFF2-40B4-BE49-F238E27FC236}">
                <a16:creationId xmlns:a16="http://schemas.microsoft.com/office/drawing/2014/main" id="{323DFF30-19A8-6599-1CC2-B481845A4CE8}"/>
              </a:ext>
            </a:extLst>
          </p:cNvPr>
          <p:cNvSpPr>
            <a:spLocks noGrp="1"/>
          </p:cNvSpPr>
          <p:nvPr>
            <p:ph type="sldNum" sz="quarter" idx="12"/>
          </p:nvPr>
        </p:nvSpPr>
        <p:spPr/>
        <p:txBody>
          <a:bodyPr/>
          <a:lstStyle/>
          <a:p>
            <a:fld id="{12C4B001-6213-7F41-8673-8D1657D51510}" type="slidenum">
              <a:rPr kumimoji="1" lang="ja-JP" altLang="en-US" smtClean="0"/>
              <a:t>4</a:t>
            </a:fld>
            <a:endParaRPr kumimoji="1" lang="ja-JP" altLang="en-US"/>
          </a:p>
        </p:txBody>
      </p:sp>
    </p:spTree>
    <p:extLst>
      <p:ext uri="{BB962C8B-B14F-4D97-AF65-F5344CB8AC3E}">
        <p14:creationId xmlns:p14="http://schemas.microsoft.com/office/powerpoint/2010/main" val="16957059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E4ACB5-091C-3DEC-4D81-5212C2816EC5}"/>
              </a:ext>
            </a:extLst>
          </p:cNvPr>
          <p:cNvSpPr>
            <a:spLocks noGrp="1"/>
          </p:cNvSpPr>
          <p:nvPr>
            <p:ph type="title"/>
          </p:nvPr>
        </p:nvSpPr>
        <p:spPr>
          <a:xfrm>
            <a:off x="0" y="1"/>
            <a:ext cx="9144000" cy="1163782"/>
          </a:xfrm>
        </p:spPr>
        <p:txBody>
          <a:bodyPr/>
          <a:lstStyle/>
          <a:p>
            <a:r>
              <a:rPr kumimoji="1" lang="ja-JP" altLang="en-US" dirty="0">
                <a:solidFill>
                  <a:schemeClr val="accent1"/>
                </a:solidFill>
              </a:rPr>
              <a:t>有害事象時の対応の流れ</a:t>
            </a:r>
          </a:p>
        </p:txBody>
      </p:sp>
      <p:sp>
        <p:nvSpPr>
          <p:cNvPr id="3" name="コンテンツ プレースホルダー 2">
            <a:extLst>
              <a:ext uri="{FF2B5EF4-FFF2-40B4-BE49-F238E27FC236}">
                <a16:creationId xmlns:a16="http://schemas.microsoft.com/office/drawing/2014/main" id="{BA70683D-4A84-A37C-F714-810B81F0933A}"/>
              </a:ext>
            </a:extLst>
          </p:cNvPr>
          <p:cNvSpPr>
            <a:spLocks noGrp="1"/>
          </p:cNvSpPr>
          <p:nvPr>
            <p:ph idx="1"/>
          </p:nvPr>
        </p:nvSpPr>
        <p:spPr>
          <a:xfrm>
            <a:off x="328613" y="1163783"/>
            <a:ext cx="8661008" cy="5462648"/>
          </a:xfrm>
        </p:spPr>
        <p:txBody>
          <a:bodyPr>
            <a:normAutofit/>
          </a:bodyPr>
          <a:lstStyle/>
          <a:p>
            <a:pPr marL="0" indent="0">
              <a:buNone/>
            </a:pPr>
            <a:r>
              <a:rPr lang="ja-JP" altLang="en-US" sz="2400" dirty="0"/>
              <a:t>①医療安全</a:t>
            </a:r>
            <a:endParaRPr lang="en-US" altLang="ja-JP" sz="2400" dirty="0"/>
          </a:p>
          <a:p>
            <a:pPr marL="0" indent="0">
              <a:buNone/>
            </a:pPr>
            <a:r>
              <a:rPr lang="ja-JP" altLang="en-US" sz="2400" dirty="0"/>
              <a:t>　事実確認→医学的評価・分析→治療，被害拡大の防止</a:t>
            </a:r>
            <a:endParaRPr lang="en-US" altLang="ja-JP" sz="2400" dirty="0"/>
          </a:p>
          <a:p>
            <a:pPr marL="0" indent="0">
              <a:buNone/>
            </a:pPr>
            <a:r>
              <a:rPr lang="ja-JP" altLang="en-US" sz="2400" dirty="0"/>
              <a:t>　→説明は適宜</a:t>
            </a:r>
            <a:endParaRPr lang="en-US" altLang="ja-JP" sz="2400" dirty="0"/>
          </a:p>
          <a:p>
            <a:pPr marL="0" indent="0">
              <a:buNone/>
            </a:pPr>
            <a:endParaRPr lang="en-US" altLang="ja-JP" sz="2400" dirty="0"/>
          </a:p>
          <a:p>
            <a:pPr marL="0" indent="0">
              <a:buNone/>
            </a:pPr>
            <a:r>
              <a:rPr lang="ja-JP" altLang="en-US" sz="2400" dirty="0"/>
              <a:t>②紛争対応</a:t>
            </a:r>
            <a:endParaRPr lang="en-US" altLang="ja-JP" sz="2400" dirty="0"/>
          </a:p>
          <a:p>
            <a:pPr marL="0" indent="0">
              <a:buNone/>
            </a:pPr>
            <a:r>
              <a:rPr lang="ja-JP" altLang="en-US" sz="2400" dirty="0"/>
              <a:t>　事実確認→法的責任についての検討→方針決定→説明（書面）</a:t>
            </a:r>
            <a:endParaRPr lang="en-US" altLang="ja-JP" sz="2400" dirty="0"/>
          </a:p>
          <a:p>
            <a:pPr marL="0" indent="0">
              <a:buNone/>
            </a:pPr>
            <a:endParaRPr lang="ja-JP" altLang="en-US" sz="2400" dirty="0"/>
          </a:p>
          <a:p>
            <a:pPr marL="0" indent="0">
              <a:buNone/>
            </a:pPr>
            <a:endParaRPr lang="en-US" altLang="ja-JP" sz="2400" dirty="0">
              <a:solidFill>
                <a:schemeClr val="tx2">
                  <a:lumMod val="75000"/>
                </a:schemeClr>
              </a:solidFill>
              <a:latin typeface="+mn-ea"/>
            </a:endParaRPr>
          </a:p>
          <a:p>
            <a:pPr marL="0" indent="0">
              <a:buNone/>
            </a:pPr>
            <a:endParaRPr lang="en-US" altLang="ja-JP" sz="2100" dirty="0">
              <a:solidFill>
                <a:schemeClr val="tx2">
                  <a:lumMod val="75000"/>
                </a:schemeClr>
              </a:solidFill>
              <a:latin typeface="+mn-ea"/>
            </a:endParaRPr>
          </a:p>
          <a:p>
            <a:pPr marL="0" indent="0">
              <a:buNone/>
            </a:pPr>
            <a:endParaRPr lang="en-US" altLang="ja-JP" sz="2100" b="1" dirty="0">
              <a:solidFill>
                <a:schemeClr val="tx2">
                  <a:lumMod val="75000"/>
                </a:schemeClr>
              </a:solidFill>
              <a:latin typeface="+mn-ea"/>
            </a:endParaRPr>
          </a:p>
          <a:p>
            <a:pPr marL="0" indent="0">
              <a:buNone/>
            </a:pPr>
            <a:endParaRPr lang="en-US" altLang="ja-JP" sz="2100" dirty="0">
              <a:solidFill>
                <a:schemeClr val="tx2">
                  <a:lumMod val="75000"/>
                </a:schemeClr>
              </a:solidFill>
              <a:latin typeface="+mn-ea"/>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8986001D-8E70-0984-A3FF-3351A5B159AF}"/>
              </a:ext>
            </a:extLst>
          </p:cNvPr>
          <p:cNvSpPr>
            <a:spLocks noGrp="1"/>
          </p:cNvSpPr>
          <p:nvPr>
            <p:ph type="sldNum" sz="quarter" idx="12"/>
          </p:nvPr>
        </p:nvSpPr>
        <p:spPr/>
        <p:txBody>
          <a:bodyPr/>
          <a:lstStyle/>
          <a:p>
            <a:fld id="{9766A30F-680D-4DCE-A925-30610D30FBEC}" type="slidenum">
              <a:rPr kumimoji="1" lang="ja-JP" altLang="en-US" smtClean="0"/>
              <a:t>40</a:t>
            </a:fld>
            <a:endParaRPr kumimoji="1" lang="ja-JP" altLang="en-US"/>
          </a:p>
        </p:txBody>
      </p:sp>
    </p:spTree>
    <p:extLst>
      <p:ext uri="{BB962C8B-B14F-4D97-AF65-F5344CB8AC3E}">
        <p14:creationId xmlns:p14="http://schemas.microsoft.com/office/powerpoint/2010/main" val="39867657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E4ACB5-091C-3DEC-4D81-5212C2816EC5}"/>
              </a:ext>
            </a:extLst>
          </p:cNvPr>
          <p:cNvSpPr>
            <a:spLocks noGrp="1"/>
          </p:cNvSpPr>
          <p:nvPr>
            <p:ph type="title"/>
          </p:nvPr>
        </p:nvSpPr>
        <p:spPr>
          <a:xfrm>
            <a:off x="0" y="1"/>
            <a:ext cx="9144000" cy="1163782"/>
          </a:xfrm>
        </p:spPr>
        <p:txBody>
          <a:bodyPr/>
          <a:lstStyle/>
          <a:p>
            <a:r>
              <a:rPr kumimoji="1" lang="ja-JP" altLang="en-US" dirty="0">
                <a:solidFill>
                  <a:schemeClr val="accent1"/>
                </a:solidFill>
              </a:rPr>
              <a:t>有害事象時の対応の流れ</a:t>
            </a:r>
          </a:p>
        </p:txBody>
      </p:sp>
      <p:sp>
        <p:nvSpPr>
          <p:cNvPr id="3" name="コンテンツ プレースホルダー 2">
            <a:extLst>
              <a:ext uri="{FF2B5EF4-FFF2-40B4-BE49-F238E27FC236}">
                <a16:creationId xmlns:a16="http://schemas.microsoft.com/office/drawing/2014/main" id="{BA70683D-4A84-A37C-F714-810B81F0933A}"/>
              </a:ext>
            </a:extLst>
          </p:cNvPr>
          <p:cNvSpPr>
            <a:spLocks noGrp="1"/>
          </p:cNvSpPr>
          <p:nvPr>
            <p:ph idx="1"/>
          </p:nvPr>
        </p:nvSpPr>
        <p:spPr>
          <a:xfrm>
            <a:off x="138608" y="1163783"/>
            <a:ext cx="8661008" cy="5462648"/>
          </a:xfrm>
        </p:spPr>
        <p:txBody>
          <a:bodyPr>
            <a:normAutofit/>
          </a:bodyPr>
          <a:lstStyle/>
          <a:p>
            <a:pPr marL="0" indent="0">
              <a:buNone/>
            </a:pPr>
            <a:r>
              <a:rPr lang="ja-JP" altLang="en-US" sz="2400" dirty="0">
                <a:latin typeface="ＭＳ ゴシック" panose="020B0609070205080204" pitchFamily="49" charset="-128"/>
                <a:ea typeface="ＭＳ ゴシック" panose="020B0609070205080204" pitchFamily="49" charset="-128"/>
              </a:rPr>
              <a:t>①医療安全</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事実確認→医学的評価・分析→治療，被害拡大の防止</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→説明は適宜</a:t>
            </a:r>
            <a:endParaRPr lang="en-US" altLang="ja-JP" sz="2400" dirty="0">
              <a:latin typeface="ＭＳ ゴシック" panose="020B0609070205080204" pitchFamily="49" charset="-128"/>
              <a:ea typeface="ＭＳ ゴシック" panose="020B0609070205080204" pitchFamily="49" charset="-128"/>
            </a:endParaRPr>
          </a:p>
          <a:p>
            <a:pPr marL="0" indent="0">
              <a:buNone/>
            </a:pP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solidFill>
                  <a:schemeClr val="bg1">
                    <a:lumMod val="75000"/>
                  </a:schemeClr>
                </a:solidFill>
                <a:latin typeface="ＭＳ ゴシック" panose="020B0609070205080204" pitchFamily="49" charset="-128"/>
                <a:ea typeface="ＭＳ ゴシック" panose="020B0609070205080204" pitchFamily="49" charset="-128"/>
              </a:rPr>
              <a:t>②紛争対応</a:t>
            </a:r>
            <a:endParaRPr lang="en-US" altLang="ja-JP" sz="2400" dirty="0">
              <a:solidFill>
                <a:schemeClr val="bg1">
                  <a:lumMod val="75000"/>
                </a:schemeClr>
              </a:solidFill>
              <a:latin typeface="ＭＳ ゴシック" panose="020B0609070205080204" pitchFamily="49" charset="-128"/>
              <a:ea typeface="ＭＳ ゴシック" panose="020B0609070205080204" pitchFamily="49" charset="-128"/>
            </a:endParaRPr>
          </a:p>
          <a:p>
            <a:pPr marL="0" indent="0">
              <a:buNone/>
            </a:pPr>
            <a:r>
              <a:rPr lang="ja-JP" altLang="en-US" sz="2400" dirty="0">
                <a:solidFill>
                  <a:schemeClr val="bg1">
                    <a:lumMod val="75000"/>
                  </a:schemeClr>
                </a:solidFill>
                <a:latin typeface="ＭＳ ゴシック" panose="020B0609070205080204" pitchFamily="49" charset="-128"/>
                <a:ea typeface="ＭＳ ゴシック" panose="020B0609070205080204" pitchFamily="49" charset="-128"/>
              </a:rPr>
              <a:t>　事実確認→法的責任についての検討→方針決定→説明（書面）</a:t>
            </a:r>
            <a:endParaRPr lang="en-US" altLang="ja-JP" sz="2400" dirty="0">
              <a:solidFill>
                <a:schemeClr val="bg1">
                  <a:lumMod val="75000"/>
                </a:schemeClr>
              </a:solidFill>
              <a:latin typeface="ＭＳ ゴシック" panose="020B0609070205080204" pitchFamily="49" charset="-128"/>
              <a:ea typeface="ＭＳ ゴシック" panose="020B0609070205080204" pitchFamily="49" charset="-128"/>
            </a:endParaRPr>
          </a:p>
          <a:p>
            <a:pPr marL="0" indent="0">
              <a:buNone/>
            </a:pPr>
            <a:endParaRPr lang="ja-JP" altLang="en-US" sz="2400" dirty="0">
              <a:solidFill>
                <a:schemeClr val="bg1">
                  <a:lumMod val="75000"/>
                </a:schemeClr>
              </a:solidFill>
            </a:endParaRPr>
          </a:p>
          <a:p>
            <a:pPr marL="0" indent="0">
              <a:buNone/>
            </a:pPr>
            <a:endParaRPr lang="en-US" altLang="ja-JP" sz="2400" dirty="0">
              <a:solidFill>
                <a:schemeClr val="bg1">
                  <a:lumMod val="75000"/>
                </a:schemeClr>
              </a:solidFill>
              <a:latin typeface="+mn-ea"/>
            </a:endParaRPr>
          </a:p>
          <a:p>
            <a:pPr marL="0" indent="0">
              <a:buNone/>
            </a:pPr>
            <a:endParaRPr lang="en-US" altLang="ja-JP" sz="2100" dirty="0">
              <a:solidFill>
                <a:schemeClr val="tx2">
                  <a:lumMod val="75000"/>
                </a:schemeClr>
              </a:solidFill>
              <a:latin typeface="+mn-ea"/>
            </a:endParaRPr>
          </a:p>
          <a:p>
            <a:pPr marL="0" indent="0">
              <a:buNone/>
            </a:pPr>
            <a:endParaRPr lang="en-US" altLang="ja-JP" sz="2100" b="1" dirty="0">
              <a:solidFill>
                <a:schemeClr val="tx2">
                  <a:lumMod val="75000"/>
                </a:schemeClr>
              </a:solidFill>
              <a:latin typeface="+mn-ea"/>
            </a:endParaRPr>
          </a:p>
          <a:p>
            <a:pPr marL="0" indent="0">
              <a:buNone/>
            </a:pPr>
            <a:endParaRPr lang="en-US" altLang="ja-JP" sz="2100" dirty="0">
              <a:solidFill>
                <a:schemeClr val="tx2">
                  <a:lumMod val="75000"/>
                </a:schemeClr>
              </a:solidFill>
              <a:latin typeface="+mn-ea"/>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07060472-3AD4-A721-4305-94862E778BBD}"/>
              </a:ext>
            </a:extLst>
          </p:cNvPr>
          <p:cNvSpPr>
            <a:spLocks noGrp="1"/>
          </p:cNvSpPr>
          <p:nvPr>
            <p:ph type="sldNum" sz="quarter" idx="12"/>
          </p:nvPr>
        </p:nvSpPr>
        <p:spPr/>
        <p:txBody>
          <a:bodyPr/>
          <a:lstStyle/>
          <a:p>
            <a:fld id="{9766A30F-680D-4DCE-A925-30610D30FBEC}" type="slidenum">
              <a:rPr kumimoji="1" lang="ja-JP" altLang="en-US" smtClean="0"/>
              <a:t>41</a:t>
            </a:fld>
            <a:endParaRPr kumimoji="1" lang="ja-JP" altLang="en-US"/>
          </a:p>
        </p:txBody>
      </p:sp>
    </p:spTree>
    <p:extLst>
      <p:ext uri="{BB962C8B-B14F-4D97-AF65-F5344CB8AC3E}">
        <p14:creationId xmlns:p14="http://schemas.microsoft.com/office/powerpoint/2010/main" val="24526765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F0146E-B3DB-DBD9-A6DB-EDDD1961B11B}"/>
              </a:ext>
            </a:extLst>
          </p:cNvPr>
          <p:cNvSpPr>
            <a:spLocks noGrp="1"/>
          </p:cNvSpPr>
          <p:nvPr>
            <p:ph type="title"/>
          </p:nvPr>
        </p:nvSpPr>
        <p:spPr>
          <a:xfrm>
            <a:off x="0" y="1"/>
            <a:ext cx="9144000" cy="1040270"/>
          </a:xfrm>
        </p:spPr>
        <p:txBody>
          <a:bodyPr/>
          <a:lstStyle/>
          <a:p>
            <a:r>
              <a:rPr kumimoji="1" lang="ja-JP" altLang="en-US" b="1" dirty="0">
                <a:solidFill>
                  <a:schemeClr val="accent1"/>
                </a:solidFill>
              </a:rPr>
              <a:t>医療事故調査</a:t>
            </a:r>
          </a:p>
        </p:txBody>
      </p:sp>
      <p:sp>
        <p:nvSpPr>
          <p:cNvPr id="3" name="コンテンツ プレースホルダー 2">
            <a:extLst>
              <a:ext uri="{FF2B5EF4-FFF2-40B4-BE49-F238E27FC236}">
                <a16:creationId xmlns:a16="http://schemas.microsoft.com/office/drawing/2014/main" id="{9D7BEC07-1EAB-741A-A7B6-FBB26E7E16E1}"/>
              </a:ext>
            </a:extLst>
          </p:cNvPr>
          <p:cNvSpPr>
            <a:spLocks noGrp="1"/>
          </p:cNvSpPr>
          <p:nvPr>
            <p:ph idx="1"/>
          </p:nvPr>
        </p:nvSpPr>
        <p:spPr>
          <a:xfrm>
            <a:off x="0" y="1040271"/>
            <a:ext cx="9144000" cy="5681163"/>
          </a:xfrm>
        </p:spPr>
        <p:txBody>
          <a:bodyPr>
            <a:normAutofit fontScale="92500" lnSpcReduction="20000"/>
          </a:bodyPr>
          <a:lstStyle/>
          <a:p>
            <a:pPr marL="0" indent="0" algn="just">
              <a:buNone/>
            </a:pPr>
            <a:r>
              <a:rPr lang="ja-JP" altLang="en-US" sz="2800" b="1" kern="100" dirty="0">
                <a:latin typeface="+mn-ea"/>
                <a:cs typeface="Times New Roman" panose="02020603050405020304" pitchFamily="18" charset="0"/>
              </a:rPr>
              <a:t> 　</a:t>
            </a:r>
            <a:r>
              <a:rPr lang="ja-JP" altLang="en-US" sz="2800" b="1" kern="100" dirty="0">
                <a:solidFill>
                  <a:srgbClr val="FF0000"/>
                </a:solidFill>
                <a:latin typeface="+mn-ea"/>
                <a:cs typeface="Times New Roman" panose="02020603050405020304" pitchFamily="18" charset="0"/>
              </a:rPr>
              <a:t>医療事故の定義</a:t>
            </a:r>
            <a:r>
              <a:rPr lang="ja-JP" altLang="en-US" sz="2800" kern="100" dirty="0">
                <a:latin typeface="+mn-ea"/>
                <a:cs typeface="Times New Roman" panose="02020603050405020304" pitchFamily="18" charset="0"/>
              </a:rPr>
              <a:t>（医療法　第</a:t>
            </a:r>
            <a:r>
              <a:rPr lang="en-US" altLang="ja-JP" sz="2800" kern="100" dirty="0">
                <a:latin typeface="+mn-ea"/>
                <a:cs typeface="Times New Roman" panose="02020603050405020304" pitchFamily="18" charset="0"/>
              </a:rPr>
              <a:t>6</a:t>
            </a:r>
            <a:r>
              <a:rPr lang="ja-JP" altLang="en-US" sz="2800" kern="100" dirty="0">
                <a:latin typeface="+mn-ea"/>
                <a:cs typeface="Times New Roman" panose="02020603050405020304" pitchFamily="18" charset="0"/>
              </a:rPr>
              <a:t>条の</a:t>
            </a:r>
            <a:r>
              <a:rPr lang="en-US" altLang="ja-JP" sz="2800" kern="100" dirty="0">
                <a:latin typeface="+mn-ea"/>
                <a:cs typeface="Times New Roman" panose="02020603050405020304" pitchFamily="18" charset="0"/>
              </a:rPr>
              <a:t>10</a:t>
            </a:r>
            <a:r>
              <a:rPr lang="ja-JP" altLang="en-US" sz="2800" kern="100" dirty="0">
                <a:latin typeface="+mn-ea"/>
                <a:cs typeface="Times New Roman" panose="02020603050405020304" pitchFamily="18" charset="0"/>
              </a:rPr>
              <a:t>参照）</a:t>
            </a:r>
            <a:endParaRPr lang="en-US" altLang="ja-JP" sz="2800" kern="100" dirty="0">
              <a:latin typeface="+mn-ea"/>
              <a:cs typeface="Times New Roman" panose="02020603050405020304" pitchFamily="18" charset="0"/>
            </a:endParaRPr>
          </a:p>
          <a:p>
            <a:pPr marL="0" indent="0" algn="just">
              <a:buNone/>
            </a:pPr>
            <a:r>
              <a:rPr lang="en-US" altLang="ja-JP" sz="2800" kern="100" dirty="0">
                <a:latin typeface="+mn-ea"/>
                <a:cs typeface="Times New Roman" panose="02020603050405020304" pitchFamily="18" charset="0"/>
              </a:rPr>
              <a:t>1</a:t>
            </a:r>
            <a:r>
              <a:rPr lang="ja-JP" altLang="en-US" sz="2800" kern="100" dirty="0">
                <a:latin typeface="+mn-ea"/>
                <a:cs typeface="Times New Roman" panose="02020603050405020304" pitchFamily="18" charset="0"/>
              </a:rPr>
              <a:t>　当該病院等に勤務する医療従事者が提供した</a:t>
            </a:r>
            <a:r>
              <a:rPr lang="ja-JP" altLang="en-US" sz="2800" b="1" kern="100" dirty="0">
                <a:solidFill>
                  <a:srgbClr val="FF0000"/>
                </a:solidFill>
                <a:latin typeface="+mn-ea"/>
                <a:cs typeface="Times New Roman" panose="02020603050405020304" pitchFamily="18" charset="0"/>
              </a:rPr>
              <a:t>医療に起因し、</a:t>
            </a:r>
            <a:endParaRPr lang="en-US" altLang="ja-JP" sz="2800" b="1" kern="100" dirty="0">
              <a:solidFill>
                <a:srgbClr val="FF0000"/>
              </a:solidFill>
              <a:latin typeface="+mn-ea"/>
              <a:cs typeface="Times New Roman" panose="02020603050405020304" pitchFamily="18" charset="0"/>
            </a:endParaRPr>
          </a:p>
          <a:p>
            <a:pPr marL="0" indent="0" algn="just">
              <a:buNone/>
            </a:pPr>
            <a:r>
              <a:rPr lang="ja-JP" altLang="en-US" sz="2800" b="1" kern="100" dirty="0">
                <a:solidFill>
                  <a:srgbClr val="FF0000"/>
                </a:solidFill>
                <a:latin typeface="+mn-ea"/>
                <a:cs typeface="Times New Roman" panose="02020603050405020304" pitchFamily="18" charset="0"/>
              </a:rPr>
              <a:t>  又は起因すると疑われる死亡</a:t>
            </a:r>
            <a:r>
              <a:rPr lang="ja-JP" altLang="en-US" sz="2800" kern="100" dirty="0">
                <a:latin typeface="+mn-ea"/>
                <a:cs typeface="Times New Roman" panose="02020603050405020304" pitchFamily="18" charset="0"/>
              </a:rPr>
              <a:t>または死産</a:t>
            </a:r>
            <a:endParaRPr lang="en-US" altLang="ja-JP" sz="2800" kern="100" dirty="0">
              <a:latin typeface="+mn-ea"/>
              <a:cs typeface="Times New Roman" panose="02020603050405020304" pitchFamily="18" charset="0"/>
            </a:endParaRPr>
          </a:p>
          <a:p>
            <a:pPr marL="0" indent="0" algn="just">
              <a:buNone/>
            </a:pPr>
            <a:r>
              <a:rPr lang="en-US" altLang="ja-JP" sz="2800" kern="100" dirty="0">
                <a:latin typeface="+mn-ea"/>
                <a:cs typeface="Times New Roman" panose="02020603050405020304" pitchFamily="18" charset="0"/>
              </a:rPr>
              <a:t>2</a:t>
            </a:r>
            <a:r>
              <a:rPr lang="ja-JP" altLang="en-US" sz="2800" kern="100" dirty="0">
                <a:latin typeface="+mn-ea"/>
                <a:cs typeface="Times New Roman" panose="02020603050405020304" pitchFamily="18" charset="0"/>
              </a:rPr>
              <a:t>　当該管理者が当該</a:t>
            </a:r>
            <a:r>
              <a:rPr lang="ja-JP" altLang="en-US" sz="2800" b="1" kern="100" dirty="0">
                <a:solidFill>
                  <a:srgbClr val="FF0000"/>
                </a:solidFill>
                <a:latin typeface="+mn-ea"/>
                <a:cs typeface="Times New Roman" panose="02020603050405020304" pitchFamily="18" charset="0"/>
              </a:rPr>
              <a:t>死亡</a:t>
            </a:r>
            <a:r>
              <a:rPr lang="ja-JP" altLang="en-US" sz="2800" kern="100" dirty="0">
                <a:latin typeface="+mn-ea"/>
                <a:cs typeface="Times New Roman" panose="02020603050405020304" pitchFamily="18" charset="0"/>
              </a:rPr>
              <a:t>または死産</a:t>
            </a:r>
            <a:r>
              <a:rPr lang="ja-JP" altLang="en-US" sz="2800" kern="100" dirty="0">
                <a:solidFill>
                  <a:srgbClr val="FF0000"/>
                </a:solidFill>
                <a:latin typeface="+mn-ea"/>
                <a:cs typeface="Times New Roman" panose="02020603050405020304" pitchFamily="18" charset="0"/>
              </a:rPr>
              <a:t>を</a:t>
            </a:r>
            <a:r>
              <a:rPr lang="ja-JP" altLang="en-US" sz="2800" b="1" kern="100" dirty="0">
                <a:solidFill>
                  <a:srgbClr val="FF0000"/>
                </a:solidFill>
                <a:latin typeface="+mn-ea"/>
                <a:cs typeface="Times New Roman" panose="02020603050405020304" pitchFamily="18" charset="0"/>
              </a:rPr>
              <a:t>予期しなかった</a:t>
            </a:r>
            <a:r>
              <a:rPr lang="ja-JP" altLang="en-US" sz="2800" kern="100" dirty="0">
                <a:latin typeface="+mn-ea"/>
                <a:cs typeface="Times New Roman" panose="02020603050405020304" pitchFamily="18" charset="0"/>
              </a:rPr>
              <a:t>もの</a:t>
            </a:r>
            <a:endParaRPr lang="ja-JP" altLang="ja-JP" sz="2800" kern="100" dirty="0">
              <a:latin typeface="+mn-ea"/>
              <a:cs typeface="Times New Roman" panose="02020603050405020304" pitchFamily="18" charset="0"/>
            </a:endParaRPr>
          </a:p>
          <a:p>
            <a:pPr marL="0" indent="0" algn="just">
              <a:buNone/>
            </a:pPr>
            <a:r>
              <a:rPr lang="ja-JP" altLang="en-US" sz="2200" kern="100" dirty="0">
                <a:latin typeface="+mn-ea"/>
                <a:cs typeface="Times New Roman" panose="02020603050405020304" pitchFamily="18" charset="0"/>
              </a:rPr>
              <a:t>＊医療事故が発生した場合には・・</a:t>
            </a:r>
            <a:r>
              <a:rPr lang="ja-JP" altLang="en-US" sz="2200" b="1" kern="100" dirty="0">
                <a:latin typeface="+mn-ea"/>
                <a:cs typeface="Times New Roman" panose="02020603050405020304" pitchFamily="18" charset="0"/>
              </a:rPr>
              <a:t>遅滞なく</a:t>
            </a:r>
            <a:r>
              <a:rPr lang="ja-JP" altLang="en-US" sz="2200" kern="100" dirty="0">
                <a:latin typeface="+mn-ea"/>
                <a:cs typeface="Times New Roman" panose="02020603050405020304" pitchFamily="18" charset="0"/>
              </a:rPr>
              <a:t>当該医療事故の日時、場所及び状況</a:t>
            </a:r>
            <a:endParaRPr lang="en-US" altLang="ja-JP" sz="2200" kern="100" dirty="0">
              <a:latin typeface="+mn-ea"/>
              <a:cs typeface="Times New Roman" panose="02020603050405020304" pitchFamily="18" charset="0"/>
            </a:endParaRPr>
          </a:p>
          <a:p>
            <a:pPr marL="0" indent="0" algn="just">
              <a:buNone/>
            </a:pPr>
            <a:r>
              <a:rPr lang="ja-JP" altLang="en-US" sz="2200" kern="100" dirty="0">
                <a:latin typeface="+mn-ea"/>
                <a:cs typeface="Times New Roman" panose="02020603050405020304" pitchFamily="18" charset="0"/>
              </a:rPr>
              <a:t>  その他厚生労働省令で定める事項を第６条の１５第１項の医療事故調査・支援</a:t>
            </a:r>
            <a:endParaRPr lang="en-US" altLang="ja-JP" sz="2200" kern="100" dirty="0">
              <a:latin typeface="+mn-ea"/>
              <a:cs typeface="Times New Roman" panose="02020603050405020304" pitchFamily="18" charset="0"/>
            </a:endParaRPr>
          </a:p>
          <a:p>
            <a:pPr marL="0" indent="0" algn="just">
              <a:buNone/>
            </a:pPr>
            <a:r>
              <a:rPr lang="en-US" altLang="ja-JP" sz="2200" kern="100" dirty="0">
                <a:latin typeface="+mn-ea"/>
                <a:cs typeface="Times New Roman" panose="02020603050405020304" pitchFamily="18" charset="0"/>
              </a:rPr>
              <a:t>  </a:t>
            </a:r>
            <a:r>
              <a:rPr lang="ja-JP" altLang="en-US" sz="2200" kern="100" dirty="0">
                <a:latin typeface="+mn-ea"/>
                <a:cs typeface="Times New Roman" panose="02020603050405020304" pitchFamily="18" charset="0"/>
              </a:rPr>
              <a:t>センターに</a:t>
            </a:r>
            <a:r>
              <a:rPr lang="ja-JP" altLang="en-US" sz="2200" b="1" kern="100" dirty="0">
                <a:latin typeface="+mn-ea"/>
                <a:cs typeface="Times New Roman" panose="02020603050405020304" pitchFamily="18" charset="0"/>
              </a:rPr>
              <a:t>報告しなければならない</a:t>
            </a:r>
            <a:r>
              <a:rPr lang="ja-JP" altLang="en-US" sz="2200" kern="100" dirty="0">
                <a:latin typeface="+mn-ea"/>
                <a:cs typeface="Times New Roman" panose="02020603050405020304" pitchFamily="18" charset="0"/>
              </a:rPr>
              <a:t>。</a:t>
            </a:r>
            <a:endParaRPr lang="en-US" altLang="ja-JP" sz="2200" kern="100" dirty="0">
              <a:latin typeface="+mn-ea"/>
              <a:cs typeface="Times New Roman" panose="02020603050405020304" pitchFamily="18" charset="0"/>
            </a:endParaRPr>
          </a:p>
          <a:p>
            <a:pPr marL="0" indent="0" algn="just">
              <a:buNone/>
            </a:pPr>
            <a:endParaRPr lang="en-US" altLang="ja-JP" sz="2200" kern="100" dirty="0">
              <a:effectLst/>
              <a:latin typeface="+mn-ea"/>
              <a:cs typeface="Times New Roman" panose="02020603050405020304" pitchFamily="18" charset="0"/>
            </a:endParaRPr>
          </a:p>
          <a:p>
            <a:pPr marL="0" indent="0" algn="just">
              <a:buNone/>
            </a:pPr>
            <a:r>
              <a:rPr lang="ja-JP" altLang="en-US" sz="2200" kern="100" dirty="0">
                <a:effectLst/>
                <a:latin typeface="+mn-ea"/>
                <a:cs typeface="Times New Roman" panose="02020603050405020304" pitchFamily="18" charset="0"/>
              </a:rPr>
              <a:t>＊</a:t>
            </a:r>
            <a:r>
              <a:rPr lang="ja-JP" altLang="ja-JP" sz="2200" kern="100" dirty="0">
                <a:effectLst/>
                <a:latin typeface="+mn-ea"/>
                <a:cs typeface="Times New Roman" panose="02020603050405020304" pitchFamily="18" charset="0"/>
              </a:rPr>
              <a:t>病院等の管理者は、医療事故が発生した場合には、厚生労働省令で定める</a:t>
            </a:r>
            <a:endParaRPr lang="en-US" altLang="ja-JP" sz="2200" kern="100" dirty="0">
              <a:effectLst/>
              <a:latin typeface="+mn-ea"/>
              <a:cs typeface="Times New Roman" panose="02020603050405020304" pitchFamily="18" charset="0"/>
            </a:endParaRPr>
          </a:p>
          <a:p>
            <a:pPr marL="0" indent="0" algn="just">
              <a:buNone/>
            </a:pPr>
            <a:r>
              <a:rPr lang="en-US" altLang="ja-JP" sz="2200" kern="100" dirty="0">
                <a:latin typeface="+mn-ea"/>
                <a:cs typeface="Times New Roman" panose="02020603050405020304" pitchFamily="18" charset="0"/>
              </a:rPr>
              <a:t>   </a:t>
            </a:r>
            <a:r>
              <a:rPr lang="ja-JP" altLang="ja-JP" sz="2200" kern="100" dirty="0">
                <a:effectLst/>
                <a:latin typeface="+mn-ea"/>
                <a:cs typeface="Times New Roman" panose="02020603050405020304" pitchFamily="18" charset="0"/>
              </a:rPr>
              <a:t>ところにより、速やかにその原因を明らかにするために必要な調査（以下この</a:t>
            </a:r>
            <a:endParaRPr lang="en-US" altLang="ja-JP" sz="2200" kern="100" dirty="0">
              <a:effectLst/>
              <a:latin typeface="+mn-ea"/>
              <a:cs typeface="Times New Roman" panose="02020603050405020304" pitchFamily="18" charset="0"/>
            </a:endParaRPr>
          </a:p>
          <a:p>
            <a:pPr marL="0" indent="0" algn="just">
              <a:buNone/>
            </a:pPr>
            <a:r>
              <a:rPr lang="en-US" altLang="ja-JP" sz="2200" kern="100" dirty="0">
                <a:effectLst/>
                <a:latin typeface="+mn-ea"/>
                <a:cs typeface="Times New Roman" panose="02020603050405020304" pitchFamily="18" charset="0"/>
              </a:rPr>
              <a:t>   </a:t>
            </a:r>
            <a:r>
              <a:rPr lang="ja-JP" altLang="ja-JP" sz="2200" kern="100" dirty="0">
                <a:effectLst/>
                <a:latin typeface="+mn-ea"/>
                <a:cs typeface="Times New Roman" panose="02020603050405020304" pitchFamily="18" charset="0"/>
              </a:rPr>
              <a:t>章において「医療事故調査」という。）を行わなければならない。</a:t>
            </a:r>
            <a:r>
              <a:rPr lang="ja-JP" altLang="en-US" sz="2200" kern="100" dirty="0">
                <a:effectLst/>
                <a:latin typeface="+mn-ea"/>
                <a:cs typeface="Times New Roman" panose="02020603050405020304" pitchFamily="18" charset="0"/>
              </a:rPr>
              <a:t>（医療法第</a:t>
            </a:r>
            <a:r>
              <a:rPr lang="en-US" altLang="ja-JP" sz="2200" kern="100" dirty="0">
                <a:effectLst/>
                <a:latin typeface="+mn-ea"/>
                <a:cs typeface="Times New Roman" panose="02020603050405020304" pitchFamily="18" charset="0"/>
              </a:rPr>
              <a:t>6</a:t>
            </a:r>
            <a:r>
              <a:rPr lang="ja-JP" altLang="en-US" sz="2200" kern="100" dirty="0">
                <a:effectLst/>
                <a:latin typeface="+mn-ea"/>
                <a:cs typeface="Times New Roman" panose="02020603050405020304" pitchFamily="18" charset="0"/>
              </a:rPr>
              <a:t>条</a:t>
            </a:r>
            <a:endParaRPr lang="en-US" altLang="ja-JP" sz="2200" kern="100" dirty="0">
              <a:effectLst/>
              <a:latin typeface="+mn-ea"/>
              <a:cs typeface="Times New Roman" panose="02020603050405020304" pitchFamily="18" charset="0"/>
            </a:endParaRPr>
          </a:p>
          <a:p>
            <a:pPr marL="0" indent="0" algn="just">
              <a:buNone/>
            </a:pPr>
            <a:r>
              <a:rPr lang="ja-JP" altLang="en-US" sz="2200" kern="100" dirty="0">
                <a:effectLst/>
                <a:latin typeface="+mn-ea"/>
                <a:cs typeface="Times New Roman" panose="02020603050405020304" pitchFamily="18" charset="0"/>
              </a:rPr>
              <a:t>   の</a:t>
            </a:r>
            <a:r>
              <a:rPr lang="en-US" altLang="ja-JP" sz="2200" kern="100" dirty="0">
                <a:effectLst/>
                <a:latin typeface="+mn-ea"/>
                <a:cs typeface="Times New Roman" panose="02020603050405020304" pitchFamily="18" charset="0"/>
              </a:rPr>
              <a:t>11</a:t>
            </a:r>
            <a:r>
              <a:rPr lang="ja-JP" altLang="en-US" sz="2200" kern="100" dirty="0">
                <a:effectLst/>
                <a:latin typeface="+mn-ea"/>
                <a:cs typeface="Times New Roman" panose="02020603050405020304" pitchFamily="18" charset="0"/>
              </a:rPr>
              <a:t>）</a:t>
            </a:r>
            <a:endParaRPr lang="ja-JP" altLang="ja-JP" sz="2200" kern="100" dirty="0">
              <a:effectLst/>
              <a:latin typeface="+mn-ea"/>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CA0E8D4B-32AA-1712-0AEA-D68F7FC85E68}"/>
              </a:ext>
            </a:extLst>
          </p:cNvPr>
          <p:cNvSpPr>
            <a:spLocks noGrp="1"/>
          </p:cNvSpPr>
          <p:nvPr>
            <p:ph type="sldNum" sz="quarter" idx="12"/>
          </p:nvPr>
        </p:nvSpPr>
        <p:spPr/>
        <p:txBody>
          <a:bodyPr/>
          <a:lstStyle/>
          <a:p>
            <a:fld id="{9766A30F-680D-4DCE-A925-30610D30FBEC}" type="slidenum">
              <a:rPr kumimoji="1" lang="ja-JP" altLang="en-US" smtClean="0"/>
              <a:t>42</a:t>
            </a:fld>
            <a:endParaRPr kumimoji="1" lang="ja-JP" altLang="en-US"/>
          </a:p>
        </p:txBody>
      </p:sp>
    </p:spTree>
    <p:extLst>
      <p:ext uri="{BB962C8B-B14F-4D97-AF65-F5344CB8AC3E}">
        <p14:creationId xmlns:p14="http://schemas.microsoft.com/office/powerpoint/2010/main" val="36468165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7E9F44-304E-E412-A881-FE1CF55374DD}"/>
              </a:ext>
            </a:extLst>
          </p:cNvPr>
          <p:cNvSpPr>
            <a:spLocks noGrp="1"/>
          </p:cNvSpPr>
          <p:nvPr>
            <p:ph type="title"/>
          </p:nvPr>
        </p:nvSpPr>
        <p:spPr>
          <a:xfrm>
            <a:off x="0" y="178130"/>
            <a:ext cx="9144000" cy="1223158"/>
          </a:xfrm>
        </p:spPr>
        <p:txBody>
          <a:bodyPr>
            <a:noAutofit/>
          </a:bodyPr>
          <a:lstStyle/>
          <a:p>
            <a:r>
              <a:rPr lang="ja-JP" altLang="ja-JP" b="1"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医療事故調査</a:t>
            </a:r>
            <a:r>
              <a:rPr lang="en-US" altLang="ja-JP" b="1"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b="1"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院内調査</a:t>
            </a:r>
            <a:r>
              <a:rPr lang="en-US" altLang="ja-JP" b="1"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b="1"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の調査項目・方法</a:t>
            </a:r>
            <a:br>
              <a:rPr lang="ja-JP" altLang="ja-JP" kern="100" dirty="0">
                <a:solidFill>
                  <a:schemeClr val="accent1"/>
                </a:solidFill>
                <a:effectLst/>
                <a:latin typeface="ＭＳ ゴシック" panose="020B0609070205080204" pitchFamily="49" charset="-128"/>
                <a:ea typeface="ＭＳ ゴシック" panose="020B0609070205080204" pitchFamily="49" charset="-128"/>
                <a:cs typeface="Times New Roman" panose="02020603050405020304" pitchFamily="18" charset="0"/>
              </a:rPr>
            </a:br>
            <a:endParaRPr kumimoji="1" lang="ja-JP" altLang="en-US" dirty="0">
              <a:solidFill>
                <a:schemeClr val="accent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CDF12C70-00BE-E5FB-FEA5-1898D7D57E02}"/>
              </a:ext>
            </a:extLst>
          </p:cNvPr>
          <p:cNvSpPr>
            <a:spLocks noGrp="1"/>
          </p:cNvSpPr>
          <p:nvPr>
            <p:ph idx="1"/>
          </p:nvPr>
        </p:nvSpPr>
        <p:spPr>
          <a:xfrm>
            <a:off x="1" y="902525"/>
            <a:ext cx="9143999" cy="5955475"/>
          </a:xfrm>
        </p:spPr>
        <p:txBody>
          <a:bodyPr>
            <a:noAutofit/>
          </a:bodyPr>
          <a:lstStyle/>
          <a:p>
            <a:pPr marL="0" indent="0" algn="just">
              <a:buSzPts val="1000"/>
              <a:buNone/>
              <a:tabLst>
                <a:tab pos="342900" algn="l"/>
              </a:tabLst>
            </a:pPr>
            <a:r>
              <a:rPr lang="ja-JP" altLang="en-US" sz="2400" kern="100" dirty="0">
                <a:latin typeface="+mn-ea"/>
                <a:cs typeface="Times New Roman" panose="02020603050405020304" pitchFamily="18" charset="0"/>
              </a:rPr>
              <a:t>・事故調査の</a:t>
            </a:r>
            <a:r>
              <a:rPr lang="ja-JP" altLang="ja-JP" sz="2400" kern="100" dirty="0">
                <a:latin typeface="+mn-ea"/>
                <a:cs typeface="Times New Roman" panose="02020603050405020304" pitchFamily="18" charset="0"/>
              </a:rPr>
              <a:t>目的</a:t>
            </a:r>
            <a:r>
              <a:rPr lang="ja-JP" altLang="en-US"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医療安全の確保</a:t>
            </a:r>
            <a:endParaRPr lang="en-US" altLang="ja-JP" sz="2400" kern="100" dirty="0">
              <a:latin typeface="+mn-ea"/>
              <a:cs typeface="Times New Roman" panose="02020603050405020304" pitchFamily="18" charset="0"/>
            </a:endParaRPr>
          </a:p>
          <a:p>
            <a:pPr marL="0" indent="0" algn="just">
              <a:buSzPts val="1000"/>
              <a:buNone/>
              <a:tabLst>
                <a:tab pos="342900" algn="l"/>
              </a:tabLst>
            </a:pPr>
            <a:r>
              <a:rPr lang="ja-JP" altLang="en-US"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個人の責任を追及するためのものではない</a:t>
            </a:r>
            <a:r>
              <a:rPr lang="ja-JP" altLang="en-US" sz="2400" kern="100" dirty="0">
                <a:latin typeface="+mn-ea"/>
                <a:cs typeface="Times New Roman" panose="02020603050405020304" pitchFamily="18" charset="0"/>
              </a:rPr>
              <a:t>。</a:t>
            </a:r>
            <a:endParaRPr lang="ja-JP" altLang="ja-JP" sz="2400" kern="100" dirty="0">
              <a:latin typeface="+mn-ea"/>
              <a:cs typeface="Times New Roman" panose="02020603050405020304" pitchFamily="18" charset="0"/>
            </a:endParaRPr>
          </a:p>
          <a:p>
            <a:pPr marL="0" indent="0" algn="just">
              <a:buSzPts val="1000"/>
              <a:buNone/>
              <a:tabLst>
                <a:tab pos="342900" algn="l"/>
              </a:tabLst>
            </a:pPr>
            <a:r>
              <a:rPr lang="ja-JP" altLang="en-US" sz="2400" kern="100" dirty="0">
                <a:latin typeface="+mn-ea"/>
                <a:cs typeface="Times New Roman" panose="02020603050405020304" pitchFamily="18" charset="0"/>
              </a:rPr>
              <a:t>・</a:t>
            </a:r>
            <a:r>
              <a:rPr lang="ja-JP" altLang="ja-JP" sz="2400" kern="100" dirty="0">
                <a:latin typeface="+mn-ea"/>
                <a:cs typeface="Times New Roman" panose="02020603050405020304" pitchFamily="18" charset="0"/>
              </a:rPr>
              <a:t>調査の対象者</a:t>
            </a:r>
            <a:r>
              <a:rPr lang="ja-JP" altLang="en-US"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当該医療従事者を除外しない</a:t>
            </a:r>
            <a:r>
              <a:rPr lang="ja-JP" altLang="en-US" sz="2400" kern="100" dirty="0">
                <a:latin typeface="+mn-ea"/>
                <a:cs typeface="Times New Roman" panose="02020603050405020304" pitchFamily="18" charset="0"/>
              </a:rPr>
              <a:t>。</a:t>
            </a:r>
            <a:endParaRPr lang="ja-JP" altLang="ja-JP" sz="2400" kern="100" dirty="0">
              <a:latin typeface="+mn-ea"/>
              <a:cs typeface="Times New Roman" panose="02020603050405020304" pitchFamily="18" charset="0"/>
            </a:endParaRPr>
          </a:p>
          <a:p>
            <a:pPr marL="0" indent="0">
              <a:buSzPts val="1000"/>
              <a:buNone/>
              <a:tabLst>
                <a:tab pos="342900" algn="l"/>
              </a:tabLst>
            </a:pPr>
            <a:r>
              <a:rPr lang="ja-JP" altLang="en-US" sz="2400" kern="100" dirty="0">
                <a:latin typeface="+mn-ea"/>
                <a:cs typeface="Times New Roman" panose="02020603050405020304" pitchFamily="18" charset="0"/>
              </a:rPr>
              <a:t>・調査項目　　　　　   診療録その他の診療に関する記録の確認　</a:t>
            </a:r>
            <a:endParaRPr lang="en-US" altLang="ja-JP" sz="2400" kern="100" dirty="0">
              <a:latin typeface="+mn-ea"/>
              <a:cs typeface="Times New Roman" panose="02020603050405020304" pitchFamily="18" charset="0"/>
            </a:endParaRPr>
          </a:p>
          <a:p>
            <a:pPr marL="0" indent="0">
              <a:buSzPts val="1000"/>
              <a:buNone/>
              <a:tabLst>
                <a:tab pos="342900" algn="l"/>
              </a:tabLst>
            </a:pPr>
            <a:r>
              <a:rPr lang="ja-JP" altLang="en-US"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例）カルテ、画像、検査結果等</a:t>
            </a:r>
            <a:endParaRPr lang="en-US" altLang="ja-JP" sz="2400" kern="100" dirty="0">
              <a:latin typeface="+mn-ea"/>
              <a:cs typeface="Times New Roman" panose="02020603050405020304" pitchFamily="18" charset="0"/>
            </a:endParaRPr>
          </a:p>
          <a:p>
            <a:pPr marL="0" indent="0">
              <a:buSzPts val="1000"/>
              <a:buNone/>
              <a:tabLst>
                <a:tab pos="342900" algn="l"/>
              </a:tabLst>
            </a:pPr>
            <a:r>
              <a:rPr lang="ja-JP" altLang="en-US" sz="2400" kern="100" dirty="0">
                <a:latin typeface="+mn-ea"/>
                <a:cs typeface="Times New Roman" panose="02020603050405020304" pitchFamily="18" charset="0"/>
              </a:rPr>
              <a:t>　　　　　　　　　　      当該医療従事者、その他の関係者からの</a:t>
            </a:r>
            <a:r>
              <a:rPr lang="en-US" altLang="ja-JP" sz="2400" kern="100" dirty="0">
                <a:latin typeface="+mn-ea"/>
                <a:cs typeface="Times New Roman" panose="02020603050405020304" pitchFamily="18" charset="0"/>
              </a:rPr>
              <a:t> </a:t>
            </a:r>
          </a:p>
          <a:p>
            <a:pPr marL="0" indent="0">
              <a:buSzPts val="1000"/>
              <a:buNone/>
              <a:tabLst>
                <a:tab pos="342900" algn="l"/>
              </a:tabLst>
            </a:pPr>
            <a:r>
              <a:rPr lang="en-US" altLang="ja-JP" sz="2400" kern="100" dirty="0">
                <a:latin typeface="+mn-ea"/>
                <a:cs typeface="Times New Roman" panose="02020603050405020304" pitchFamily="18" charset="0"/>
              </a:rPr>
              <a:t>                            </a:t>
            </a:r>
            <a:r>
              <a:rPr lang="ja-JP" altLang="en-US" sz="2400" kern="100" dirty="0">
                <a:latin typeface="+mn-ea"/>
                <a:cs typeface="Times New Roman" panose="02020603050405020304" pitchFamily="18" charset="0"/>
              </a:rPr>
              <a:t>ヒアリング　等</a:t>
            </a:r>
            <a:endParaRPr lang="en-US" altLang="ja-JP" sz="2400" kern="100" dirty="0">
              <a:latin typeface="+mn-ea"/>
              <a:cs typeface="Times New Roman" panose="02020603050405020304" pitchFamily="18" charset="0"/>
            </a:endParaRPr>
          </a:p>
          <a:p>
            <a:pPr marL="0" indent="0">
              <a:buSzPts val="1000"/>
              <a:buNone/>
              <a:tabLst>
                <a:tab pos="342900" algn="l"/>
              </a:tabLst>
            </a:pPr>
            <a:r>
              <a:rPr lang="en-US" altLang="ja-JP" kern="100" dirty="0">
                <a:solidFill>
                  <a:srgbClr val="FF0000"/>
                </a:solidFill>
                <a:latin typeface="+mn-ea"/>
                <a:cs typeface="Times New Roman" panose="02020603050405020304" pitchFamily="18" charset="0"/>
              </a:rPr>
              <a:t>※ </a:t>
            </a:r>
            <a:r>
              <a:rPr lang="ja-JP" altLang="ja-JP" kern="100" dirty="0">
                <a:solidFill>
                  <a:srgbClr val="FF0000"/>
                </a:solidFill>
                <a:latin typeface="+mn-ea"/>
                <a:cs typeface="Times New Roman" panose="02020603050405020304" pitchFamily="18" charset="0"/>
              </a:rPr>
              <a:t>ヒアリング結果は内部資料として取り扱い、開示しないこと（法的強制力がある場合を除く。）とし、その旨をヒアリング対象者に伝える。</a:t>
            </a:r>
          </a:p>
          <a:p>
            <a:pPr marL="0" indent="0">
              <a:buNone/>
            </a:pPr>
            <a:r>
              <a:rPr lang="en-US" altLang="ja-JP" kern="100" dirty="0">
                <a:solidFill>
                  <a:srgbClr val="FF0000"/>
                </a:solidFill>
                <a:latin typeface="+mn-ea"/>
                <a:cs typeface="Times New Roman" panose="02020603050405020304" pitchFamily="18" charset="0"/>
              </a:rPr>
              <a:t>※ </a:t>
            </a:r>
            <a:r>
              <a:rPr lang="ja-JP" altLang="ja-JP" kern="100" dirty="0">
                <a:solidFill>
                  <a:srgbClr val="FF0000"/>
                </a:solidFill>
                <a:latin typeface="+mn-ea"/>
                <a:cs typeface="Times New Roman" panose="02020603050405020304" pitchFamily="18" charset="0"/>
              </a:rPr>
              <a:t>調査の過程において可能な限り匿名性の確保に配慮すること。</a:t>
            </a:r>
          </a:p>
          <a:p>
            <a:pPr marL="0" indent="0">
              <a:buNone/>
            </a:pPr>
            <a:r>
              <a:rPr lang="ja-JP" altLang="en-US" dirty="0">
                <a:latin typeface="+mn-ea"/>
              </a:rPr>
              <a:t>　　</a:t>
            </a:r>
            <a:r>
              <a:rPr lang="ja-JP" altLang="ja-JP" dirty="0">
                <a:latin typeface="+mn-ea"/>
                <a:cs typeface="Times New Roman" panose="02020603050405020304" pitchFamily="18" charset="0"/>
              </a:rPr>
              <a:t>例：「</a:t>
            </a:r>
            <a:r>
              <a:rPr lang="en-US" altLang="ja-JP" dirty="0">
                <a:latin typeface="+mn-ea"/>
                <a:cs typeface="Times New Roman" panose="02020603050405020304" pitchFamily="18" charset="0"/>
              </a:rPr>
              <a:t>A</a:t>
            </a:r>
            <a:r>
              <a:rPr lang="ja-JP" altLang="ja-JP" dirty="0">
                <a:latin typeface="+mn-ea"/>
                <a:cs typeface="Times New Roman" panose="02020603050405020304" pitchFamily="18" charset="0"/>
              </a:rPr>
              <a:t>医師</a:t>
            </a:r>
            <a:r>
              <a:rPr lang="ja-JP" altLang="en-US" dirty="0">
                <a:latin typeface="+mn-ea"/>
                <a:cs typeface="Times New Roman" panose="02020603050405020304" pitchFamily="18" charset="0"/>
              </a:rPr>
              <a:t>、</a:t>
            </a:r>
            <a:r>
              <a:rPr lang="en-US" altLang="ja-JP" dirty="0">
                <a:latin typeface="+mn-ea"/>
                <a:cs typeface="Times New Roman" panose="02020603050405020304" pitchFamily="18" charset="0"/>
              </a:rPr>
              <a:t>B</a:t>
            </a:r>
            <a:r>
              <a:rPr lang="ja-JP" altLang="en-US" dirty="0">
                <a:latin typeface="+mn-ea"/>
                <a:cs typeface="Times New Roman" panose="02020603050405020304" pitchFamily="18" charset="0"/>
              </a:rPr>
              <a:t>医師」</a:t>
            </a:r>
            <a:endParaRPr lang="ja-JP" altLang="en-US" dirty="0">
              <a:latin typeface="+mn-ea"/>
            </a:endParaRPr>
          </a:p>
        </p:txBody>
      </p:sp>
      <p:sp>
        <p:nvSpPr>
          <p:cNvPr id="4" name="スライド番号プレースホルダー 3">
            <a:extLst>
              <a:ext uri="{FF2B5EF4-FFF2-40B4-BE49-F238E27FC236}">
                <a16:creationId xmlns:a16="http://schemas.microsoft.com/office/drawing/2014/main" id="{43D564CD-21E8-6362-7F53-C729FAC83228}"/>
              </a:ext>
            </a:extLst>
          </p:cNvPr>
          <p:cNvSpPr>
            <a:spLocks noGrp="1"/>
          </p:cNvSpPr>
          <p:nvPr>
            <p:ph type="sldNum" sz="quarter" idx="12"/>
          </p:nvPr>
        </p:nvSpPr>
        <p:spPr/>
        <p:txBody>
          <a:bodyPr/>
          <a:lstStyle/>
          <a:p>
            <a:fld id="{9766A30F-680D-4DCE-A925-30610D30FBEC}" type="slidenum">
              <a:rPr kumimoji="1" lang="ja-JP" altLang="en-US" smtClean="0"/>
              <a:t>43</a:t>
            </a:fld>
            <a:endParaRPr kumimoji="1" lang="ja-JP" altLang="en-US"/>
          </a:p>
        </p:txBody>
      </p:sp>
    </p:spTree>
    <p:extLst>
      <p:ext uri="{BB962C8B-B14F-4D97-AF65-F5344CB8AC3E}">
        <p14:creationId xmlns:p14="http://schemas.microsoft.com/office/powerpoint/2010/main" val="9913755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694F77-DED7-1747-1049-D7A699DFEE1F}"/>
              </a:ext>
            </a:extLst>
          </p:cNvPr>
          <p:cNvSpPr>
            <a:spLocks noGrp="1"/>
          </p:cNvSpPr>
          <p:nvPr>
            <p:ph type="title"/>
          </p:nvPr>
        </p:nvSpPr>
        <p:spPr>
          <a:xfrm>
            <a:off x="130629" y="1"/>
            <a:ext cx="9013371" cy="1341912"/>
          </a:xfrm>
        </p:spPr>
        <p:txBody>
          <a:bodyPr/>
          <a:lstStyle/>
          <a:p>
            <a:r>
              <a:rPr kumimoji="1" lang="ja-JP" altLang="en-US" b="1" dirty="0"/>
              <a:t>　</a:t>
            </a:r>
            <a:r>
              <a:rPr kumimoji="1" lang="ja-JP" altLang="en-US" b="1" dirty="0">
                <a:solidFill>
                  <a:schemeClr val="accent1"/>
                </a:solidFill>
              </a:rPr>
              <a:t>事故調査報告書作成の注意点</a:t>
            </a:r>
            <a:endParaRPr kumimoji="1" lang="ja-JP" altLang="en-US" dirty="0">
              <a:solidFill>
                <a:schemeClr val="accent1"/>
              </a:solidFill>
            </a:endParaRPr>
          </a:p>
        </p:txBody>
      </p:sp>
      <p:sp>
        <p:nvSpPr>
          <p:cNvPr id="3" name="コンテンツ プレースホルダー 2">
            <a:extLst>
              <a:ext uri="{FF2B5EF4-FFF2-40B4-BE49-F238E27FC236}">
                <a16:creationId xmlns:a16="http://schemas.microsoft.com/office/drawing/2014/main" id="{FFAF5563-EDDF-3718-F5B4-7366793FAEC8}"/>
              </a:ext>
            </a:extLst>
          </p:cNvPr>
          <p:cNvSpPr>
            <a:spLocks noGrp="1"/>
          </p:cNvSpPr>
          <p:nvPr>
            <p:ph idx="1"/>
          </p:nvPr>
        </p:nvSpPr>
        <p:spPr>
          <a:xfrm>
            <a:off x="0" y="1341912"/>
            <a:ext cx="9144000" cy="5516087"/>
          </a:xfrm>
        </p:spPr>
        <p:txBody>
          <a:bodyPr>
            <a:normAutofit/>
          </a:bodyPr>
          <a:lstStyle/>
          <a:p>
            <a:pPr marL="0" indent="0">
              <a:buNone/>
            </a:pPr>
            <a:r>
              <a:rPr lang="ja-JP" altLang="en-US" sz="2400" kern="100" dirty="0">
                <a:latin typeface="+mn-ea"/>
                <a:cs typeface="Times New Roman" panose="02020603050405020304" pitchFamily="18" charset="0"/>
              </a:rPr>
              <a:t>・医療事故の原因</a:t>
            </a:r>
            <a:r>
              <a:rPr lang="ja-JP" altLang="ja-JP" sz="2400" kern="100" dirty="0">
                <a:latin typeface="+mn-ea"/>
                <a:cs typeface="Times New Roman" panose="02020603050405020304" pitchFamily="18" charset="0"/>
              </a:rPr>
              <a:t>を明らかにするために行うものであること</a:t>
            </a:r>
            <a:r>
              <a:rPr lang="ja-JP" altLang="en-US" sz="2400" kern="100" dirty="0">
                <a:latin typeface="+mn-ea"/>
                <a:cs typeface="Times New Roman" panose="02020603050405020304" pitchFamily="18" charset="0"/>
              </a:rPr>
              <a:t>。</a:t>
            </a:r>
            <a:endParaRPr lang="en-US" altLang="ja-JP" sz="2400" kern="100" dirty="0">
              <a:latin typeface="+mn-ea"/>
              <a:cs typeface="Times New Roman" panose="02020603050405020304" pitchFamily="18" charset="0"/>
            </a:endParaRPr>
          </a:p>
          <a:p>
            <a:pPr marL="0" indent="0">
              <a:buNone/>
            </a:pPr>
            <a:r>
              <a:rPr lang="ja-JP" altLang="en-US" sz="2400" kern="100" dirty="0">
                <a:latin typeface="+mn-ea"/>
                <a:cs typeface="Times New Roman" panose="02020603050405020304" pitchFamily="18" charset="0"/>
              </a:rPr>
              <a:t>　</a:t>
            </a:r>
            <a:r>
              <a:rPr lang="en-US" altLang="ja-JP" sz="2400" kern="100" dirty="0">
                <a:latin typeface="+mn-ea"/>
                <a:cs typeface="Times New Roman" panose="02020603050405020304" pitchFamily="18" charset="0"/>
              </a:rPr>
              <a:t> ※ </a:t>
            </a:r>
            <a:r>
              <a:rPr lang="ja-JP" altLang="ja-JP" sz="2400" kern="100" dirty="0">
                <a:latin typeface="+mn-ea"/>
                <a:cs typeface="Times New Roman" panose="02020603050405020304" pitchFamily="18" charset="0"/>
              </a:rPr>
              <a:t>原因も結果も明確な、誤薬等の単純な事例であっても、調査項</a:t>
            </a:r>
            <a:endParaRPr lang="en-US" altLang="ja-JP" sz="2400" kern="100" dirty="0">
              <a:latin typeface="+mn-ea"/>
              <a:cs typeface="Times New Roman" panose="02020603050405020304" pitchFamily="18" charset="0"/>
            </a:endParaRPr>
          </a:p>
          <a:p>
            <a:pPr marL="0" indent="0">
              <a:buNone/>
            </a:pPr>
            <a:r>
              <a:rPr lang="en-US" altLang="ja-JP"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目を省略せずに丁寧な調査を行うことが重要である</a:t>
            </a:r>
            <a:r>
              <a:rPr lang="ja-JP" altLang="en-US" sz="2400" kern="100" dirty="0">
                <a:latin typeface="+mn-ea"/>
                <a:cs typeface="Times New Roman" panose="02020603050405020304" pitchFamily="18" charset="0"/>
              </a:rPr>
              <a:t>。</a:t>
            </a:r>
            <a:endParaRPr lang="en-US" altLang="ja-JP" sz="2400" kern="100" dirty="0">
              <a:latin typeface="+mn-ea"/>
              <a:cs typeface="Times New Roman" panose="02020603050405020304" pitchFamily="18" charset="0"/>
            </a:endParaRPr>
          </a:p>
          <a:p>
            <a:pPr marL="0" indent="0">
              <a:buNone/>
            </a:pPr>
            <a:endParaRPr lang="en-US" altLang="ja-JP" sz="2400" kern="100" dirty="0">
              <a:latin typeface="+mn-ea"/>
              <a:cs typeface="Times New Roman" panose="02020603050405020304" pitchFamily="18" charset="0"/>
            </a:endParaRPr>
          </a:p>
          <a:p>
            <a:pPr marL="0" indent="0">
              <a:buNone/>
            </a:pPr>
            <a:r>
              <a:rPr lang="ja-JP" altLang="en-US" sz="2400" kern="100" dirty="0">
                <a:latin typeface="+mn-ea"/>
                <a:cs typeface="Times New Roman" panose="02020603050405020304" pitchFamily="18" charset="0"/>
              </a:rPr>
              <a:t>・</a:t>
            </a:r>
            <a:r>
              <a:rPr lang="ja-JP" altLang="ja-JP" sz="2400" kern="100" dirty="0">
                <a:latin typeface="+mn-ea"/>
                <a:cs typeface="Times New Roman" panose="02020603050405020304" pitchFamily="18" charset="0"/>
              </a:rPr>
              <a:t>調査の結果、必ずしも原因が明らかになるとは限らないことに留意</a:t>
            </a:r>
            <a:endParaRPr lang="en-US" altLang="ja-JP" sz="2400" kern="100" dirty="0">
              <a:latin typeface="+mn-ea"/>
              <a:cs typeface="Times New Roman" panose="02020603050405020304" pitchFamily="18" charset="0"/>
            </a:endParaRPr>
          </a:p>
          <a:p>
            <a:pPr marL="0" indent="0">
              <a:buNone/>
            </a:pPr>
            <a:r>
              <a:rPr lang="ja-JP" altLang="en-US"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すること。</a:t>
            </a:r>
            <a:endParaRPr lang="en-US" altLang="ja-JP" sz="2400" kern="100" dirty="0">
              <a:latin typeface="+mn-ea"/>
              <a:cs typeface="Times New Roman" panose="02020603050405020304" pitchFamily="18" charset="0"/>
            </a:endParaRPr>
          </a:p>
          <a:p>
            <a:pPr marL="0" indent="0">
              <a:buNone/>
            </a:pPr>
            <a:endParaRPr lang="en-US" altLang="ja-JP" sz="2400" kern="100" dirty="0">
              <a:latin typeface="+mn-ea"/>
              <a:cs typeface="Times New Roman" panose="02020603050405020304" pitchFamily="18" charset="0"/>
            </a:endParaRPr>
          </a:p>
          <a:p>
            <a:pPr marL="0" indent="0">
              <a:buNone/>
            </a:pPr>
            <a:r>
              <a:rPr lang="ja-JP" altLang="en-US" sz="2400" kern="100" dirty="0">
                <a:latin typeface="+mn-ea"/>
                <a:cs typeface="Times New Roman" panose="02020603050405020304" pitchFamily="18" charset="0"/>
              </a:rPr>
              <a:t>・</a:t>
            </a:r>
            <a:r>
              <a:rPr lang="ja-JP" altLang="ja-JP" sz="2400" kern="100" dirty="0">
                <a:latin typeface="+mn-ea"/>
                <a:cs typeface="Times New Roman" panose="02020603050405020304" pitchFamily="18" charset="0"/>
              </a:rPr>
              <a:t>再発防止は可能な限り調査の中で検討することが望ましいが、必</a:t>
            </a:r>
            <a:endParaRPr lang="en-US" altLang="ja-JP" sz="2400" kern="100" dirty="0">
              <a:latin typeface="+mn-ea"/>
              <a:cs typeface="Times New Roman" panose="02020603050405020304" pitchFamily="18" charset="0"/>
            </a:endParaRPr>
          </a:p>
          <a:p>
            <a:pPr marL="0" indent="0">
              <a:buNone/>
            </a:pPr>
            <a:r>
              <a:rPr lang="en-US" altLang="ja-JP" sz="2400" kern="100" dirty="0">
                <a:latin typeface="+mn-ea"/>
                <a:cs typeface="Times New Roman" panose="02020603050405020304" pitchFamily="18" charset="0"/>
              </a:rPr>
              <a:t>  </a:t>
            </a:r>
            <a:r>
              <a:rPr lang="ja-JP" altLang="ja-JP" sz="2400" kern="100" dirty="0">
                <a:latin typeface="+mn-ea"/>
                <a:cs typeface="Times New Roman" panose="02020603050405020304" pitchFamily="18" charset="0"/>
              </a:rPr>
              <a:t>ずしも再発防止策が得られるとは限らないことに留意すること。</a:t>
            </a:r>
          </a:p>
          <a:p>
            <a:pPr marL="0" indent="0">
              <a:buNone/>
            </a:pPr>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buNone/>
            </a:pPr>
            <a:endParaRPr lang="en-US" altLang="ja-JP" sz="21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FB681B0F-E187-90D6-7538-8ECBDD24A443}"/>
              </a:ext>
            </a:extLst>
          </p:cNvPr>
          <p:cNvSpPr>
            <a:spLocks noGrp="1"/>
          </p:cNvSpPr>
          <p:nvPr>
            <p:ph type="sldNum" sz="quarter" idx="12"/>
          </p:nvPr>
        </p:nvSpPr>
        <p:spPr/>
        <p:txBody>
          <a:bodyPr/>
          <a:lstStyle/>
          <a:p>
            <a:fld id="{9766A30F-680D-4DCE-A925-30610D30FBEC}" type="slidenum">
              <a:rPr kumimoji="1" lang="ja-JP" altLang="en-US" smtClean="0"/>
              <a:t>44</a:t>
            </a:fld>
            <a:endParaRPr kumimoji="1" lang="ja-JP" altLang="en-US"/>
          </a:p>
        </p:txBody>
      </p:sp>
    </p:spTree>
    <p:extLst>
      <p:ext uri="{BB962C8B-B14F-4D97-AF65-F5344CB8AC3E}">
        <p14:creationId xmlns:p14="http://schemas.microsoft.com/office/powerpoint/2010/main" val="14770622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7FD753-913A-07F2-D0CB-0D64D1E950E1}"/>
              </a:ext>
            </a:extLst>
          </p:cNvPr>
          <p:cNvSpPr>
            <a:spLocks noGrp="1"/>
          </p:cNvSpPr>
          <p:nvPr>
            <p:ph type="title"/>
          </p:nvPr>
        </p:nvSpPr>
        <p:spPr>
          <a:xfrm>
            <a:off x="0" y="0"/>
            <a:ext cx="9144000" cy="1246909"/>
          </a:xfrm>
        </p:spPr>
        <p:txBody>
          <a:bodyPr/>
          <a:lstStyle/>
          <a:p>
            <a:r>
              <a:rPr kumimoji="1" lang="ja-JP" altLang="en-US" b="1" dirty="0"/>
              <a:t>　</a:t>
            </a:r>
            <a:r>
              <a:rPr kumimoji="1" lang="ja-JP" altLang="en-US" b="1" dirty="0">
                <a:solidFill>
                  <a:schemeClr val="accent1"/>
                </a:solidFill>
              </a:rPr>
              <a:t>報告事項</a:t>
            </a:r>
          </a:p>
        </p:txBody>
      </p:sp>
      <p:sp>
        <p:nvSpPr>
          <p:cNvPr id="3" name="コンテンツ プレースホルダー 2">
            <a:extLst>
              <a:ext uri="{FF2B5EF4-FFF2-40B4-BE49-F238E27FC236}">
                <a16:creationId xmlns:a16="http://schemas.microsoft.com/office/drawing/2014/main" id="{52F1C055-1CCE-9A77-BAFD-60FE600B88B0}"/>
              </a:ext>
            </a:extLst>
          </p:cNvPr>
          <p:cNvSpPr>
            <a:spLocks noGrp="1"/>
          </p:cNvSpPr>
          <p:nvPr>
            <p:ph idx="1"/>
          </p:nvPr>
        </p:nvSpPr>
        <p:spPr>
          <a:xfrm>
            <a:off x="95004" y="1246910"/>
            <a:ext cx="9048996" cy="5510150"/>
          </a:xfrm>
        </p:spPr>
        <p:txBody>
          <a:bodyPr>
            <a:normAutofit/>
          </a:bodyPr>
          <a:lstStyle/>
          <a:p>
            <a:pPr marL="0" indent="0" algn="just">
              <a:buNone/>
            </a:pPr>
            <a:endParaRPr lang="ja-JP" altLang="ja-JP" sz="135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医療事故調査を終了したときは、遅滞なく、その結果を医療</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buNone/>
            </a:pPr>
            <a:r>
              <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事故調査・支援センターに報告しなければならない</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buNone/>
            </a:pP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医療機関は、院内調査が終了したら、遺族に対して、院内調</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buNone/>
            </a:pPr>
            <a:r>
              <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査の目的・結果等、センターに報告する内容について説明を</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buNone/>
            </a:pPr>
            <a:r>
              <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した後に、センターに院内調査結果の報告を</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する</a:t>
            </a:r>
            <a:r>
              <a:rPr lang="ja-JP"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p>
          <a:p>
            <a:endParaRPr kumimoji="1" lang="ja-JP" altLang="en-US" dirty="0"/>
          </a:p>
        </p:txBody>
      </p:sp>
      <p:sp>
        <p:nvSpPr>
          <p:cNvPr id="4" name="スライド番号プレースホルダー 3">
            <a:extLst>
              <a:ext uri="{FF2B5EF4-FFF2-40B4-BE49-F238E27FC236}">
                <a16:creationId xmlns:a16="http://schemas.microsoft.com/office/drawing/2014/main" id="{5B423F12-47BB-1EED-2CC1-D5E9189ACABF}"/>
              </a:ext>
            </a:extLst>
          </p:cNvPr>
          <p:cNvSpPr>
            <a:spLocks noGrp="1"/>
          </p:cNvSpPr>
          <p:nvPr>
            <p:ph type="sldNum" sz="quarter" idx="12"/>
          </p:nvPr>
        </p:nvSpPr>
        <p:spPr/>
        <p:txBody>
          <a:bodyPr/>
          <a:lstStyle/>
          <a:p>
            <a:fld id="{9766A30F-680D-4DCE-A925-30610D30FBEC}" type="slidenum">
              <a:rPr kumimoji="1" lang="ja-JP" altLang="en-US" smtClean="0"/>
              <a:t>45</a:t>
            </a:fld>
            <a:endParaRPr kumimoji="1" lang="ja-JP" altLang="en-US"/>
          </a:p>
        </p:txBody>
      </p:sp>
    </p:spTree>
    <p:extLst>
      <p:ext uri="{BB962C8B-B14F-4D97-AF65-F5344CB8AC3E}">
        <p14:creationId xmlns:p14="http://schemas.microsoft.com/office/powerpoint/2010/main" val="41412531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3955CA-C2A5-C2CC-FAC5-1114AB0C0609}"/>
              </a:ext>
            </a:extLst>
          </p:cNvPr>
          <p:cNvSpPr>
            <a:spLocks noGrp="1"/>
          </p:cNvSpPr>
          <p:nvPr>
            <p:ph type="title"/>
          </p:nvPr>
        </p:nvSpPr>
        <p:spPr>
          <a:xfrm>
            <a:off x="0" y="83126"/>
            <a:ext cx="9144000" cy="1187533"/>
          </a:xfrm>
        </p:spPr>
        <p:txBody>
          <a:bodyPr/>
          <a:lstStyle/>
          <a:p>
            <a:r>
              <a:rPr kumimoji="1" lang="ja-JP" altLang="en-US" b="1" dirty="0">
                <a:solidFill>
                  <a:schemeClr val="accent1"/>
                </a:solidFill>
              </a:rPr>
              <a:t>有害事象に対する対応（紛争対応）</a:t>
            </a:r>
          </a:p>
        </p:txBody>
      </p:sp>
      <p:sp>
        <p:nvSpPr>
          <p:cNvPr id="3" name="コンテンツ プレースホルダー 2">
            <a:extLst>
              <a:ext uri="{FF2B5EF4-FFF2-40B4-BE49-F238E27FC236}">
                <a16:creationId xmlns:a16="http://schemas.microsoft.com/office/drawing/2014/main" id="{1E703157-ECBD-AAD7-05A0-42009EB10699}"/>
              </a:ext>
            </a:extLst>
          </p:cNvPr>
          <p:cNvSpPr>
            <a:spLocks noGrp="1"/>
          </p:cNvSpPr>
          <p:nvPr>
            <p:ph idx="1"/>
          </p:nvPr>
        </p:nvSpPr>
        <p:spPr>
          <a:xfrm>
            <a:off x="364001" y="1460665"/>
            <a:ext cx="8483116" cy="5314208"/>
          </a:xfrm>
        </p:spPr>
        <p:txBody>
          <a:bodyPr/>
          <a:lstStyle/>
          <a:p>
            <a:pPr marL="0" indent="0">
              <a:buNone/>
            </a:pPr>
            <a:r>
              <a:rPr lang="ja-JP" altLang="en-US" sz="2400" dirty="0">
                <a:latin typeface="+mn-ea"/>
              </a:rPr>
              <a:t>死亡後遺族対応</a:t>
            </a:r>
            <a:endParaRPr lang="en-US" altLang="ja-JP" sz="2400" dirty="0">
              <a:latin typeface="+mn-ea"/>
            </a:endParaRPr>
          </a:p>
          <a:p>
            <a:pPr marL="0" indent="0">
              <a:buNone/>
            </a:pPr>
            <a:r>
              <a:rPr lang="ja-JP" altLang="en-US" sz="2400" dirty="0">
                <a:latin typeface="+mn-ea"/>
              </a:rPr>
              <a:t>（医療過誤の場合の患者及び家族対応も同様）</a:t>
            </a:r>
            <a:endParaRPr lang="en-US" altLang="ja-JP" sz="2400" dirty="0">
              <a:latin typeface="+mn-ea"/>
            </a:endParaRPr>
          </a:p>
          <a:p>
            <a:pPr marL="0" indent="0">
              <a:buNone/>
            </a:pPr>
            <a:endParaRPr lang="en-US" altLang="ja-JP" sz="2400" dirty="0">
              <a:latin typeface="+mn-ea"/>
            </a:endParaRPr>
          </a:p>
          <a:p>
            <a:pPr marL="0" indent="0">
              <a:buNone/>
            </a:pPr>
            <a:r>
              <a:rPr lang="ja-JP" altLang="en-US" sz="2400" dirty="0">
                <a:latin typeface="+mn-ea"/>
              </a:rPr>
              <a:t>①　説明の要請への対応</a:t>
            </a:r>
            <a:endParaRPr lang="en-US" altLang="ja-JP" sz="2400" dirty="0">
              <a:latin typeface="+mn-ea"/>
            </a:endParaRPr>
          </a:p>
          <a:p>
            <a:pPr marL="0" indent="0">
              <a:buNone/>
            </a:pPr>
            <a:r>
              <a:rPr lang="ja-JP" altLang="en-US" sz="2400" dirty="0">
                <a:latin typeface="+mn-ea"/>
              </a:rPr>
              <a:t>②　損害賠償請求への対応</a:t>
            </a:r>
            <a:endParaRPr lang="en-US" altLang="ja-JP" sz="2400" dirty="0">
              <a:latin typeface="+mn-ea"/>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2A41B748-9E8E-6474-8DD0-6552D9553063}"/>
              </a:ext>
            </a:extLst>
          </p:cNvPr>
          <p:cNvSpPr>
            <a:spLocks noGrp="1"/>
          </p:cNvSpPr>
          <p:nvPr>
            <p:ph type="sldNum" sz="quarter" idx="12"/>
          </p:nvPr>
        </p:nvSpPr>
        <p:spPr/>
        <p:txBody>
          <a:bodyPr/>
          <a:lstStyle/>
          <a:p>
            <a:fld id="{9766A30F-680D-4DCE-A925-30610D30FBEC}" type="slidenum">
              <a:rPr kumimoji="1" lang="ja-JP" altLang="en-US" smtClean="0"/>
              <a:t>46</a:t>
            </a:fld>
            <a:endParaRPr kumimoji="1" lang="ja-JP" altLang="en-US"/>
          </a:p>
        </p:txBody>
      </p:sp>
    </p:spTree>
    <p:extLst>
      <p:ext uri="{BB962C8B-B14F-4D97-AF65-F5344CB8AC3E}">
        <p14:creationId xmlns:p14="http://schemas.microsoft.com/office/powerpoint/2010/main" val="28605669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81C747-B8B5-FB85-47AC-ACB5B7C841E0}"/>
              </a:ext>
            </a:extLst>
          </p:cNvPr>
          <p:cNvSpPr>
            <a:spLocks noGrp="1"/>
          </p:cNvSpPr>
          <p:nvPr>
            <p:ph type="title"/>
          </p:nvPr>
        </p:nvSpPr>
        <p:spPr>
          <a:xfrm>
            <a:off x="200025" y="130629"/>
            <a:ext cx="8943975" cy="997527"/>
          </a:xfrm>
        </p:spPr>
        <p:txBody>
          <a:bodyPr/>
          <a:lstStyle/>
          <a:p>
            <a:r>
              <a:rPr kumimoji="1" lang="ja-JP" altLang="en-US" b="1" dirty="0">
                <a:solidFill>
                  <a:schemeClr val="accent1"/>
                </a:solidFill>
              </a:rPr>
              <a:t>紛争対応のポイント</a:t>
            </a:r>
          </a:p>
        </p:txBody>
      </p:sp>
      <p:sp>
        <p:nvSpPr>
          <p:cNvPr id="3" name="コンテンツ プレースホルダー 2">
            <a:extLst>
              <a:ext uri="{FF2B5EF4-FFF2-40B4-BE49-F238E27FC236}">
                <a16:creationId xmlns:a16="http://schemas.microsoft.com/office/drawing/2014/main" id="{6386F3FE-9FE2-BD9D-81A4-F5BD89546BA7}"/>
              </a:ext>
            </a:extLst>
          </p:cNvPr>
          <p:cNvSpPr>
            <a:spLocks noGrp="1"/>
          </p:cNvSpPr>
          <p:nvPr>
            <p:ph idx="1"/>
          </p:nvPr>
        </p:nvSpPr>
        <p:spPr>
          <a:xfrm>
            <a:off x="0" y="1246909"/>
            <a:ext cx="9143999" cy="5480461"/>
          </a:xfrm>
        </p:spPr>
        <p:txBody>
          <a:bodyPr>
            <a:noAutofit/>
          </a:bodyPr>
          <a:lstStyle/>
          <a:p>
            <a:pPr marL="0" indent="0">
              <a:buNone/>
            </a:pPr>
            <a:r>
              <a:rPr lang="ja-JP" altLang="en-US" sz="2400" dirty="0">
                <a:latin typeface="+mn-ea"/>
              </a:rPr>
              <a:t>「事実に基づいた方針決定と一貫性ある対応」</a:t>
            </a:r>
            <a:endParaRPr lang="en-US" altLang="ja-JP" sz="2400" dirty="0">
              <a:latin typeface="+mn-ea"/>
            </a:endParaRPr>
          </a:p>
          <a:p>
            <a:pPr marL="0" indent="0">
              <a:buNone/>
            </a:pPr>
            <a:r>
              <a:rPr lang="en-US" altLang="ja-JP" sz="2400" dirty="0">
                <a:latin typeface="+mn-ea"/>
              </a:rPr>
              <a:t>(</a:t>
            </a:r>
            <a:r>
              <a:rPr lang="ja-JP" altLang="en-US" sz="2400" dirty="0">
                <a:latin typeface="+mn-ea"/>
              </a:rPr>
              <a:t>理由なく方針を変えない）</a:t>
            </a:r>
            <a:endParaRPr lang="en-US" altLang="ja-JP" sz="2400" dirty="0">
              <a:latin typeface="+mn-ea"/>
            </a:endParaRPr>
          </a:p>
          <a:p>
            <a:pPr marL="0" indent="0">
              <a:buNone/>
            </a:pPr>
            <a:r>
              <a:rPr lang="ja-JP" altLang="en-US" sz="2400" b="1" dirty="0">
                <a:latin typeface="+mn-ea"/>
              </a:rPr>
              <a:t>　①事実関係確認</a:t>
            </a:r>
            <a:endParaRPr lang="en-US" altLang="ja-JP" sz="2400" b="1" dirty="0">
              <a:latin typeface="+mn-ea"/>
            </a:endParaRPr>
          </a:p>
          <a:p>
            <a:pPr marL="338138" indent="-338138">
              <a:buNone/>
            </a:pPr>
            <a:r>
              <a:rPr lang="ja-JP" altLang="en-US" sz="2400" b="1" dirty="0">
                <a:latin typeface="+mn-ea"/>
              </a:rPr>
              <a:t>　②組織としての方針決定</a:t>
            </a:r>
            <a:r>
              <a:rPr lang="ja-JP" altLang="en-US" sz="2400" dirty="0">
                <a:latin typeface="+mn-ea"/>
              </a:rPr>
              <a:t>（過失有無，因果関係有無を検討の上、</a:t>
            </a:r>
            <a:endParaRPr lang="en-US" altLang="ja-JP" sz="2400" dirty="0">
              <a:latin typeface="+mn-ea"/>
            </a:endParaRPr>
          </a:p>
          <a:p>
            <a:pPr marL="338138" indent="-338138">
              <a:buNone/>
            </a:pPr>
            <a:r>
              <a:rPr lang="ja-JP" altLang="en-US" sz="2400" dirty="0">
                <a:latin typeface="+mn-ea"/>
              </a:rPr>
              <a:t>　　有責・無責のいずれか、有責の場合は賠償額）</a:t>
            </a:r>
            <a:endParaRPr lang="en-US" altLang="ja-JP" sz="2400" b="1" dirty="0">
              <a:latin typeface="+mn-ea"/>
            </a:endParaRPr>
          </a:p>
          <a:p>
            <a:pPr marL="0" indent="0">
              <a:buNone/>
            </a:pPr>
            <a:r>
              <a:rPr lang="ja-JP" altLang="en-US" sz="2400" b="1" dirty="0">
                <a:latin typeface="+mn-ea"/>
              </a:rPr>
              <a:t>　③判断の結果を患者・家族に伝える</a:t>
            </a:r>
            <a:endParaRPr lang="en-US" altLang="ja-JP" sz="2400" b="1" dirty="0">
              <a:latin typeface="+mn-ea"/>
            </a:endParaRPr>
          </a:p>
          <a:p>
            <a:pPr marL="0" indent="0">
              <a:buNone/>
            </a:pPr>
            <a:r>
              <a:rPr lang="ja-JP" altLang="en-US" sz="2100" b="1" dirty="0">
                <a:latin typeface="+mn-ea"/>
              </a:rPr>
              <a:t>　　　</a:t>
            </a:r>
            <a:r>
              <a:rPr lang="ja-JP" altLang="en-US" sz="2100" dirty="0">
                <a:latin typeface="+mn-ea"/>
              </a:rPr>
              <a:t>病院側は以下の項目を含めて説明。</a:t>
            </a:r>
            <a:endParaRPr lang="en-US" altLang="ja-JP" sz="2100" dirty="0">
              <a:latin typeface="+mn-ea"/>
            </a:endParaRPr>
          </a:p>
          <a:p>
            <a:pPr marL="0" indent="0">
              <a:buNone/>
            </a:pPr>
            <a:r>
              <a:rPr lang="ja-JP" altLang="en-US" sz="2100" dirty="0">
                <a:latin typeface="+mn-ea"/>
              </a:rPr>
              <a:t>　　　㋐死亡の原因</a:t>
            </a:r>
            <a:endParaRPr lang="en-US" altLang="ja-JP" sz="2100" dirty="0">
              <a:latin typeface="+mn-ea"/>
            </a:endParaRPr>
          </a:p>
          <a:p>
            <a:pPr marL="0" indent="0">
              <a:buNone/>
            </a:pPr>
            <a:r>
              <a:rPr lang="ja-JP" altLang="en-US" sz="2100" dirty="0">
                <a:latin typeface="+mn-ea"/>
              </a:rPr>
              <a:t>　　　</a:t>
            </a:r>
            <a:r>
              <a:rPr lang="en-US" altLang="ja-JP" sz="2100" dirty="0">
                <a:latin typeface="+mn-ea"/>
              </a:rPr>
              <a:t>(</a:t>
            </a:r>
            <a:r>
              <a:rPr lang="ja-JP" altLang="en-US" sz="2100" dirty="0">
                <a:latin typeface="+mn-ea"/>
              </a:rPr>
              <a:t>㋑事故調査制度報告対象に当たらないこと</a:t>
            </a:r>
            <a:r>
              <a:rPr lang="en-US" altLang="ja-JP" sz="2100" dirty="0">
                <a:latin typeface="+mn-ea"/>
              </a:rPr>
              <a:t>)</a:t>
            </a:r>
          </a:p>
          <a:p>
            <a:pPr marL="0" indent="0">
              <a:buNone/>
            </a:pPr>
            <a:r>
              <a:rPr lang="en-US" altLang="ja-JP" sz="2100" dirty="0">
                <a:latin typeface="+mn-ea"/>
              </a:rPr>
              <a:t>     </a:t>
            </a:r>
            <a:r>
              <a:rPr lang="ja-JP" altLang="en-US" sz="2100" dirty="0">
                <a:latin typeface="+mn-ea"/>
              </a:rPr>
              <a:t>　㋒損害賠償請求への回答（過失の有無等）</a:t>
            </a:r>
            <a:endParaRPr lang="en-US" altLang="ja-JP" sz="2100" dirty="0">
              <a:latin typeface="+mn-ea"/>
            </a:endParaRPr>
          </a:p>
          <a:p>
            <a:pPr marL="0" indent="0">
              <a:buNone/>
            </a:pPr>
            <a:endParaRPr lang="en-US" altLang="ja-JP" sz="1800" b="1" dirty="0">
              <a:solidFill>
                <a:schemeClr val="tx2">
                  <a:lumMod val="75000"/>
                </a:schemeClr>
              </a:solidFill>
              <a:latin typeface="+mn-ea"/>
            </a:endParaRPr>
          </a:p>
        </p:txBody>
      </p:sp>
      <p:sp>
        <p:nvSpPr>
          <p:cNvPr id="4" name="スライド番号プレースホルダー 3">
            <a:extLst>
              <a:ext uri="{FF2B5EF4-FFF2-40B4-BE49-F238E27FC236}">
                <a16:creationId xmlns:a16="http://schemas.microsoft.com/office/drawing/2014/main" id="{ECB84EC0-A7F9-A7E1-A048-2A869225BEFE}"/>
              </a:ext>
            </a:extLst>
          </p:cNvPr>
          <p:cNvSpPr>
            <a:spLocks noGrp="1"/>
          </p:cNvSpPr>
          <p:nvPr>
            <p:ph type="sldNum" sz="quarter" idx="12"/>
          </p:nvPr>
        </p:nvSpPr>
        <p:spPr/>
        <p:txBody>
          <a:bodyPr/>
          <a:lstStyle/>
          <a:p>
            <a:fld id="{9766A30F-680D-4DCE-A925-30610D30FBEC}" type="slidenum">
              <a:rPr kumimoji="1" lang="ja-JP" altLang="en-US" smtClean="0"/>
              <a:t>47</a:t>
            </a:fld>
            <a:endParaRPr kumimoji="1" lang="ja-JP" altLang="en-US"/>
          </a:p>
        </p:txBody>
      </p:sp>
    </p:spTree>
    <p:extLst>
      <p:ext uri="{BB962C8B-B14F-4D97-AF65-F5344CB8AC3E}">
        <p14:creationId xmlns:p14="http://schemas.microsoft.com/office/powerpoint/2010/main" val="11568677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0FAE28-9979-5107-7A6B-F5B87F9AA76D}"/>
              </a:ext>
            </a:extLst>
          </p:cNvPr>
          <p:cNvSpPr>
            <a:spLocks noGrp="1"/>
          </p:cNvSpPr>
          <p:nvPr>
            <p:ph type="title"/>
          </p:nvPr>
        </p:nvSpPr>
        <p:spPr>
          <a:xfrm>
            <a:off x="0" y="0"/>
            <a:ext cx="9144000" cy="1258784"/>
          </a:xfrm>
        </p:spPr>
        <p:txBody>
          <a:bodyPr>
            <a:normAutofit/>
          </a:bodyPr>
          <a:lstStyle/>
          <a:p>
            <a:r>
              <a:rPr lang="ja-JP" altLang="en-US" b="1" dirty="0">
                <a:solidFill>
                  <a:schemeClr val="accent1"/>
                </a:solidFill>
              </a:rPr>
              <a:t>相手方主張を踏まえた紛争対応のポイント</a:t>
            </a:r>
          </a:p>
        </p:txBody>
      </p:sp>
      <p:sp>
        <p:nvSpPr>
          <p:cNvPr id="3" name="コンテンツ プレースホルダー 2">
            <a:extLst>
              <a:ext uri="{FF2B5EF4-FFF2-40B4-BE49-F238E27FC236}">
                <a16:creationId xmlns:a16="http://schemas.microsoft.com/office/drawing/2014/main" id="{AFD7B892-2ACC-7608-0533-C43CBD383A4D}"/>
              </a:ext>
            </a:extLst>
          </p:cNvPr>
          <p:cNvSpPr>
            <a:spLocks noGrp="1"/>
          </p:cNvSpPr>
          <p:nvPr>
            <p:ph idx="1"/>
          </p:nvPr>
        </p:nvSpPr>
        <p:spPr>
          <a:xfrm>
            <a:off x="100941" y="1258784"/>
            <a:ext cx="8942118" cy="5047012"/>
          </a:xfrm>
        </p:spPr>
        <p:txBody>
          <a:bodyPr>
            <a:normAutofit/>
          </a:bodyPr>
          <a:lstStyle/>
          <a:p>
            <a:pPr marL="266700" indent="-266700">
              <a:buNone/>
            </a:pPr>
            <a:r>
              <a:rPr lang="ja-JP" altLang="en-US" sz="2400" dirty="0">
                <a:latin typeface="+mn-ea"/>
              </a:rPr>
              <a:t>・事実関係の把握（有害事象のレベル、有害事象の原因・機序</a:t>
            </a:r>
            <a:r>
              <a:rPr lang="en-US" altLang="ja-JP" sz="2400" dirty="0">
                <a:latin typeface="+mn-ea"/>
              </a:rPr>
              <a:t>/</a:t>
            </a:r>
            <a:r>
              <a:rPr lang="ja-JP" altLang="en-US" sz="2400" dirty="0">
                <a:latin typeface="+mn-ea"/>
              </a:rPr>
              <a:t>流れの把握）</a:t>
            </a:r>
            <a:endParaRPr lang="en-US" altLang="ja-JP" sz="2400" dirty="0">
              <a:latin typeface="+mn-ea"/>
            </a:endParaRPr>
          </a:p>
          <a:p>
            <a:pPr marL="266700" indent="-266700">
              <a:buNone/>
            </a:pPr>
            <a:r>
              <a:rPr lang="ja-JP" altLang="en-US" sz="2400" dirty="0">
                <a:latin typeface="+mn-ea"/>
              </a:rPr>
              <a:t>・過失のポイントとなる問題点の把握（医療水準の把握（ガイドライン、添付文書、専門家意見等）、損害の評価）</a:t>
            </a:r>
            <a:endParaRPr lang="en-US" altLang="ja-JP" sz="2400" dirty="0">
              <a:latin typeface="+mn-ea"/>
            </a:endParaRPr>
          </a:p>
          <a:p>
            <a:pPr marL="266700" indent="-266700">
              <a:buNone/>
            </a:pPr>
            <a:r>
              <a:rPr lang="ja-JP" altLang="en-US" sz="2400" dirty="0">
                <a:latin typeface="+mn-ea"/>
              </a:rPr>
              <a:t>・損害賠償請求（口頭、文書、調停、訴訟等）</a:t>
            </a:r>
            <a:endParaRPr lang="en-US" altLang="ja-JP" sz="2400" dirty="0">
              <a:latin typeface="+mn-ea"/>
            </a:endParaRPr>
          </a:p>
          <a:p>
            <a:pPr marL="0" indent="0">
              <a:buNone/>
            </a:pPr>
            <a:r>
              <a:rPr kumimoji="1" lang="ja-JP" altLang="en-US" sz="2400" dirty="0">
                <a:latin typeface="+mn-ea"/>
              </a:rPr>
              <a:t>　＊死亡・重い障害が生じた場合、重大な過失によるとものと懸念</a:t>
            </a:r>
            <a:endParaRPr kumimoji="1" lang="en-US" altLang="ja-JP" sz="2400" dirty="0">
              <a:latin typeface="+mn-ea"/>
            </a:endParaRPr>
          </a:p>
          <a:p>
            <a:pPr marL="0" indent="0">
              <a:buNone/>
            </a:pPr>
            <a:r>
              <a:rPr lang="ja-JP" altLang="en-US" sz="2400" dirty="0">
                <a:latin typeface="+mn-ea"/>
              </a:rPr>
              <a:t>　　 </a:t>
            </a:r>
            <a:r>
              <a:rPr kumimoji="1" lang="ja-JP" altLang="en-US" sz="2400" dirty="0">
                <a:latin typeface="+mn-ea"/>
              </a:rPr>
              <a:t>される場合は要注意</a:t>
            </a:r>
            <a:endParaRPr kumimoji="1" lang="en-US" altLang="ja-JP" sz="2400" dirty="0">
              <a:latin typeface="+mn-ea"/>
            </a:endParaRPr>
          </a:p>
          <a:p>
            <a:pPr marL="266700" indent="-266700">
              <a:buNone/>
            </a:pPr>
            <a:endParaRPr lang="en-US" altLang="ja-JP" sz="2100" dirty="0">
              <a:latin typeface="+mn-ea"/>
            </a:endParaRP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2703081C-0326-5277-E340-835C01A41D70}"/>
              </a:ext>
            </a:extLst>
          </p:cNvPr>
          <p:cNvSpPr>
            <a:spLocks noGrp="1"/>
          </p:cNvSpPr>
          <p:nvPr>
            <p:ph type="sldNum" sz="quarter" idx="12"/>
          </p:nvPr>
        </p:nvSpPr>
        <p:spPr/>
        <p:txBody>
          <a:bodyPr/>
          <a:lstStyle/>
          <a:p>
            <a:fld id="{9766A30F-680D-4DCE-A925-30610D30FBEC}" type="slidenum">
              <a:rPr kumimoji="1" lang="ja-JP" altLang="en-US" smtClean="0"/>
              <a:t>48</a:t>
            </a:fld>
            <a:endParaRPr kumimoji="1" lang="ja-JP" altLang="en-US"/>
          </a:p>
        </p:txBody>
      </p:sp>
    </p:spTree>
    <p:extLst>
      <p:ext uri="{BB962C8B-B14F-4D97-AF65-F5344CB8AC3E}">
        <p14:creationId xmlns:p14="http://schemas.microsoft.com/office/powerpoint/2010/main" val="34501548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B46319-8F51-6A5E-2269-1132F48B0AC7}"/>
              </a:ext>
            </a:extLst>
          </p:cNvPr>
          <p:cNvSpPr>
            <a:spLocks noGrp="1"/>
          </p:cNvSpPr>
          <p:nvPr>
            <p:ph type="title"/>
          </p:nvPr>
        </p:nvSpPr>
        <p:spPr>
          <a:xfrm>
            <a:off x="85726" y="1"/>
            <a:ext cx="9058274" cy="1223158"/>
          </a:xfrm>
        </p:spPr>
        <p:txBody>
          <a:bodyPr/>
          <a:lstStyle/>
          <a:p>
            <a:r>
              <a:rPr kumimoji="1" lang="ja-JP" altLang="en-US" dirty="0"/>
              <a:t>　　</a:t>
            </a:r>
            <a:r>
              <a:rPr lang="ja-JP" altLang="en-US" b="1" dirty="0">
                <a:solidFill>
                  <a:schemeClr val="accent1"/>
                </a:solidFill>
              </a:rPr>
              <a:t>事実関係確認のポイント</a:t>
            </a:r>
          </a:p>
        </p:txBody>
      </p:sp>
      <p:sp>
        <p:nvSpPr>
          <p:cNvPr id="3" name="コンテンツ プレースホルダー 2">
            <a:extLst>
              <a:ext uri="{FF2B5EF4-FFF2-40B4-BE49-F238E27FC236}">
                <a16:creationId xmlns:a16="http://schemas.microsoft.com/office/drawing/2014/main" id="{769AA2CE-8F06-6C46-F2D7-4B085A807155}"/>
              </a:ext>
            </a:extLst>
          </p:cNvPr>
          <p:cNvSpPr>
            <a:spLocks noGrp="1"/>
          </p:cNvSpPr>
          <p:nvPr>
            <p:ph idx="1"/>
          </p:nvPr>
        </p:nvSpPr>
        <p:spPr>
          <a:xfrm>
            <a:off x="166688" y="1389414"/>
            <a:ext cx="8870434" cy="5332020"/>
          </a:xfrm>
        </p:spPr>
        <p:txBody>
          <a:bodyPr>
            <a:normAutofit/>
          </a:bodyPr>
          <a:lstStyle/>
          <a:p>
            <a:pPr marL="0" indent="0">
              <a:buNone/>
            </a:pPr>
            <a:r>
              <a:rPr lang="ja-JP" altLang="en-US" sz="2400" dirty="0">
                <a:latin typeface="+mn-ea"/>
              </a:rPr>
              <a:t>①損害に関する事実確認</a:t>
            </a:r>
            <a:endParaRPr lang="en-US" altLang="ja-JP" sz="2400" dirty="0">
              <a:latin typeface="+mn-ea"/>
            </a:endParaRPr>
          </a:p>
          <a:p>
            <a:pPr marL="0" indent="0">
              <a:buNone/>
            </a:pPr>
            <a:r>
              <a:rPr lang="ja-JP" altLang="en-US" sz="2400" dirty="0">
                <a:latin typeface="+mn-ea"/>
              </a:rPr>
              <a:t>　　どのような結果が生じたのか。</a:t>
            </a:r>
            <a:endParaRPr lang="en-US" altLang="ja-JP" sz="2400" dirty="0">
              <a:latin typeface="+mn-ea"/>
            </a:endParaRPr>
          </a:p>
          <a:p>
            <a:pPr marL="335756" indent="-335756">
              <a:buNone/>
            </a:pPr>
            <a:r>
              <a:rPr lang="ja-JP" altLang="en-US" sz="2400" dirty="0">
                <a:latin typeface="+mn-ea"/>
              </a:rPr>
              <a:t>②因果関係に関する事実確認</a:t>
            </a:r>
            <a:endParaRPr lang="en-US" altLang="ja-JP" sz="2400" dirty="0">
              <a:latin typeface="+mn-ea"/>
            </a:endParaRPr>
          </a:p>
          <a:p>
            <a:pPr marL="335756" indent="-335756">
              <a:buNone/>
            </a:pPr>
            <a:r>
              <a:rPr lang="ja-JP" altLang="en-US" sz="2400" dirty="0">
                <a:latin typeface="+mn-ea"/>
              </a:rPr>
              <a:t>　　悪結果の原因は何と考えられるか。</a:t>
            </a:r>
            <a:endParaRPr lang="en-US" altLang="ja-JP" sz="2400" dirty="0">
              <a:latin typeface="+mn-ea"/>
            </a:endParaRPr>
          </a:p>
          <a:p>
            <a:pPr marL="335756" indent="-335756">
              <a:buNone/>
            </a:pPr>
            <a:r>
              <a:rPr lang="ja-JP" altLang="en-US" sz="2400" dirty="0">
                <a:latin typeface="+mn-ea"/>
              </a:rPr>
              <a:t>③過失に関する事実確認</a:t>
            </a:r>
            <a:endParaRPr lang="en-US" altLang="ja-JP" sz="2400" dirty="0">
              <a:latin typeface="+mn-ea"/>
            </a:endParaRPr>
          </a:p>
          <a:p>
            <a:pPr marL="335756" indent="-335756">
              <a:buNone/>
            </a:pPr>
            <a:r>
              <a:rPr lang="ja-JP" altLang="en-US" sz="2400" dirty="0">
                <a:latin typeface="+mn-ea"/>
              </a:rPr>
              <a:t>　　想定される過失に関する事実</a:t>
            </a:r>
            <a:endParaRPr lang="en-US" altLang="ja-JP" sz="2400" dirty="0">
              <a:latin typeface="+mn-ea"/>
            </a:endParaRPr>
          </a:p>
          <a:p>
            <a:pPr marL="335756" indent="-335756">
              <a:buNone/>
            </a:pPr>
            <a:r>
              <a:rPr lang="ja-JP" altLang="en-US" sz="2400" dirty="0">
                <a:latin typeface="+mn-ea"/>
              </a:rPr>
              <a:t>　（医療行為であれば医療提供前の状態、標準的な治療方法に関する医学的知見、実際に医療が適切に提供されたか等）</a:t>
            </a:r>
            <a:endParaRPr lang="en-US" altLang="ja-JP" sz="2400" dirty="0">
              <a:latin typeface="+mn-ea"/>
            </a:endParaRPr>
          </a:p>
          <a:p>
            <a:endParaRPr kumimoji="1" lang="ja-JP" altLang="en-US" dirty="0"/>
          </a:p>
        </p:txBody>
      </p:sp>
      <p:sp>
        <p:nvSpPr>
          <p:cNvPr id="4" name="スライド番号プレースホルダー 3">
            <a:extLst>
              <a:ext uri="{FF2B5EF4-FFF2-40B4-BE49-F238E27FC236}">
                <a16:creationId xmlns:a16="http://schemas.microsoft.com/office/drawing/2014/main" id="{28580593-DD71-9648-4BA0-E41EF3617EBD}"/>
              </a:ext>
            </a:extLst>
          </p:cNvPr>
          <p:cNvSpPr>
            <a:spLocks noGrp="1"/>
          </p:cNvSpPr>
          <p:nvPr>
            <p:ph type="sldNum" sz="quarter" idx="12"/>
          </p:nvPr>
        </p:nvSpPr>
        <p:spPr/>
        <p:txBody>
          <a:bodyPr/>
          <a:lstStyle/>
          <a:p>
            <a:fld id="{9766A30F-680D-4DCE-A925-30610D30FBEC}" type="slidenum">
              <a:rPr kumimoji="1" lang="ja-JP" altLang="en-US" smtClean="0"/>
              <a:t>49</a:t>
            </a:fld>
            <a:endParaRPr kumimoji="1" lang="ja-JP" altLang="en-US"/>
          </a:p>
        </p:txBody>
      </p:sp>
    </p:spTree>
    <p:extLst>
      <p:ext uri="{BB962C8B-B14F-4D97-AF65-F5344CB8AC3E}">
        <p14:creationId xmlns:p14="http://schemas.microsoft.com/office/powerpoint/2010/main" val="122816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485C8DB-5D29-0C47-97FF-88BCBDD9F2C2}"/>
              </a:ext>
            </a:extLst>
          </p:cNvPr>
          <p:cNvSpPr txBox="1"/>
          <p:nvPr/>
        </p:nvSpPr>
        <p:spPr>
          <a:xfrm>
            <a:off x="362608" y="228600"/>
            <a:ext cx="8639502" cy="6186309"/>
          </a:xfrm>
          <a:prstGeom prst="rect">
            <a:avLst/>
          </a:prstGeom>
          <a:noFill/>
        </p:spPr>
        <p:txBody>
          <a:bodyPr wrap="square" rtlCol="0">
            <a:spAutoFit/>
          </a:bodyPr>
          <a:lstStyle/>
          <a:p>
            <a:r>
              <a:rPr kumimoji="1" lang="ja-JP" altLang="en-US" sz="3200" dirty="0"/>
              <a:t>１　法制度</a:t>
            </a:r>
            <a:endParaRPr kumimoji="1" lang="en-US" altLang="ja-JP" sz="3200" dirty="0"/>
          </a:p>
          <a:p>
            <a:pPr algn="ctr"/>
            <a:endParaRPr kumimoji="1" lang="ja-JP" altLang="en-US" sz="2800" dirty="0"/>
          </a:p>
          <a:p>
            <a:r>
              <a:rPr kumimoji="1" lang="ja-JP" altLang="en-US" sz="2800" dirty="0"/>
              <a:t>・民事手続・・当事者間の紛争解決</a:t>
            </a:r>
            <a:endParaRPr kumimoji="1" lang="en-US" altLang="ja-JP" sz="2800" dirty="0"/>
          </a:p>
          <a:p>
            <a:r>
              <a:rPr lang="ja-JP" altLang="en-US" sz="2800" dirty="0"/>
              <a:t>・刑事手続・・国家の刑罰権の発動</a:t>
            </a:r>
            <a:endParaRPr lang="en-US" altLang="ja-JP" sz="2800" dirty="0"/>
          </a:p>
          <a:p>
            <a:r>
              <a:rPr kumimoji="1" lang="ja-JP" altLang="en-US" sz="2800" dirty="0"/>
              <a:t>　　　　　　捜査の端緒（告訴、被害届等）</a:t>
            </a:r>
            <a:endParaRPr kumimoji="1" lang="en-US" altLang="ja-JP" sz="2800" dirty="0"/>
          </a:p>
          <a:p>
            <a:r>
              <a:rPr lang="ja-JP" altLang="en-US" sz="2800" dirty="0"/>
              <a:t>　　　　　　→　</a:t>
            </a:r>
            <a:r>
              <a:rPr kumimoji="1" lang="ja-JP" altLang="en-US" sz="2800" dirty="0"/>
              <a:t>警察立件</a:t>
            </a:r>
            <a:endParaRPr kumimoji="1" lang="en-US" altLang="ja-JP" sz="2800" dirty="0"/>
          </a:p>
          <a:p>
            <a:r>
              <a:rPr lang="ja-JP" altLang="en-US" sz="2800" dirty="0"/>
              <a:t>　　　　　　→　</a:t>
            </a:r>
            <a:r>
              <a:rPr kumimoji="1" lang="ja-JP" altLang="en-US" sz="2800" dirty="0"/>
              <a:t>検察官送致（全件送致）</a:t>
            </a:r>
            <a:endParaRPr kumimoji="1" lang="en-US" altLang="ja-JP" sz="2800" dirty="0"/>
          </a:p>
          <a:p>
            <a:r>
              <a:rPr lang="ja-JP" altLang="en-US" sz="2800" dirty="0"/>
              <a:t>　　　　　　→①起訴（公判請求：検察官専権）</a:t>
            </a:r>
            <a:endParaRPr lang="en-US" altLang="ja-JP" sz="2800" dirty="0"/>
          </a:p>
          <a:p>
            <a:r>
              <a:rPr kumimoji="1" lang="ja-JP" altLang="en-US" sz="2800" dirty="0"/>
              <a:t>　　　　　　</a:t>
            </a:r>
            <a:r>
              <a:rPr lang="ja-JP" altLang="en-US" sz="2800" dirty="0"/>
              <a:t>→②</a:t>
            </a:r>
            <a:r>
              <a:rPr kumimoji="1" lang="ja-JP" altLang="en-US" sz="2800" dirty="0"/>
              <a:t>略式起訴</a:t>
            </a:r>
            <a:endParaRPr kumimoji="1" lang="en-US" altLang="ja-JP" sz="2800" dirty="0"/>
          </a:p>
          <a:p>
            <a:r>
              <a:rPr lang="ja-JP" altLang="en-US" sz="2800" dirty="0"/>
              <a:t>　　　　　　→③罰金刑</a:t>
            </a:r>
            <a:endParaRPr lang="en-US" altLang="ja-JP" sz="2800" dirty="0"/>
          </a:p>
          <a:p>
            <a:r>
              <a:rPr kumimoji="1" lang="ja-JP" altLang="en-US" sz="2800" dirty="0"/>
              <a:t>　　　　　　</a:t>
            </a:r>
            <a:r>
              <a:rPr lang="ja-JP" altLang="en-US" sz="2800" dirty="0"/>
              <a:t>→④</a:t>
            </a:r>
            <a:r>
              <a:rPr kumimoji="1" lang="ja-JP" altLang="en-US" sz="2800" dirty="0"/>
              <a:t>起訴猶予</a:t>
            </a:r>
            <a:endParaRPr kumimoji="1" lang="en-US" altLang="ja-JP" sz="2800" dirty="0"/>
          </a:p>
          <a:p>
            <a:r>
              <a:rPr lang="ja-JP" altLang="en-US" sz="2800" dirty="0"/>
              <a:t>　　　　　　→⑤</a:t>
            </a:r>
            <a:r>
              <a:rPr kumimoji="1" lang="ja-JP" altLang="en-US" sz="2800" dirty="0"/>
              <a:t>不起訴</a:t>
            </a:r>
            <a:endParaRPr kumimoji="1" lang="en-US" altLang="ja-JP" sz="2800" dirty="0"/>
          </a:p>
          <a:p>
            <a:r>
              <a:rPr lang="ja-JP" altLang="en-US" sz="2800" dirty="0"/>
              <a:t>　　＊医療事案での起訴は送致された事件の</a:t>
            </a:r>
            <a:r>
              <a:rPr lang="en-US" altLang="ja-JP" sz="2800" dirty="0"/>
              <a:t>1%</a:t>
            </a:r>
            <a:r>
              <a:rPr lang="ja-JP" altLang="en-US" sz="2800" dirty="0"/>
              <a:t>程度</a:t>
            </a:r>
            <a:endParaRPr lang="en-US" altLang="ja-JP" sz="2800" dirty="0"/>
          </a:p>
          <a:p>
            <a:r>
              <a:rPr kumimoji="1" lang="ja-JP" altLang="en-US" sz="2800" dirty="0"/>
              <a:t>・行政処分（戒告、</a:t>
            </a:r>
            <a:r>
              <a:rPr kumimoji="1" lang="en-US" altLang="ja-JP" sz="2800" dirty="0"/>
              <a:t>3</a:t>
            </a:r>
            <a:r>
              <a:rPr kumimoji="1" lang="ja-JP" altLang="en-US" sz="2800" dirty="0"/>
              <a:t>年以内の医業停止、免許取消）</a:t>
            </a:r>
          </a:p>
        </p:txBody>
      </p:sp>
      <p:sp>
        <p:nvSpPr>
          <p:cNvPr id="2" name="スライド番号プレースホルダー 1">
            <a:extLst>
              <a:ext uri="{FF2B5EF4-FFF2-40B4-BE49-F238E27FC236}">
                <a16:creationId xmlns:a16="http://schemas.microsoft.com/office/drawing/2014/main" id="{D83A822A-7CF4-081B-999F-7E68A7E45756}"/>
              </a:ext>
            </a:extLst>
          </p:cNvPr>
          <p:cNvSpPr>
            <a:spLocks noGrp="1"/>
          </p:cNvSpPr>
          <p:nvPr>
            <p:ph type="sldNum" sz="quarter" idx="12"/>
          </p:nvPr>
        </p:nvSpPr>
        <p:spPr/>
        <p:txBody>
          <a:bodyPr/>
          <a:lstStyle/>
          <a:p>
            <a:fld id="{12C4B001-6213-7F41-8673-8D1657D51510}" type="slidenum">
              <a:rPr kumimoji="1" lang="ja-JP" altLang="en-US" smtClean="0"/>
              <a:t>5</a:t>
            </a:fld>
            <a:endParaRPr kumimoji="1" lang="ja-JP" altLang="en-US"/>
          </a:p>
        </p:txBody>
      </p:sp>
    </p:spTree>
    <p:extLst>
      <p:ext uri="{BB962C8B-B14F-4D97-AF65-F5344CB8AC3E}">
        <p14:creationId xmlns:p14="http://schemas.microsoft.com/office/powerpoint/2010/main" val="15106977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C5D08D-925A-08BA-D851-7CBB430161B5}"/>
              </a:ext>
            </a:extLst>
          </p:cNvPr>
          <p:cNvSpPr>
            <a:spLocks noGrp="1"/>
          </p:cNvSpPr>
          <p:nvPr>
            <p:ph type="title"/>
          </p:nvPr>
        </p:nvSpPr>
        <p:spPr>
          <a:xfrm>
            <a:off x="1" y="0"/>
            <a:ext cx="9060872" cy="1389413"/>
          </a:xfrm>
        </p:spPr>
        <p:txBody>
          <a:bodyPr/>
          <a:lstStyle/>
          <a:p>
            <a:r>
              <a:rPr kumimoji="1" lang="ja-JP" altLang="en-US" b="1" dirty="0"/>
              <a:t>　</a:t>
            </a:r>
            <a:r>
              <a:rPr kumimoji="1" lang="ja-JP" altLang="en-US" b="1" dirty="0">
                <a:solidFill>
                  <a:schemeClr val="accent1"/>
                </a:solidFill>
              </a:rPr>
              <a:t>事実確認の具体例（過失）</a:t>
            </a:r>
          </a:p>
        </p:txBody>
      </p:sp>
      <p:sp>
        <p:nvSpPr>
          <p:cNvPr id="3" name="コンテンツ プレースホルダー 2">
            <a:extLst>
              <a:ext uri="{FF2B5EF4-FFF2-40B4-BE49-F238E27FC236}">
                <a16:creationId xmlns:a16="http://schemas.microsoft.com/office/drawing/2014/main" id="{3FE9A25C-EC9B-AA7E-6EE3-ECE7D9C0154B}"/>
              </a:ext>
            </a:extLst>
          </p:cNvPr>
          <p:cNvSpPr>
            <a:spLocks noGrp="1"/>
          </p:cNvSpPr>
          <p:nvPr>
            <p:ph idx="1"/>
          </p:nvPr>
        </p:nvSpPr>
        <p:spPr>
          <a:xfrm>
            <a:off x="190005" y="1472540"/>
            <a:ext cx="8728364" cy="5130141"/>
          </a:xfrm>
        </p:spPr>
        <p:txBody>
          <a:bodyPr>
            <a:normAutofit/>
          </a:bodyPr>
          <a:lstStyle/>
          <a:p>
            <a:pPr marL="266700" indent="-266700">
              <a:buNone/>
            </a:pPr>
            <a:r>
              <a:rPr lang="en-US" altLang="ja-JP" sz="2400" dirty="0">
                <a:latin typeface="+mn-ea"/>
              </a:rPr>
              <a:t>【</a:t>
            </a:r>
            <a:r>
              <a:rPr lang="ja-JP" altLang="en-US" sz="2400" dirty="0">
                <a:latin typeface="+mn-ea"/>
              </a:rPr>
              <a:t>確認ポイント</a:t>
            </a:r>
            <a:r>
              <a:rPr lang="en-US" altLang="ja-JP" sz="2400" dirty="0">
                <a:latin typeface="+mn-ea"/>
              </a:rPr>
              <a:t>】</a:t>
            </a:r>
          </a:p>
          <a:p>
            <a:pPr marL="266700" indent="-266700">
              <a:buNone/>
            </a:pPr>
            <a:r>
              <a:rPr lang="ja-JP" altLang="en-US" sz="2400" dirty="0">
                <a:latin typeface="+mn-ea"/>
              </a:rPr>
              <a:t>１．術前の評価は適切か</a:t>
            </a:r>
            <a:endParaRPr lang="en-US" altLang="ja-JP" sz="2400" dirty="0">
              <a:latin typeface="+mn-ea"/>
            </a:endParaRPr>
          </a:p>
          <a:p>
            <a:pPr marL="266700" indent="-266700">
              <a:buNone/>
            </a:pPr>
            <a:r>
              <a:rPr lang="ja-JP" altLang="en-US" sz="2400" dirty="0">
                <a:latin typeface="+mn-ea"/>
              </a:rPr>
              <a:t>２．適応判断は適切か</a:t>
            </a:r>
            <a:endParaRPr lang="en-US" altLang="ja-JP" sz="2400" dirty="0">
              <a:latin typeface="+mn-ea"/>
            </a:endParaRPr>
          </a:p>
          <a:p>
            <a:pPr marL="266700" indent="-266700">
              <a:buNone/>
            </a:pPr>
            <a:r>
              <a:rPr lang="ja-JP" altLang="en-US" sz="2400" dirty="0">
                <a:latin typeface="+mn-ea"/>
              </a:rPr>
              <a:t>３．説明はどのようになされているか</a:t>
            </a:r>
            <a:endParaRPr lang="en-US" altLang="ja-JP" sz="2400" dirty="0">
              <a:latin typeface="+mn-ea"/>
            </a:endParaRPr>
          </a:p>
          <a:p>
            <a:pPr marL="266700" indent="-266700">
              <a:buNone/>
            </a:pPr>
            <a:r>
              <a:rPr lang="ja-JP" altLang="en-US" sz="2400" dirty="0">
                <a:latin typeface="+mn-ea"/>
              </a:rPr>
              <a:t>４．治療は適切になされているか</a:t>
            </a:r>
            <a:endParaRPr lang="en-US" altLang="ja-JP" sz="2400" dirty="0">
              <a:latin typeface="+mn-ea"/>
            </a:endParaRPr>
          </a:p>
          <a:p>
            <a:pPr marL="266700" indent="-266700">
              <a:buNone/>
            </a:pPr>
            <a:r>
              <a:rPr lang="ja-JP" altLang="en-US" sz="2400" dirty="0">
                <a:latin typeface="+mn-ea"/>
              </a:rPr>
              <a:t>５．有害事象はいつごろ発生しているか</a:t>
            </a:r>
            <a:endParaRPr lang="en-US" altLang="ja-JP" sz="2400" dirty="0">
              <a:latin typeface="+mn-ea"/>
            </a:endParaRPr>
          </a:p>
          <a:p>
            <a:pPr marL="266700" indent="-266700">
              <a:buNone/>
            </a:pPr>
            <a:r>
              <a:rPr lang="ja-JP" altLang="en-US" sz="2400" dirty="0">
                <a:latin typeface="+mn-ea"/>
              </a:rPr>
              <a:t>６．有害事象の発見はいつなされたか</a:t>
            </a:r>
            <a:endParaRPr lang="en-US" altLang="ja-JP" sz="2400" dirty="0">
              <a:latin typeface="+mn-ea"/>
            </a:endParaRPr>
          </a:p>
          <a:p>
            <a:pPr marL="266700" indent="-266700">
              <a:buNone/>
            </a:pPr>
            <a:r>
              <a:rPr lang="ja-JP" altLang="en-US" sz="2400" dirty="0">
                <a:latin typeface="+mn-ea"/>
              </a:rPr>
              <a:t>７．有害事象後の治療は適切になされたか</a:t>
            </a:r>
            <a:endParaRPr lang="en-US" altLang="ja-JP" sz="2400" dirty="0">
              <a:latin typeface="+mn-ea"/>
            </a:endParaRPr>
          </a:p>
        </p:txBody>
      </p:sp>
      <p:sp>
        <p:nvSpPr>
          <p:cNvPr id="4" name="スライド番号プレースホルダー 3">
            <a:extLst>
              <a:ext uri="{FF2B5EF4-FFF2-40B4-BE49-F238E27FC236}">
                <a16:creationId xmlns:a16="http://schemas.microsoft.com/office/drawing/2014/main" id="{ABF58B88-CE49-AACD-E345-3374283D0A43}"/>
              </a:ext>
            </a:extLst>
          </p:cNvPr>
          <p:cNvSpPr>
            <a:spLocks noGrp="1"/>
          </p:cNvSpPr>
          <p:nvPr>
            <p:ph type="sldNum" sz="quarter" idx="12"/>
          </p:nvPr>
        </p:nvSpPr>
        <p:spPr/>
        <p:txBody>
          <a:bodyPr/>
          <a:lstStyle/>
          <a:p>
            <a:fld id="{9766A30F-680D-4DCE-A925-30610D30FBEC}" type="slidenum">
              <a:rPr kumimoji="1" lang="ja-JP" altLang="en-US" smtClean="0"/>
              <a:t>50</a:t>
            </a:fld>
            <a:endParaRPr kumimoji="1" lang="ja-JP" altLang="en-US"/>
          </a:p>
        </p:txBody>
      </p:sp>
    </p:spTree>
    <p:extLst>
      <p:ext uri="{BB962C8B-B14F-4D97-AF65-F5344CB8AC3E}">
        <p14:creationId xmlns:p14="http://schemas.microsoft.com/office/powerpoint/2010/main" val="18856202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F8F027-B3E6-836D-D609-3687AC5364FF}"/>
              </a:ext>
            </a:extLst>
          </p:cNvPr>
          <p:cNvSpPr>
            <a:spLocks noGrp="1"/>
          </p:cNvSpPr>
          <p:nvPr>
            <p:ph type="title"/>
          </p:nvPr>
        </p:nvSpPr>
        <p:spPr>
          <a:xfrm>
            <a:off x="0" y="0"/>
            <a:ext cx="9144000" cy="1211283"/>
          </a:xfrm>
        </p:spPr>
        <p:txBody>
          <a:bodyPr/>
          <a:lstStyle/>
          <a:p>
            <a:r>
              <a:rPr kumimoji="1" lang="ja-JP" altLang="en-US" dirty="0"/>
              <a:t>　　</a:t>
            </a:r>
            <a:r>
              <a:rPr kumimoji="1" lang="ja-JP" altLang="en-US" b="1" dirty="0">
                <a:solidFill>
                  <a:schemeClr val="accent1"/>
                </a:solidFill>
              </a:rPr>
              <a:t>回答書の作成の留意点</a:t>
            </a:r>
          </a:p>
        </p:txBody>
      </p:sp>
      <p:sp>
        <p:nvSpPr>
          <p:cNvPr id="3" name="コンテンツ プレースホルダー 2">
            <a:extLst>
              <a:ext uri="{FF2B5EF4-FFF2-40B4-BE49-F238E27FC236}">
                <a16:creationId xmlns:a16="http://schemas.microsoft.com/office/drawing/2014/main" id="{02F37FF3-9E56-01EE-DBB3-53F5B2A2C961}"/>
              </a:ext>
            </a:extLst>
          </p:cNvPr>
          <p:cNvSpPr>
            <a:spLocks noGrp="1"/>
          </p:cNvSpPr>
          <p:nvPr>
            <p:ph idx="1"/>
          </p:nvPr>
        </p:nvSpPr>
        <p:spPr>
          <a:xfrm>
            <a:off x="152401" y="1294410"/>
            <a:ext cx="8782706" cy="5474525"/>
          </a:xfrm>
        </p:spPr>
        <p:txBody>
          <a:bodyPr>
            <a:noAutofit/>
          </a:bodyPr>
          <a:lstStyle/>
          <a:p>
            <a:pPr marL="0" indent="0">
              <a:buNone/>
            </a:pPr>
            <a:r>
              <a:rPr lang="ja-JP" altLang="en-US" sz="2400" dirty="0">
                <a:latin typeface="+mn-ea"/>
              </a:rPr>
              <a:t>①　診療経過（事実関係）の記載</a:t>
            </a:r>
            <a:endParaRPr lang="en-US" altLang="ja-JP" sz="2400" dirty="0">
              <a:latin typeface="+mn-ea"/>
            </a:endParaRPr>
          </a:p>
          <a:p>
            <a:pPr marL="0" indent="0">
              <a:buNone/>
            </a:pPr>
            <a:r>
              <a:rPr lang="ja-JP" altLang="en-US" sz="2400" dirty="0">
                <a:latin typeface="+mn-ea"/>
              </a:rPr>
              <a:t>②　相手方の主張に対する反論</a:t>
            </a:r>
            <a:endParaRPr lang="en-US" altLang="ja-JP" sz="2400" dirty="0">
              <a:latin typeface="+mn-ea"/>
            </a:endParaRPr>
          </a:p>
          <a:p>
            <a:pPr marL="0" indent="0">
              <a:buNone/>
            </a:pPr>
            <a:r>
              <a:rPr lang="ja-JP" altLang="en-US" sz="2400" dirty="0">
                <a:latin typeface="+mn-ea"/>
              </a:rPr>
              <a:t>　　事実関係→事実関係の評価（過失の場合、具体的注意義務）</a:t>
            </a:r>
            <a:endParaRPr lang="en-US" altLang="ja-JP" sz="2400" dirty="0">
              <a:latin typeface="+mn-ea"/>
            </a:endParaRPr>
          </a:p>
          <a:p>
            <a:pPr marL="0" indent="0">
              <a:buNone/>
            </a:pPr>
            <a:r>
              <a:rPr lang="ja-JP" altLang="en-US" sz="2400" dirty="0">
                <a:latin typeface="+mn-ea"/>
              </a:rPr>
              <a:t>　　→過失、損害、因果関係（条文上の要件）についての法的評価</a:t>
            </a:r>
            <a:endParaRPr lang="en-US" altLang="ja-JP" sz="2400" dirty="0">
              <a:latin typeface="+mn-ea"/>
            </a:endParaRPr>
          </a:p>
          <a:p>
            <a:pPr marL="0" indent="0">
              <a:buNone/>
            </a:pPr>
            <a:r>
              <a:rPr lang="ja-JP" altLang="en-US" sz="2400" dirty="0">
                <a:latin typeface="+mn-ea"/>
              </a:rPr>
              <a:t>　　→損害賠償請求権の発生の有無</a:t>
            </a:r>
            <a:endParaRPr lang="en-US" altLang="ja-JP" sz="2400" dirty="0">
              <a:latin typeface="+mn-ea"/>
            </a:endParaRPr>
          </a:p>
          <a:p>
            <a:pPr marL="0" indent="0">
              <a:buNone/>
            </a:pPr>
            <a:r>
              <a:rPr lang="ja-JP" altLang="en-US" sz="2400" dirty="0">
                <a:latin typeface="+mn-ea"/>
              </a:rPr>
              <a:t>　　＊請求権発生を認める場合には、損害をどこまで認めるか</a:t>
            </a:r>
            <a:endParaRPr lang="en-US" altLang="ja-JP" sz="2400" dirty="0">
              <a:latin typeface="+mn-ea"/>
            </a:endParaRPr>
          </a:p>
          <a:p>
            <a:pPr marL="0" indent="0">
              <a:buNone/>
            </a:pPr>
            <a:r>
              <a:rPr lang="ja-JP" altLang="en-US" sz="2400" dirty="0">
                <a:latin typeface="+mn-ea"/>
              </a:rPr>
              <a:t>　　＊具体的注意義務（どの時点で誰がどのような注意義務）</a:t>
            </a:r>
            <a:endParaRPr lang="en-US" altLang="ja-JP" sz="2400" dirty="0">
              <a:latin typeface="+mn-ea"/>
            </a:endParaRPr>
          </a:p>
          <a:p>
            <a:pPr marL="0" indent="0">
              <a:buNone/>
            </a:pPr>
            <a:r>
              <a:rPr lang="ja-JP" altLang="en-US" sz="2400" dirty="0">
                <a:latin typeface="+mn-ea"/>
              </a:rPr>
              <a:t>③　結論</a:t>
            </a:r>
            <a:endParaRPr lang="en-US" altLang="ja-JP" sz="2400" dirty="0">
              <a:latin typeface="+mn-ea"/>
            </a:endParaRPr>
          </a:p>
          <a:p>
            <a:pPr marL="0" indent="0">
              <a:buNone/>
            </a:pPr>
            <a:endParaRPr lang="ja-JP" altLang="en-US" sz="2100" dirty="0"/>
          </a:p>
        </p:txBody>
      </p:sp>
      <p:sp>
        <p:nvSpPr>
          <p:cNvPr id="4" name="スライド番号プレースホルダー 3">
            <a:extLst>
              <a:ext uri="{FF2B5EF4-FFF2-40B4-BE49-F238E27FC236}">
                <a16:creationId xmlns:a16="http://schemas.microsoft.com/office/drawing/2014/main" id="{D2C713C2-64E4-F725-3860-05C858D10345}"/>
              </a:ext>
            </a:extLst>
          </p:cNvPr>
          <p:cNvSpPr>
            <a:spLocks noGrp="1"/>
          </p:cNvSpPr>
          <p:nvPr>
            <p:ph type="sldNum" sz="quarter" idx="12"/>
          </p:nvPr>
        </p:nvSpPr>
        <p:spPr/>
        <p:txBody>
          <a:bodyPr/>
          <a:lstStyle/>
          <a:p>
            <a:fld id="{9766A30F-680D-4DCE-A925-30610D30FBEC}" type="slidenum">
              <a:rPr kumimoji="1" lang="ja-JP" altLang="en-US" smtClean="0"/>
              <a:t>51</a:t>
            </a:fld>
            <a:endParaRPr kumimoji="1" lang="ja-JP" altLang="en-US"/>
          </a:p>
        </p:txBody>
      </p:sp>
    </p:spTree>
    <p:extLst>
      <p:ext uri="{BB962C8B-B14F-4D97-AF65-F5344CB8AC3E}">
        <p14:creationId xmlns:p14="http://schemas.microsoft.com/office/powerpoint/2010/main" val="13385370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498748-8F66-F7EC-2B18-A996CBBA2DC8}"/>
              </a:ext>
            </a:extLst>
          </p:cNvPr>
          <p:cNvSpPr>
            <a:spLocks noGrp="1"/>
          </p:cNvSpPr>
          <p:nvPr>
            <p:ph type="title"/>
          </p:nvPr>
        </p:nvSpPr>
        <p:spPr>
          <a:xfrm>
            <a:off x="-42863" y="0"/>
            <a:ext cx="9186863" cy="1211283"/>
          </a:xfrm>
        </p:spPr>
        <p:txBody>
          <a:bodyPr/>
          <a:lstStyle/>
          <a:p>
            <a:pPr algn="l"/>
            <a:r>
              <a:rPr kumimoji="1" lang="ja-JP" altLang="en-US" b="1" dirty="0"/>
              <a:t>　　              　</a:t>
            </a:r>
            <a:r>
              <a:rPr kumimoji="1" lang="ja-JP" altLang="en-US" b="1" dirty="0">
                <a:solidFill>
                  <a:schemeClr val="accent1"/>
                </a:solidFill>
              </a:rPr>
              <a:t>主張反論（過失①）</a:t>
            </a:r>
          </a:p>
        </p:txBody>
      </p:sp>
      <p:sp>
        <p:nvSpPr>
          <p:cNvPr id="3" name="コンテンツ プレースホルダー 2">
            <a:extLst>
              <a:ext uri="{FF2B5EF4-FFF2-40B4-BE49-F238E27FC236}">
                <a16:creationId xmlns:a16="http://schemas.microsoft.com/office/drawing/2014/main" id="{221CAA50-CCDF-D9FE-3DFD-6EF75ABE2246}"/>
              </a:ext>
            </a:extLst>
          </p:cNvPr>
          <p:cNvSpPr>
            <a:spLocks noGrp="1"/>
          </p:cNvSpPr>
          <p:nvPr>
            <p:ph idx="1"/>
          </p:nvPr>
        </p:nvSpPr>
        <p:spPr>
          <a:xfrm>
            <a:off x="320634" y="1211283"/>
            <a:ext cx="8823366" cy="4999512"/>
          </a:xfrm>
        </p:spPr>
        <p:txBody>
          <a:bodyPr>
            <a:normAutofit/>
          </a:bodyPr>
          <a:lstStyle/>
          <a:p>
            <a:pPr marL="0" indent="0">
              <a:buNone/>
            </a:pPr>
            <a:r>
              <a:rPr lang="ja-JP" altLang="en-US" sz="2100" b="1" dirty="0"/>
              <a:t>                             </a:t>
            </a:r>
            <a:r>
              <a:rPr lang="ja-JP" altLang="en-US" sz="2400" b="1" dirty="0"/>
              <a:t>診療の経過（事実の主張）</a:t>
            </a:r>
            <a:endParaRPr lang="en-US" altLang="ja-JP" sz="2400" b="1" dirty="0"/>
          </a:p>
          <a:p>
            <a:pPr marL="0" indent="0">
              <a:buNone/>
            </a:pPr>
            <a:r>
              <a:rPr lang="ja-JP" altLang="en-US" sz="2100" dirty="0"/>
              <a:t>　</a:t>
            </a:r>
            <a:r>
              <a:rPr lang="ja-JP" altLang="en-US" sz="2100" b="1" dirty="0">
                <a:solidFill>
                  <a:srgbClr val="FF0000"/>
                </a:solidFill>
              </a:rPr>
              <a:t>患者側</a:t>
            </a:r>
            <a:r>
              <a:rPr lang="ja-JP" altLang="en-US" sz="2100" dirty="0"/>
              <a:t>　　　　　　　　　　　　　　　　　　　　　 　</a:t>
            </a:r>
            <a:r>
              <a:rPr lang="ja-JP" altLang="en-US" sz="2100" b="1" dirty="0">
                <a:solidFill>
                  <a:schemeClr val="accent6"/>
                </a:solidFill>
              </a:rPr>
              <a:t>医療者側</a:t>
            </a:r>
            <a:endParaRPr lang="en-US" altLang="ja-JP" sz="2100" b="1" dirty="0">
              <a:solidFill>
                <a:schemeClr val="accent6"/>
              </a:solidFill>
            </a:endParaRPr>
          </a:p>
          <a:p>
            <a:pPr marL="0" indent="0">
              <a:buNone/>
            </a:pPr>
            <a:r>
              <a:rPr lang="ja-JP" altLang="en-US" dirty="0">
                <a:latin typeface="+mn-ea"/>
              </a:rPr>
              <a:t>・適応のない治療行為　　　　　　　　　　　　      ・適応あり</a:t>
            </a:r>
            <a:endParaRPr lang="en-US" altLang="ja-JP" dirty="0">
              <a:latin typeface="+mn-ea"/>
            </a:endParaRPr>
          </a:p>
          <a:p>
            <a:pPr marL="0" indent="0">
              <a:buNone/>
            </a:pPr>
            <a:r>
              <a:rPr lang="ja-JP" altLang="en-US" dirty="0">
                <a:latin typeface="+mn-ea"/>
              </a:rPr>
              <a:t>・合併症の重さ・頻度　　　　　　　   対応   　    ・合併症の重さ・頻度　</a:t>
            </a:r>
            <a:endParaRPr lang="en-US" altLang="ja-JP" dirty="0">
              <a:latin typeface="+mn-ea"/>
            </a:endParaRPr>
          </a:p>
          <a:p>
            <a:pPr marL="0" indent="0">
              <a:buNone/>
            </a:pPr>
            <a:r>
              <a:rPr lang="ja-JP" altLang="en-US" dirty="0">
                <a:latin typeface="+mn-ea"/>
              </a:rPr>
              <a:t>・代替的治療法の有効性・危険性  　　　        ・代替的治療法の有効性・危険性</a:t>
            </a:r>
            <a:endParaRPr lang="en-US" altLang="ja-JP" dirty="0">
              <a:latin typeface="+mn-ea"/>
            </a:endParaRPr>
          </a:p>
          <a:p>
            <a:pPr marL="0" indent="0">
              <a:buNone/>
            </a:pPr>
            <a:r>
              <a:rPr lang="ja-JP" altLang="en-US" dirty="0">
                <a:latin typeface="+mn-ea"/>
              </a:rPr>
              <a:t>・手技上の誤り　　　　　　　　　　　　　　　　　　   ・手技上の誤りなし</a:t>
            </a:r>
            <a:endParaRPr lang="en-US" altLang="ja-JP" dirty="0">
              <a:latin typeface="+mn-ea"/>
            </a:endParaRPr>
          </a:p>
          <a:p>
            <a:pPr marL="0" indent="0">
              <a:buNone/>
            </a:pPr>
            <a:r>
              <a:rPr lang="ja-JP" altLang="en-US" dirty="0">
                <a:latin typeface="+mn-ea"/>
              </a:rPr>
              <a:t>・有害事象の発生時期　　　　　　　　　　　　　 　・有害事象の発生時期　　　　　　　　</a:t>
            </a:r>
            <a:endParaRPr lang="en-US" altLang="ja-JP" dirty="0">
              <a:latin typeface="+mn-ea"/>
            </a:endParaRPr>
          </a:p>
          <a:p>
            <a:pPr marL="0" indent="0">
              <a:buNone/>
            </a:pPr>
            <a:r>
              <a:rPr lang="ja-JP" altLang="en-US" dirty="0">
                <a:latin typeface="+mn-ea"/>
              </a:rPr>
              <a:t>・有害事象に対する治療内容・時期　　　　　　 ・有害事象に対する治療内容・時期</a:t>
            </a:r>
            <a:r>
              <a:rPr lang="ja-JP" altLang="en-US" dirty="0"/>
              <a:t>　　</a:t>
            </a:r>
            <a:r>
              <a:rPr lang="ja-JP" altLang="en-US" sz="1500" dirty="0"/>
              <a:t>　　　　　　　　　　　　　　　　　　　　　　</a:t>
            </a:r>
          </a:p>
        </p:txBody>
      </p:sp>
      <p:cxnSp>
        <p:nvCxnSpPr>
          <p:cNvPr id="6" name="直線矢印コネクタ 5">
            <a:extLst>
              <a:ext uri="{FF2B5EF4-FFF2-40B4-BE49-F238E27FC236}">
                <a16:creationId xmlns:a16="http://schemas.microsoft.com/office/drawing/2014/main" id="{940FC2E8-F94F-6C44-C79A-5C274E7F4F14}"/>
              </a:ext>
            </a:extLst>
          </p:cNvPr>
          <p:cNvCxnSpPr>
            <a:cxnSpLocks/>
          </p:cNvCxnSpPr>
          <p:nvPr/>
        </p:nvCxnSpPr>
        <p:spPr>
          <a:xfrm>
            <a:off x="3526971" y="3113562"/>
            <a:ext cx="1448790"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54F35ED6-47D0-6F26-F87B-18416B346856}"/>
              </a:ext>
            </a:extLst>
          </p:cNvPr>
          <p:cNvSpPr/>
          <p:nvPr/>
        </p:nvSpPr>
        <p:spPr>
          <a:xfrm>
            <a:off x="546266" y="1626919"/>
            <a:ext cx="1009402" cy="558141"/>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sp>
        <p:nvSpPr>
          <p:cNvPr id="8" name="正方形/長方形 7">
            <a:extLst>
              <a:ext uri="{FF2B5EF4-FFF2-40B4-BE49-F238E27FC236}">
                <a16:creationId xmlns:a16="http://schemas.microsoft.com/office/drawing/2014/main" id="{69C078FF-5EED-DAC7-8266-81493D86B268}"/>
              </a:ext>
            </a:extLst>
          </p:cNvPr>
          <p:cNvSpPr/>
          <p:nvPr/>
        </p:nvSpPr>
        <p:spPr>
          <a:xfrm>
            <a:off x="5296395" y="1626919"/>
            <a:ext cx="1318161" cy="558141"/>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815FFE78-81C8-5765-B3A4-AB4D4D08479D}"/>
              </a:ext>
            </a:extLst>
          </p:cNvPr>
          <p:cNvSpPr>
            <a:spLocks noGrp="1"/>
          </p:cNvSpPr>
          <p:nvPr>
            <p:ph type="sldNum" sz="quarter" idx="12"/>
          </p:nvPr>
        </p:nvSpPr>
        <p:spPr/>
        <p:txBody>
          <a:bodyPr/>
          <a:lstStyle/>
          <a:p>
            <a:fld id="{9766A30F-680D-4DCE-A925-30610D30FBEC}" type="slidenum">
              <a:rPr kumimoji="1" lang="ja-JP" altLang="en-US" smtClean="0"/>
              <a:t>52</a:t>
            </a:fld>
            <a:endParaRPr kumimoji="1" lang="ja-JP" altLang="en-US"/>
          </a:p>
        </p:txBody>
      </p:sp>
    </p:spTree>
    <p:extLst>
      <p:ext uri="{BB962C8B-B14F-4D97-AF65-F5344CB8AC3E}">
        <p14:creationId xmlns:p14="http://schemas.microsoft.com/office/powerpoint/2010/main" val="68463628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498748-8F66-F7EC-2B18-A996CBBA2DC8}"/>
              </a:ext>
            </a:extLst>
          </p:cNvPr>
          <p:cNvSpPr>
            <a:spLocks noGrp="1"/>
          </p:cNvSpPr>
          <p:nvPr>
            <p:ph type="title"/>
          </p:nvPr>
        </p:nvSpPr>
        <p:spPr>
          <a:xfrm>
            <a:off x="0" y="83126"/>
            <a:ext cx="9058275" cy="1092531"/>
          </a:xfrm>
        </p:spPr>
        <p:txBody>
          <a:bodyPr/>
          <a:lstStyle/>
          <a:p>
            <a:pPr algn="l"/>
            <a:r>
              <a:rPr kumimoji="1" lang="ja-JP" altLang="en-US" b="1" dirty="0"/>
              <a:t>　　           　</a:t>
            </a:r>
            <a:r>
              <a:rPr kumimoji="1" lang="ja-JP" altLang="en-US" b="1" dirty="0">
                <a:solidFill>
                  <a:schemeClr val="accent1"/>
                </a:solidFill>
              </a:rPr>
              <a:t>主張反論（過失②）</a:t>
            </a:r>
          </a:p>
        </p:txBody>
      </p:sp>
      <p:sp>
        <p:nvSpPr>
          <p:cNvPr id="3" name="コンテンツ プレースホルダー 2">
            <a:extLst>
              <a:ext uri="{FF2B5EF4-FFF2-40B4-BE49-F238E27FC236}">
                <a16:creationId xmlns:a16="http://schemas.microsoft.com/office/drawing/2014/main" id="{221CAA50-CCDF-D9FE-3DFD-6EF75ABE2246}"/>
              </a:ext>
            </a:extLst>
          </p:cNvPr>
          <p:cNvSpPr>
            <a:spLocks noGrp="1"/>
          </p:cNvSpPr>
          <p:nvPr>
            <p:ph idx="1"/>
          </p:nvPr>
        </p:nvSpPr>
        <p:spPr>
          <a:xfrm>
            <a:off x="85725" y="1341912"/>
            <a:ext cx="9058275" cy="5296394"/>
          </a:xfrm>
        </p:spPr>
        <p:txBody>
          <a:bodyPr>
            <a:normAutofit/>
          </a:bodyPr>
          <a:lstStyle/>
          <a:p>
            <a:pPr marL="0" indent="0">
              <a:buNone/>
            </a:pPr>
            <a:r>
              <a:rPr lang="ja-JP" altLang="en-US" sz="2100" b="1" dirty="0"/>
              <a:t>                               </a:t>
            </a:r>
            <a:r>
              <a:rPr lang="ja-JP" altLang="en-US" sz="2400" b="1" dirty="0"/>
              <a:t>医療水準（注意義務違反の有無の評価）</a:t>
            </a:r>
            <a:endParaRPr lang="en-US" altLang="ja-JP" sz="2400" b="1" dirty="0"/>
          </a:p>
          <a:p>
            <a:pPr marL="0" indent="0">
              <a:buNone/>
            </a:pPr>
            <a:r>
              <a:rPr lang="ja-JP" altLang="en-US" sz="2100" dirty="0"/>
              <a:t>　</a:t>
            </a:r>
            <a:r>
              <a:rPr lang="ja-JP" altLang="en-US" sz="2100" b="1" dirty="0">
                <a:solidFill>
                  <a:srgbClr val="FF0000"/>
                </a:solidFill>
              </a:rPr>
              <a:t>患者側</a:t>
            </a:r>
            <a:r>
              <a:rPr lang="ja-JP" altLang="en-US" sz="2100" dirty="0"/>
              <a:t>　　　　　　　　　　　　　　　　　　　　　　  </a:t>
            </a:r>
            <a:r>
              <a:rPr lang="ja-JP" altLang="en-US" sz="2100" b="1" dirty="0">
                <a:solidFill>
                  <a:schemeClr val="accent6"/>
                </a:solidFill>
              </a:rPr>
              <a:t>医療者側</a:t>
            </a:r>
            <a:endParaRPr lang="en-US" altLang="ja-JP" sz="2100" b="1" dirty="0">
              <a:solidFill>
                <a:schemeClr val="accent6"/>
              </a:solidFill>
            </a:endParaRPr>
          </a:p>
          <a:p>
            <a:pPr marL="0" indent="0">
              <a:buNone/>
            </a:pPr>
            <a:r>
              <a:rPr kumimoji="1" lang="ja-JP" altLang="en-US" dirty="0"/>
              <a:t>・ 他の○○という治療をすべきだった</a:t>
            </a:r>
            <a:r>
              <a:rPr lang="ja-JP" altLang="en-US" dirty="0"/>
              <a:t>　　　　　     </a:t>
            </a:r>
            <a:r>
              <a:rPr kumimoji="1" lang="ja-JP" altLang="en-US" dirty="0"/>
              <a:t>・採用した治療法が最も適切</a:t>
            </a:r>
            <a:endParaRPr kumimoji="1" lang="en-US" altLang="ja-JP" dirty="0"/>
          </a:p>
          <a:p>
            <a:pPr marL="0" indent="0">
              <a:buNone/>
            </a:pPr>
            <a:r>
              <a:rPr kumimoji="1" lang="ja-JP" altLang="en-US" dirty="0"/>
              <a:t>・</a:t>
            </a:r>
            <a:r>
              <a:rPr lang="ja-JP" altLang="en-US" dirty="0"/>
              <a:t>説明（時点、内容）がなかった　　 </a:t>
            </a:r>
            <a:r>
              <a:rPr kumimoji="1" lang="ja-JP" altLang="en-US" dirty="0"/>
              <a:t>　     対応　　  ・</a:t>
            </a:r>
            <a:r>
              <a:rPr lang="ja-JP" altLang="en-US" dirty="0"/>
              <a:t>説明した</a:t>
            </a:r>
            <a:r>
              <a:rPr kumimoji="1" lang="ja-JP" altLang="en-US" dirty="0"/>
              <a:t>　</a:t>
            </a:r>
            <a:endParaRPr kumimoji="1" lang="en-US" altLang="ja-JP" dirty="0"/>
          </a:p>
          <a:p>
            <a:pPr marL="0" indent="0">
              <a:buNone/>
            </a:pPr>
            <a:r>
              <a:rPr lang="ja-JP" altLang="en-US" dirty="0"/>
              <a:t>・代替的治療法の有効性・危険性  　　　　　 　      ・代替的治療法の有効性・危険性</a:t>
            </a:r>
            <a:endParaRPr lang="en-US" altLang="ja-JP" dirty="0"/>
          </a:p>
          <a:p>
            <a:pPr marL="0" indent="0">
              <a:buNone/>
            </a:pPr>
            <a:r>
              <a:rPr lang="ja-JP" altLang="en-US" dirty="0"/>
              <a:t>・本来すべき治療行為の不実施　　　　　　　　       ・適切な治療行為の実施</a:t>
            </a:r>
            <a:endParaRPr lang="en-US" altLang="ja-JP" dirty="0"/>
          </a:p>
          <a:p>
            <a:pPr marL="0" indent="0">
              <a:buNone/>
            </a:pPr>
            <a:r>
              <a:rPr lang="ja-JP" altLang="en-US" dirty="0"/>
              <a:t>・</a:t>
            </a:r>
            <a:r>
              <a:rPr kumimoji="1" lang="ja-JP" altLang="en-US" dirty="0"/>
              <a:t>有害事象への対応が不適切・不十分　　　　　　  ・有害事象への対応が適切・十分</a:t>
            </a:r>
            <a:r>
              <a:rPr lang="ja-JP" altLang="en-US" dirty="0"/>
              <a:t>　　　　　　　　</a:t>
            </a:r>
            <a:endParaRPr lang="en-US" altLang="ja-JP" dirty="0"/>
          </a:p>
          <a:p>
            <a:pPr marL="0" indent="0">
              <a:buNone/>
            </a:pPr>
            <a:r>
              <a:rPr lang="ja-JP" altLang="en-US" dirty="0"/>
              <a:t>　　　　　 　　　　　</a:t>
            </a:r>
            <a:r>
              <a:rPr kumimoji="1" lang="ja-JP" altLang="en-US" dirty="0"/>
              <a:t>　　　　　　　　　　　　　　　　　　　</a:t>
            </a:r>
          </a:p>
        </p:txBody>
      </p:sp>
      <p:cxnSp>
        <p:nvCxnSpPr>
          <p:cNvPr id="6" name="直線矢印コネクタ 5">
            <a:extLst>
              <a:ext uri="{FF2B5EF4-FFF2-40B4-BE49-F238E27FC236}">
                <a16:creationId xmlns:a16="http://schemas.microsoft.com/office/drawing/2014/main" id="{940FC2E8-F94F-6C44-C79A-5C274E7F4F14}"/>
              </a:ext>
            </a:extLst>
          </p:cNvPr>
          <p:cNvCxnSpPr>
            <a:cxnSpLocks/>
          </p:cNvCxnSpPr>
          <p:nvPr/>
        </p:nvCxnSpPr>
        <p:spPr>
          <a:xfrm>
            <a:off x="4180114" y="3429000"/>
            <a:ext cx="926277"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54F35ED6-47D0-6F26-F87B-18416B346856}"/>
              </a:ext>
            </a:extLst>
          </p:cNvPr>
          <p:cNvSpPr/>
          <p:nvPr/>
        </p:nvSpPr>
        <p:spPr>
          <a:xfrm flipV="1">
            <a:off x="237507" y="1793174"/>
            <a:ext cx="1045028" cy="52251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sp>
        <p:nvSpPr>
          <p:cNvPr id="8" name="正方形/長方形 7">
            <a:extLst>
              <a:ext uri="{FF2B5EF4-FFF2-40B4-BE49-F238E27FC236}">
                <a16:creationId xmlns:a16="http://schemas.microsoft.com/office/drawing/2014/main" id="{69C078FF-5EED-DAC7-8266-81493D86B268}"/>
              </a:ext>
            </a:extLst>
          </p:cNvPr>
          <p:cNvSpPr/>
          <p:nvPr/>
        </p:nvSpPr>
        <p:spPr>
          <a:xfrm>
            <a:off x="5106391" y="1793174"/>
            <a:ext cx="1318160" cy="522514"/>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sp>
        <p:nvSpPr>
          <p:cNvPr id="4" name="スライド番号プレースホルダー 3">
            <a:extLst>
              <a:ext uri="{FF2B5EF4-FFF2-40B4-BE49-F238E27FC236}">
                <a16:creationId xmlns:a16="http://schemas.microsoft.com/office/drawing/2014/main" id="{25824F6B-0D17-B91F-CF17-F2B4D8A96814}"/>
              </a:ext>
            </a:extLst>
          </p:cNvPr>
          <p:cNvSpPr>
            <a:spLocks noGrp="1"/>
          </p:cNvSpPr>
          <p:nvPr>
            <p:ph type="sldNum" sz="quarter" idx="12"/>
          </p:nvPr>
        </p:nvSpPr>
        <p:spPr/>
        <p:txBody>
          <a:bodyPr/>
          <a:lstStyle/>
          <a:p>
            <a:fld id="{9766A30F-680D-4DCE-A925-30610D30FBEC}" type="slidenum">
              <a:rPr kumimoji="1" lang="ja-JP" altLang="en-US" smtClean="0"/>
              <a:t>53</a:t>
            </a:fld>
            <a:endParaRPr kumimoji="1" lang="ja-JP" altLang="en-US"/>
          </a:p>
        </p:txBody>
      </p:sp>
    </p:spTree>
    <p:extLst>
      <p:ext uri="{BB962C8B-B14F-4D97-AF65-F5344CB8AC3E}">
        <p14:creationId xmlns:p14="http://schemas.microsoft.com/office/powerpoint/2010/main" val="325268522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498748-8F66-F7EC-2B18-A996CBBA2DC8}"/>
              </a:ext>
            </a:extLst>
          </p:cNvPr>
          <p:cNvSpPr>
            <a:spLocks noGrp="1"/>
          </p:cNvSpPr>
          <p:nvPr>
            <p:ph type="title"/>
          </p:nvPr>
        </p:nvSpPr>
        <p:spPr>
          <a:xfrm>
            <a:off x="0" y="130629"/>
            <a:ext cx="9110663" cy="1107375"/>
          </a:xfrm>
        </p:spPr>
        <p:txBody>
          <a:bodyPr/>
          <a:lstStyle/>
          <a:p>
            <a:r>
              <a:rPr kumimoji="1" lang="ja-JP" altLang="en-US" dirty="0"/>
              <a:t> </a:t>
            </a:r>
            <a:r>
              <a:rPr kumimoji="1" lang="ja-JP" altLang="en-US" b="1" dirty="0">
                <a:solidFill>
                  <a:schemeClr val="accent1"/>
                </a:solidFill>
              </a:rPr>
              <a:t>主張反論（</a:t>
            </a:r>
            <a:r>
              <a:rPr lang="ja-JP" altLang="en-US" b="1" dirty="0">
                <a:solidFill>
                  <a:schemeClr val="accent1"/>
                </a:solidFill>
              </a:rPr>
              <a:t>因果関係</a:t>
            </a:r>
            <a:r>
              <a:rPr kumimoji="1" lang="ja-JP" altLang="en-US" b="1" dirty="0">
                <a:solidFill>
                  <a:schemeClr val="accent1"/>
                </a:solidFill>
              </a:rPr>
              <a:t>）</a:t>
            </a:r>
          </a:p>
        </p:txBody>
      </p:sp>
      <p:sp>
        <p:nvSpPr>
          <p:cNvPr id="3" name="コンテンツ プレースホルダー 2">
            <a:extLst>
              <a:ext uri="{FF2B5EF4-FFF2-40B4-BE49-F238E27FC236}">
                <a16:creationId xmlns:a16="http://schemas.microsoft.com/office/drawing/2014/main" id="{221CAA50-CCDF-D9FE-3DFD-6EF75ABE2246}"/>
              </a:ext>
            </a:extLst>
          </p:cNvPr>
          <p:cNvSpPr>
            <a:spLocks noGrp="1"/>
          </p:cNvSpPr>
          <p:nvPr>
            <p:ph idx="1"/>
          </p:nvPr>
        </p:nvSpPr>
        <p:spPr>
          <a:xfrm>
            <a:off x="0" y="1484416"/>
            <a:ext cx="9144000" cy="4845132"/>
          </a:xfrm>
        </p:spPr>
        <p:txBody>
          <a:bodyPr>
            <a:normAutofit fontScale="92500"/>
          </a:bodyPr>
          <a:lstStyle/>
          <a:p>
            <a:pPr marL="0" indent="0">
              <a:buNone/>
            </a:pPr>
            <a:r>
              <a:rPr lang="ja-JP" altLang="en-US" sz="2600" b="1" dirty="0">
                <a:latin typeface="ＭＳ ゴシック" panose="020B0609070205080204" pitchFamily="49" charset="-128"/>
                <a:ea typeface="ＭＳ ゴシック" panose="020B0609070205080204" pitchFamily="49" charset="-128"/>
              </a:rPr>
              <a:t>                診療経過（事実関係）</a:t>
            </a: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ja-JP" altLang="en-US" sz="2600" b="1" dirty="0">
                <a:solidFill>
                  <a:srgbClr val="FF0000"/>
                </a:solidFill>
                <a:latin typeface="ＭＳ ゴシック" panose="020B0609070205080204" pitchFamily="49" charset="-128"/>
                <a:ea typeface="ＭＳ ゴシック" panose="020B0609070205080204" pitchFamily="49" charset="-128"/>
              </a:rPr>
              <a:t>     患者側</a:t>
            </a:r>
            <a:r>
              <a:rPr lang="ja-JP" altLang="en-US" sz="2600" dirty="0">
                <a:latin typeface="ＭＳ ゴシック" panose="020B0609070205080204" pitchFamily="49" charset="-128"/>
                <a:ea typeface="ＭＳ ゴシック" panose="020B0609070205080204" pitchFamily="49" charset="-128"/>
              </a:rPr>
              <a:t>　　　　　 </a:t>
            </a:r>
            <a:r>
              <a:rPr lang="ja-JP" altLang="en-US" sz="2200" dirty="0">
                <a:latin typeface="ＭＳ ゴシック" panose="020B0609070205080204" pitchFamily="49" charset="-128"/>
                <a:ea typeface="ＭＳ ゴシック" panose="020B0609070205080204" pitchFamily="49" charset="-128"/>
              </a:rPr>
              <a:t>対応</a:t>
            </a:r>
            <a:r>
              <a:rPr lang="ja-JP" altLang="en-US" sz="2600" dirty="0">
                <a:latin typeface="ＭＳ ゴシック" panose="020B0609070205080204" pitchFamily="49" charset="-128"/>
                <a:ea typeface="ＭＳ ゴシック" panose="020B0609070205080204" pitchFamily="49" charset="-128"/>
              </a:rPr>
              <a:t>　　　　  </a:t>
            </a:r>
            <a:r>
              <a:rPr lang="ja-JP" altLang="en-US" sz="2600" b="1" dirty="0">
                <a:solidFill>
                  <a:schemeClr val="accent6"/>
                </a:solidFill>
                <a:latin typeface="ＭＳ ゴシック" panose="020B0609070205080204" pitchFamily="49" charset="-128"/>
                <a:ea typeface="ＭＳ ゴシック" panose="020B0609070205080204" pitchFamily="49" charset="-128"/>
              </a:rPr>
              <a:t>医療者側</a:t>
            </a:r>
            <a:endParaRPr lang="en-US" altLang="ja-JP" sz="2600" b="1" dirty="0">
              <a:solidFill>
                <a:schemeClr val="accent6"/>
              </a:solidFill>
              <a:latin typeface="ＭＳ ゴシック" panose="020B0609070205080204" pitchFamily="49" charset="-128"/>
              <a:ea typeface="ＭＳ ゴシック" panose="020B0609070205080204" pitchFamily="49" charset="-128"/>
            </a:endParaRPr>
          </a:p>
          <a:p>
            <a:pPr marL="0" indent="0">
              <a:buNone/>
            </a:pPr>
            <a:r>
              <a:rPr lang="ja-JP" altLang="en-US" sz="2600" dirty="0">
                <a:latin typeface="ＭＳ ゴシック" panose="020B0609070205080204" pitchFamily="49" charset="-128"/>
                <a:ea typeface="ＭＳ ゴシック" panose="020B0609070205080204" pitchFamily="49" charset="-128"/>
              </a:rPr>
              <a:t>　・ 死因は</a:t>
            </a:r>
            <a:r>
              <a:rPr lang="en-US" altLang="ja-JP" sz="2600" dirty="0">
                <a:latin typeface="ＭＳ ゴシック" panose="020B0609070205080204" pitchFamily="49" charset="-128"/>
                <a:ea typeface="ＭＳ ゴシック" panose="020B0609070205080204" pitchFamily="49" charset="-128"/>
              </a:rPr>
              <a:t>A</a:t>
            </a:r>
            <a:r>
              <a:rPr lang="ja-JP" altLang="en-US" sz="2600" dirty="0">
                <a:latin typeface="ＭＳ ゴシック" panose="020B0609070205080204" pitchFamily="49" charset="-128"/>
                <a:ea typeface="ＭＳ ゴシック" panose="020B0609070205080204" pitchFamily="49" charset="-128"/>
              </a:rPr>
              <a:t>　　 　　　　　　　　   ・死因は</a:t>
            </a:r>
            <a:r>
              <a:rPr lang="en-US" altLang="ja-JP" sz="2600" dirty="0">
                <a:latin typeface="ＭＳ ゴシック" panose="020B0609070205080204" pitchFamily="49" charset="-128"/>
                <a:ea typeface="ＭＳ ゴシック" panose="020B0609070205080204" pitchFamily="49" charset="-128"/>
              </a:rPr>
              <a:t>B</a:t>
            </a:r>
            <a:r>
              <a:rPr lang="ja-JP" altLang="en-US" sz="2600" dirty="0">
                <a:latin typeface="ＭＳ ゴシック" panose="020B0609070205080204" pitchFamily="49" charset="-128"/>
                <a:ea typeface="ＭＳ ゴシック" panose="020B0609070205080204" pitchFamily="49" charset="-128"/>
              </a:rPr>
              <a:t>　</a:t>
            </a:r>
            <a:endParaRPr lang="en-US" altLang="ja-JP" sz="2600" dirty="0">
              <a:latin typeface="ＭＳ ゴシック" panose="020B0609070205080204" pitchFamily="49" charset="-128"/>
              <a:ea typeface="ＭＳ ゴシック" panose="020B0609070205080204" pitchFamily="49" charset="-128"/>
            </a:endParaRPr>
          </a:p>
          <a:p>
            <a:pPr marL="0" indent="0" algn="ctr">
              <a:buNone/>
            </a:pPr>
            <a:endParaRPr lang="en-US" altLang="ja-JP" sz="2600" dirty="0">
              <a:latin typeface="ＭＳ ゴシック" panose="020B0609070205080204" pitchFamily="49" charset="-128"/>
              <a:ea typeface="ＭＳ ゴシック" panose="020B0609070205080204" pitchFamily="49" charset="-128"/>
            </a:endParaRPr>
          </a:p>
          <a:p>
            <a:pPr marL="0" indent="0">
              <a:buNone/>
            </a:pPr>
            <a:r>
              <a:rPr lang="en-US" altLang="ja-JP" sz="2600" b="1" dirty="0">
                <a:latin typeface="ＭＳ ゴシック" panose="020B0609070205080204" pitchFamily="49" charset="-128"/>
                <a:ea typeface="ＭＳ ゴシック" panose="020B0609070205080204" pitchFamily="49" charset="-128"/>
              </a:rPr>
              <a:t>                </a:t>
            </a:r>
            <a:r>
              <a:rPr lang="ja-JP" altLang="en-US" sz="2600" b="1" dirty="0">
                <a:latin typeface="ＭＳ ゴシック" panose="020B0609070205080204" pitchFamily="49" charset="-128"/>
                <a:ea typeface="ＭＳ ゴシック" panose="020B0609070205080204" pitchFamily="49" charset="-128"/>
              </a:rPr>
              <a:t>法的評価（因果関係の有無）</a:t>
            </a:r>
            <a:endParaRPr lang="en-US" altLang="ja-JP" sz="2600" b="1" dirty="0">
              <a:latin typeface="ＭＳ ゴシック" panose="020B0609070205080204" pitchFamily="49" charset="-128"/>
              <a:ea typeface="ＭＳ ゴシック" panose="020B0609070205080204" pitchFamily="49" charset="-128"/>
            </a:endParaRPr>
          </a:p>
          <a:p>
            <a:pPr marL="0" indent="0">
              <a:buNone/>
            </a:pPr>
            <a:r>
              <a:rPr lang="ja-JP" altLang="en-US" sz="2600" b="1" dirty="0">
                <a:latin typeface="ＭＳ ゴシック" panose="020B0609070205080204" pitchFamily="49" charset="-128"/>
                <a:ea typeface="ＭＳ ゴシック" panose="020B0609070205080204" pitchFamily="49" charset="-128"/>
              </a:rPr>
              <a:t>　　　　　　　　　　　　</a:t>
            </a:r>
            <a:r>
              <a:rPr lang="ja-JP" altLang="en-US" sz="2200" dirty="0">
                <a:latin typeface="ＭＳ ゴシック" panose="020B0609070205080204" pitchFamily="49" charset="-128"/>
                <a:ea typeface="ＭＳ ゴシック" panose="020B0609070205080204" pitchFamily="49" charset="-128"/>
              </a:rPr>
              <a:t>対応</a:t>
            </a:r>
            <a:endParaRPr lang="en-US" altLang="ja-JP" sz="2200" dirty="0">
              <a:latin typeface="ＭＳ ゴシック" panose="020B0609070205080204" pitchFamily="49" charset="-128"/>
              <a:ea typeface="ＭＳ ゴシック" panose="020B0609070205080204" pitchFamily="49" charset="-128"/>
            </a:endParaRPr>
          </a:p>
          <a:p>
            <a:pPr marL="0" indent="0">
              <a:buNone/>
            </a:pPr>
            <a:r>
              <a:rPr lang="ja-JP" altLang="en-US" sz="2200" dirty="0">
                <a:latin typeface="ＭＳ ゴシック" panose="020B0609070205080204" pitchFamily="49" charset="-128"/>
                <a:ea typeface="ＭＳ ゴシック" panose="020B0609070205080204" pitchFamily="49" charset="-128"/>
              </a:rPr>
              <a:t>・注意義務を尽くしていれば　　　    ・仮に原告の主張する行為を行っても   </a:t>
            </a:r>
            <a:endParaRPr lang="en-US" altLang="ja-JP" sz="2200" dirty="0">
              <a:latin typeface="ＭＳ ゴシック" panose="020B0609070205080204" pitchFamily="49" charset="-128"/>
              <a:ea typeface="ＭＳ ゴシック" panose="020B0609070205080204" pitchFamily="49" charset="-128"/>
            </a:endParaRPr>
          </a:p>
          <a:p>
            <a:pPr marL="0" indent="0">
              <a:buNone/>
            </a:pPr>
            <a:r>
              <a:rPr lang="ja-JP" altLang="en-US" sz="2200" dirty="0">
                <a:latin typeface="ＭＳ ゴシック" panose="020B0609070205080204" pitchFamily="49" charset="-128"/>
                <a:ea typeface="ＭＳ ゴシック" panose="020B0609070205080204" pitchFamily="49" charset="-128"/>
              </a:rPr>
              <a:t>　死亡の時点で未だ生存して　　　　　　救命は困難であった。</a:t>
            </a:r>
          </a:p>
          <a:p>
            <a:pPr marL="0" indent="0">
              <a:buNone/>
            </a:pPr>
            <a:r>
              <a:rPr lang="ja-JP" altLang="en-US" sz="2200" dirty="0"/>
              <a:t>　</a:t>
            </a:r>
            <a:r>
              <a:rPr lang="ja-JP" altLang="en-US" sz="2200" dirty="0">
                <a:latin typeface="ＭＳ ゴシック" panose="020B0609070205080204" pitchFamily="49" charset="-128"/>
                <a:ea typeface="ＭＳ ゴシック" panose="020B0609070205080204" pitchFamily="49" charset="-128"/>
              </a:rPr>
              <a:t>いた。</a:t>
            </a:r>
            <a:endParaRPr lang="ja-JP" altLang="en-US" sz="2200" dirty="0"/>
          </a:p>
          <a:p>
            <a:pPr marL="0" indent="0">
              <a:buNone/>
            </a:pPr>
            <a:endParaRPr lang="ja-JP" altLang="en-US" sz="1500" dirty="0"/>
          </a:p>
        </p:txBody>
      </p:sp>
      <p:cxnSp>
        <p:nvCxnSpPr>
          <p:cNvPr id="6" name="直線矢印コネクタ 5">
            <a:extLst>
              <a:ext uri="{FF2B5EF4-FFF2-40B4-BE49-F238E27FC236}">
                <a16:creationId xmlns:a16="http://schemas.microsoft.com/office/drawing/2014/main" id="{940FC2E8-F94F-6C44-C79A-5C274E7F4F14}"/>
              </a:ext>
            </a:extLst>
          </p:cNvPr>
          <p:cNvCxnSpPr>
            <a:cxnSpLocks/>
          </p:cNvCxnSpPr>
          <p:nvPr/>
        </p:nvCxnSpPr>
        <p:spPr>
          <a:xfrm>
            <a:off x="2740231" y="2728356"/>
            <a:ext cx="229787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54F35ED6-47D0-6F26-F87B-18416B346856}"/>
              </a:ext>
            </a:extLst>
          </p:cNvPr>
          <p:cNvSpPr/>
          <p:nvPr/>
        </p:nvSpPr>
        <p:spPr>
          <a:xfrm>
            <a:off x="676894" y="1947554"/>
            <a:ext cx="1324098" cy="665016"/>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sp>
        <p:nvSpPr>
          <p:cNvPr id="8" name="正方形/長方形 7">
            <a:extLst>
              <a:ext uri="{FF2B5EF4-FFF2-40B4-BE49-F238E27FC236}">
                <a16:creationId xmlns:a16="http://schemas.microsoft.com/office/drawing/2014/main" id="{69C078FF-5EED-DAC7-8266-81493D86B268}"/>
              </a:ext>
            </a:extLst>
          </p:cNvPr>
          <p:cNvSpPr/>
          <p:nvPr/>
        </p:nvSpPr>
        <p:spPr>
          <a:xfrm>
            <a:off x="5308270" y="1947553"/>
            <a:ext cx="1626920" cy="665017"/>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defTabSz="685800">
              <a:defRPr/>
            </a:pPr>
            <a:endParaRPr kumimoji="1" lang="ja-JP" altLang="en-US" sz="1350">
              <a:noFill/>
              <a:latin typeface="游ゴシック" panose="020F0502020204030204"/>
              <a:ea typeface="游ゴシック" panose="020B0400000000000000" pitchFamily="50" charset="-128"/>
            </a:endParaRPr>
          </a:p>
        </p:txBody>
      </p:sp>
      <p:cxnSp>
        <p:nvCxnSpPr>
          <p:cNvPr id="10" name="直線矢印コネクタ 9">
            <a:extLst>
              <a:ext uri="{FF2B5EF4-FFF2-40B4-BE49-F238E27FC236}">
                <a16:creationId xmlns:a16="http://schemas.microsoft.com/office/drawing/2014/main" id="{CA15EDE5-A0E9-1FDC-E969-27484C5714CD}"/>
              </a:ext>
            </a:extLst>
          </p:cNvPr>
          <p:cNvCxnSpPr>
            <a:cxnSpLocks/>
          </p:cNvCxnSpPr>
          <p:nvPr/>
        </p:nvCxnSpPr>
        <p:spPr>
          <a:xfrm>
            <a:off x="3598224" y="5144242"/>
            <a:ext cx="973776"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3">
            <a:extLst>
              <a:ext uri="{FF2B5EF4-FFF2-40B4-BE49-F238E27FC236}">
                <a16:creationId xmlns:a16="http://schemas.microsoft.com/office/drawing/2014/main" id="{99F3BF4C-1226-F391-F04B-4F91180A6B67}"/>
              </a:ext>
            </a:extLst>
          </p:cNvPr>
          <p:cNvSpPr>
            <a:spLocks noGrp="1"/>
          </p:cNvSpPr>
          <p:nvPr>
            <p:ph type="sldNum" sz="quarter" idx="12"/>
          </p:nvPr>
        </p:nvSpPr>
        <p:spPr/>
        <p:txBody>
          <a:bodyPr/>
          <a:lstStyle/>
          <a:p>
            <a:fld id="{9766A30F-680D-4DCE-A925-30610D30FBEC}" type="slidenum">
              <a:rPr kumimoji="1" lang="ja-JP" altLang="en-US" smtClean="0"/>
              <a:t>54</a:t>
            </a:fld>
            <a:endParaRPr kumimoji="1" lang="ja-JP" altLang="en-US"/>
          </a:p>
        </p:txBody>
      </p:sp>
    </p:spTree>
    <p:extLst>
      <p:ext uri="{BB962C8B-B14F-4D97-AF65-F5344CB8AC3E}">
        <p14:creationId xmlns:p14="http://schemas.microsoft.com/office/powerpoint/2010/main" val="27609122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30C294-E460-1A2F-174B-50C3D7719CCC}"/>
              </a:ext>
            </a:extLst>
          </p:cNvPr>
          <p:cNvSpPr>
            <a:spLocks noGrp="1"/>
          </p:cNvSpPr>
          <p:nvPr>
            <p:ph type="title"/>
          </p:nvPr>
        </p:nvSpPr>
        <p:spPr>
          <a:xfrm>
            <a:off x="142504" y="178129"/>
            <a:ext cx="8372846" cy="1104405"/>
          </a:xfrm>
        </p:spPr>
        <p:txBody>
          <a:bodyPr/>
          <a:lstStyle/>
          <a:p>
            <a:r>
              <a:rPr kumimoji="1" lang="ja-JP" altLang="en-US" dirty="0">
                <a:solidFill>
                  <a:schemeClr val="accent1"/>
                </a:solidFill>
              </a:rPr>
              <a:t>内容証明郵便の活用・作成方法</a:t>
            </a:r>
          </a:p>
        </p:txBody>
      </p:sp>
      <p:sp>
        <p:nvSpPr>
          <p:cNvPr id="3" name="コンテンツ プレースホルダー 2">
            <a:extLst>
              <a:ext uri="{FF2B5EF4-FFF2-40B4-BE49-F238E27FC236}">
                <a16:creationId xmlns:a16="http://schemas.microsoft.com/office/drawing/2014/main" id="{98520504-A55C-4F2C-47DE-4925E34DA37E}"/>
              </a:ext>
            </a:extLst>
          </p:cNvPr>
          <p:cNvSpPr>
            <a:spLocks noGrp="1"/>
          </p:cNvSpPr>
          <p:nvPr>
            <p:ph idx="1"/>
          </p:nvPr>
        </p:nvSpPr>
        <p:spPr>
          <a:xfrm>
            <a:off x="0" y="1282534"/>
            <a:ext cx="9144000" cy="5575466"/>
          </a:xfrm>
        </p:spPr>
        <p:txBody>
          <a:bodyPr>
            <a:normAutofit fontScale="25000" lnSpcReduction="20000"/>
          </a:bodyPr>
          <a:lstStyle/>
          <a:p>
            <a:pPr marL="0" indent="0">
              <a:buNone/>
            </a:pPr>
            <a:r>
              <a:rPr lang="ja-JP" altLang="en-US" sz="9600" dirty="0">
                <a:latin typeface="+mn-ea"/>
              </a:rPr>
              <a:t>・</a:t>
            </a:r>
            <a:r>
              <a:rPr lang="ja-JP" altLang="en-US" sz="9600" dirty="0">
                <a:solidFill>
                  <a:srgbClr val="FF0000"/>
                </a:solidFill>
                <a:latin typeface="+mn-ea"/>
              </a:rPr>
              <a:t>内容証明郵便</a:t>
            </a:r>
            <a:r>
              <a:rPr lang="ja-JP" altLang="en-US" sz="9600" dirty="0">
                <a:latin typeface="+mn-ea"/>
              </a:rPr>
              <a:t>（郵便法</a:t>
            </a:r>
            <a:r>
              <a:rPr lang="en-US" altLang="ja-JP" sz="9600" dirty="0">
                <a:latin typeface="+mn-ea"/>
              </a:rPr>
              <a:t>48</a:t>
            </a:r>
            <a:r>
              <a:rPr lang="ja-JP" altLang="en-US" sz="9600" dirty="0">
                <a:latin typeface="+mn-ea"/>
              </a:rPr>
              <a:t>条）とは</a:t>
            </a:r>
            <a:endParaRPr lang="en-US" altLang="ja-JP" sz="9600" dirty="0">
              <a:latin typeface="+mn-ea"/>
            </a:endParaRPr>
          </a:p>
          <a:p>
            <a:pPr marL="0" indent="0">
              <a:buNone/>
            </a:pPr>
            <a:r>
              <a:rPr lang="ja-JP" altLang="en-US" sz="9600" dirty="0">
                <a:latin typeface="+mn-ea"/>
              </a:rPr>
              <a:t>　差出人が同文の郵便物を</a:t>
            </a:r>
            <a:r>
              <a:rPr lang="en-US" altLang="ja-JP" sz="9600" dirty="0">
                <a:latin typeface="+mn-ea"/>
              </a:rPr>
              <a:t>3</a:t>
            </a:r>
            <a:r>
              <a:rPr lang="ja-JP" altLang="en-US" sz="9600" dirty="0">
                <a:latin typeface="+mn-ea"/>
              </a:rPr>
              <a:t>通作成し、</a:t>
            </a:r>
            <a:r>
              <a:rPr lang="en-US" altLang="ja-JP" sz="9600" dirty="0">
                <a:latin typeface="+mn-ea"/>
              </a:rPr>
              <a:t>1</a:t>
            </a:r>
            <a:r>
              <a:rPr lang="ja-JP" altLang="en-US" sz="9600" dirty="0">
                <a:latin typeface="+mn-ea"/>
              </a:rPr>
              <a:t>通を相手方に、</a:t>
            </a:r>
            <a:r>
              <a:rPr lang="en-US" altLang="ja-JP" sz="9600" dirty="0">
                <a:latin typeface="+mn-ea"/>
              </a:rPr>
              <a:t>1</a:t>
            </a:r>
            <a:r>
              <a:rPr lang="ja-JP" altLang="en-US" sz="9600" dirty="0">
                <a:latin typeface="+mn-ea"/>
              </a:rPr>
              <a:t>通を郵便</a:t>
            </a:r>
            <a:endParaRPr lang="en-US" altLang="ja-JP" sz="9600" dirty="0">
              <a:latin typeface="+mn-ea"/>
            </a:endParaRPr>
          </a:p>
          <a:p>
            <a:pPr marL="0" indent="0">
              <a:buNone/>
            </a:pPr>
            <a:r>
              <a:rPr lang="en-US" altLang="ja-JP" sz="9600" dirty="0">
                <a:latin typeface="+mn-ea"/>
              </a:rPr>
              <a:t>  </a:t>
            </a:r>
            <a:r>
              <a:rPr lang="ja-JP" altLang="en-US" sz="9600" dirty="0">
                <a:latin typeface="+mn-ea"/>
              </a:rPr>
              <a:t>局が保存、もう</a:t>
            </a:r>
            <a:r>
              <a:rPr lang="en-US" altLang="ja-JP" sz="9600" dirty="0">
                <a:latin typeface="+mn-ea"/>
              </a:rPr>
              <a:t>1</a:t>
            </a:r>
            <a:r>
              <a:rPr lang="ja-JP" altLang="en-US" sz="9600" dirty="0">
                <a:latin typeface="+mn-ea"/>
              </a:rPr>
              <a:t>通を差出人の手元に残すもの。　</a:t>
            </a:r>
            <a:endParaRPr lang="en-US" altLang="ja-JP" sz="9600" dirty="0">
              <a:latin typeface="+mn-ea"/>
            </a:endParaRPr>
          </a:p>
          <a:p>
            <a:pPr marL="0" indent="0">
              <a:buNone/>
            </a:pPr>
            <a:r>
              <a:rPr lang="ja-JP" altLang="en-US" sz="9600" dirty="0">
                <a:latin typeface="+mn-ea"/>
              </a:rPr>
              <a:t>　これにより、その「</a:t>
            </a:r>
            <a:r>
              <a:rPr lang="ja-JP" altLang="en-US" sz="9600" b="1" dirty="0">
                <a:solidFill>
                  <a:schemeClr val="accent1"/>
                </a:solidFill>
                <a:latin typeface="+mn-ea"/>
              </a:rPr>
              <a:t>内容</a:t>
            </a:r>
            <a:r>
              <a:rPr lang="ja-JP" altLang="en-US" sz="9600" dirty="0">
                <a:latin typeface="+mn-ea"/>
              </a:rPr>
              <a:t>」と「</a:t>
            </a:r>
            <a:r>
              <a:rPr lang="ja-JP" altLang="en-US" sz="9600" b="1" dirty="0">
                <a:solidFill>
                  <a:schemeClr val="accent1"/>
                </a:solidFill>
                <a:latin typeface="+mn-ea"/>
              </a:rPr>
              <a:t>差出日（発信日）</a:t>
            </a:r>
            <a:r>
              <a:rPr lang="ja-JP" altLang="en-US" sz="9600" dirty="0">
                <a:latin typeface="+mn-ea"/>
              </a:rPr>
              <a:t>」が郵便事業株式会社</a:t>
            </a:r>
            <a:endParaRPr lang="en-US" altLang="ja-JP" sz="9600" dirty="0">
              <a:latin typeface="+mn-ea"/>
            </a:endParaRPr>
          </a:p>
          <a:p>
            <a:pPr marL="0" indent="0">
              <a:buNone/>
            </a:pPr>
            <a:r>
              <a:rPr lang="en-US" altLang="ja-JP" sz="9600" dirty="0">
                <a:latin typeface="+mn-ea"/>
              </a:rPr>
              <a:t> </a:t>
            </a:r>
            <a:r>
              <a:rPr lang="ja-JP" altLang="en-US" sz="9600" dirty="0">
                <a:latin typeface="+mn-ea"/>
              </a:rPr>
              <a:t>により証明され、かつ、その取扱が郵便認証司によって認証される。</a:t>
            </a:r>
            <a:endParaRPr lang="en-US" altLang="ja-JP" sz="9600" dirty="0">
              <a:latin typeface="+mn-ea"/>
            </a:endParaRPr>
          </a:p>
          <a:p>
            <a:pPr marL="0" indent="0">
              <a:buNone/>
            </a:pPr>
            <a:r>
              <a:rPr lang="ja-JP" altLang="en-US" sz="9600" dirty="0">
                <a:latin typeface="+mn-ea"/>
              </a:rPr>
              <a:t>・これだけでは、受取人に「いつ届いたか（</a:t>
            </a:r>
            <a:r>
              <a:rPr lang="ja-JP" altLang="en-US" sz="9600" b="1" dirty="0">
                <a:solidFill>
                  <a:schemeClr val="accent1"/>
                </a:solidFill>
                <a:latin typeface="+mn-ea"/>
              </a:rPr>
              <a:t>到達日</a:t>
            </a:r>
            <a:r>
              <a:rPr lang="ja-JP" altLang="en-US" sz="9600" dirty="0">
                <a:latin typeface="+mn-ea"/>
              </a:rPr>
              <a:t>）」まで証明すること</a:t>
            </a:r>
            <a:endParaRPr lang="en-US" altLang="ja-JP" sz="9600" dirty="0">
              <a:latin typeface="+mn-ea"/>
            </a:endParaRPr>
          </a:p>
          <a:p>
            <a:pPr marL="0" indent="0">
              <a:buNone/>
            </a:pPr>
            <a:r>
              <a:rPr lang="en-US" altLang="ja-JP" sz="9600" dirty="0">
                <a:latin typeface="+mn-ea"/>
              </a:rPr>
              <a:t> </a:t>
            </a:r>
            <a:r>
              <a:rPr lang="ja-JP" altLang="en-US" sz="9600" dirty="0">
                <a:latin typeface="+mn-ea"/>
              </a:rPr>
              <a:t> ができないため、郵便物の「配達した年月日」を証明してくれる「配</a:t>
            </a:r>
            <a:endParaRPr lang="en-US" altLang="ja-JP" sz="9600" dirty="0">
              <a:latin typeface="+mn-ea"/>
            </a:endParaRPr>
          </a:p>
          <a:p>
            <a:pPr marL="0" indent="0">
              <a:buNone/>
            </a:pPr>
            <a:r>
              <a:rPr lang="en-US" altLang="ja-JP" sz="9600" dirty="0">
                <a:latin typeface="+mn-ea"/>
              </a:rPr>
              <a:t> </a:t>
            </a:r>
            <a:r>
              <a:rPr lang="ja-JP" altLang="en-US" sz="9600" dirty="0">
                <a:latin typeface="+mn-ea"/>
              </a:rPr>
              <a:t>達証明」（同法</a:t>
            </a:r>
            <a:r>
              <a:rPr lang="en-US" altLang="ja-JP" sz="9600" dirty="0">
                <a:latin typeface="+mn-ea"/>
              </a:rPr>
              <a:t>47</a:t>
            </a:r>
            <a:r>
              <a:rPr lang="ja-JP" altLang="en-US" sz="9600" dirty="0">
                <a:latin typeface="+mn-ea"/>
              </a:rPr>
              <a:t>条）の制度を利用する必要がある。</a:t>
            </a:r>
            <a:endParaRPr lang="en-US" altLang="ja-JP" sz="9600" dirty="0">
              <a:latin typeface="+mn-ea"/>
            </a:endParaRPr>
          </a:p>
          <a:p>
            <a:pPr marL="0" indent="0">
              <a:buNone/>
            </a:pPr>
            <a:r>
              <a:rPr lang="ja-JP" altLang="en-US" sz="9600" dirty="0">
                <a:latin typeface="+mn-ea"/>
              </a:rPr>
              <a:t>・</a:t>
            </a:r>
            <a:r>
              <a:rPr lang="ja-JP" altLang="en-US" sz="9600" dirty="0">
                <a:solidFill>
                  <a:srgbClr val="FF0000"/>
                </a:solidFill>
                <a:latin typeface="+mn-ea"/>
              </a:rPr>
              <a:t>電子内容証明サービス（</a:t>
            </a:r>
            <a:r>
              <a:rPr lang="en-US" altLang="ja-JP" sz="9600" cap="none" dirty="0">
                <a:solidFill>
                  <a:srgbClr val="FF0000"/>
                </a:solidFill>
                <a:latin typeface="+mn-ea"/>
              </a:rPr>
              <a:t>e</a:t>
            </a:r>
            <a:r>
              <a:rPr lang="ja-JP" altLang="en-US" sz="9600" dirty="0">
                <a:solidFill>
                  <a:srgbClr val="FF0000"/>
                </a:solidFill>
                <a:latin typeface="+mn-ea"/>
              </a:rPr>
              <a:t>内容証明）</a:t>
            </a:r>
            <a:endParaRPr lang="en-US" altLang="ja-JP" sz="9600" dirty="0">
              <a:solidFill>
                <a:srgbClr val="FF0000"/>
              </a:solidFill>
              <a:latin typeface="+mn-ea"/>
            </a:endParaRPr>
          </a:p>
          <a:p>
            <a:pPr marL="0" indent="0">
              <a:buNone/>
            </a:pPr>
            <a:r>
              <a:rPr lang="ja-JP" altLang="en-US" sz="9600" dirty="0">
                <a:solidFill>
                  <a:srgbClr val="FF0000"/>
                </a:solidFill>
                <a:latin typeface="+mn-ea"/>
              </a:rPr>
              <a:t>　</a:t>
            </a:r>
            <a:r>
              <a:rPr lang="ja-JP" altLang="en-US" sz="9600" dirty="0">
                <a:latin typeface="+mn-ea"/>
              </a:rPr>
              <a:t>差出人が郵便局に行く必要なし。</a:t>
            </a:r>
            <a:endParaRPr lang="en-US" altLang="ja-JP" sz="9600" dirty="0">
              <a:latin typeface="+mn-ea"/>
            </a:endParaRPr>
          </a:p>
          <a:p>
            <a:pPr marL="0" indent="0">
              <a:buNone/>
            </a:pPr>
            <a:r>
              <a:rPr lang="ja-JP" altLang="en-US" sz="9600" dirty="0">
                <a:latin typeface="+mn-ea"/>
              </a:rPr>
              <a:t>　内容証明郵便を電子化し、インターネットを通じ</a:t>
            </a:r>
            <a:r>
              <a:rPr lang="en-US" altLang="ja-JP" sz="9600" dirty="0">
                <a:latin typeface="+mn-ea"/>
              </a:rPr>
              <a:t>24</a:t>
            </a:r>
            <a:r>
              <a:rPr lang="ja-JP" altLang="en-US" sz="9600" dirty="0">
                <a:latin typeface="+mn-ea"/>
              </a:rPr>
              <a:t>時間受付を行う。</a:t>
            </a:r>
            <a:endParaRPr lang="en-US" altLang="ja-JP" sz="9600" dirty="0">
              <a:latin typeface="+mn-ea"/>
            </a:endParaRPr>
          </a:p>
          <a:p>
            <a:pPr marL="0" indent="0">
              <a:buNone/>
            </a:pPr>
            <a:r>
              <a:rPr lang="ja-JP" altLang="en-US" sz="9600" dirty="0">
                <a:latin typeface="+mn-ea"/>
              </a:rPr>
              <a:t>　</a:t>
            </a:r>
            <a:endParaRPr lang="en-US" altLang="ja-JP" sz="9600" dirty="0">
              <a:latin typeface="+mn-ea"/>
            </a:endParaRPr>
          </a:p>
          <a:p>
            <a:pPr marL="0" indent="0">
              <a:buNone/>
            </a:pPr>
            <a:r>
              <a:rPr lang="ja-JP" altLang="en-US" sz="9600" dirty="0">
                <a:latin typeface="+mn-ea"/>
              </a:rPr>
              <a:t>　</a:t>
            </a:r>
            <a:endParaRPr lang="en-US" altLang="ja-JP" sz="9600" dirty="0">
              <a:latin typeface="+mn-ea"/>
            </a:endParaRPr>
          </a:p>
          <a:p>
            <a:pPr marL="0" indent="0">
              <a:buNone/>
            </a:pPr>
            <a:r>
              <a:rPr lang="ja-JP" altLang="en-US" sz="7200" dirty="0"/>
              <a:t>　</a:t>
            </a:r>
            <a:endParaRPr lang="en-US" altLang="ja-JP" sz="7200" dirty="0"/>
          </a:p>
          <a:p>
            <a:pPr marL="0" indent="0">
              <a:buNone/>
            </a:pPr>
            <a:endParaRPr lang="en-US" altLang="ja-JP" sz="7200" dirty="0"/>
          </a:p>
          <a:p>
            <a:pPr marL="0" indent="0">
              <a:buNone/>
            </a:pPr>
            <a:endParaRPr lang="en-US" altLang="ja-JP" sz="7200" dirty="0"/>
          </a:p>
          <a:p>
            <a:pPr marL="0" indent="0">
              <a:buNone/>
            </a:pPr>
            <a:endParaRPr lang="en-US" altLang="ja-JP" sz="7200" dirty="0"/>
          </a:p>
          <a:p>
            <a:pPr marL="0" indent="0">
              <a:buNone/>
            </a:pPr>
            <a:r>
              <a:rPr kumimoji="1" lang="ja-JP" altLang="en-US" dirty="0"/>
              <a:t>　</a:t>
            </a:r>
            <a:endParaRPr kumimoji="1" lang="en-US" altLang="ja-JP" dirty="0"/>
          </a:p>
          <a:p>
            <a:pPr marL="0" indent="0">
              <a:buNone/>
            </a:pPr>
            <a:r>
              <a:rPr kumimoji="1" lang="ja-JP" altLang="en-US" dirty="0"/>
              <a:t>　</a:t>
            </a:r>
          </a:p>
        </p:txBody>
      </p:sp>
      <p:sp>
        <p:nvSpPr>
          <p:cNvPr id="4" name="スライド番号プレースホルダー 3">
            <a:extLst>
              <a:ext uri="{FF2B5EF4-FFF2-40B4-BE49-F238E27FC236}">
                <a16:creationId xmlns:a16="http://schemas.microsoft.com/office/drawing/2014/main" id="{674A7327-D1BF-9725-5256-E9BB408224DC}"/>
              </a:ext>
            </a:extLst>
          </p:cNvPr>
          <p:cNvSpPr>
            <a:spLocks noGrp="1"/>
          </p:cNvSpPr>
          <p:nvPr>
            <p:ph type="sldNum" sz="quarter" idx="12"/>
          </p:nvPr>
        </p:nvSpPr>
        <p:spPr/>
        <p:txBody>
          <a:bodyPr/>
          <a:lstStyle/>
          <a:p>
            <a:fld id="{9766A30F-680D-4DCE-A925-30610D30FBEC}" type="slidenum">
              <a:rPr kumimoji="1" lang="ja-JP" altLang="en-US" smtClean="0"/>
              <a:t>55</a:t>
            </a:fld>
            <a:endParaRPr kumimoji="1" lang="ja-JP" altLang="en-US"/>
          </a:p>
        </p:txBody>
      </p:sp>
    </p:spTree>
    <p:extLst>
      <p:ext uri="{BB962C8B-B14F-4D97-AF65-F5344CB8AC3E}">
        <p14:creationId xmlns:p14="http://schemas.microsoft.com/office/powerpoint/2010/main" val="41595772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31853C-872A-5A9B-FBE3-365FB1A4E001}"/>
              </a:ext>
            </a:extLst>
          </p:cNvPr>
          <p:cNvSpPr>
            <a:spLocks noGrp="1"/>
          </p:cNvSpPr>
          <p:nvPr>
            <p:ph type="title"/>
          </p:nvPr>
        </p:nvSpPr>
        <p:spPr>
          <a:xfrm>
            <a:off x="1" y="130628"/>
            <a:ext cx="9062657" cy="1163782"/>
          </a:xfrm>
        </p:spPr>
        <p:txBody>
          <a:bodyPr/>
          <a:lstStyle/>
          <a:p>
            <a:r>
              <a:rPr kumimoji="1" lang="ja-JP" altLang="en-US" dirty="0">
                <a:solidFill>
                  <a:schemeClr val="accent1"/>
                </a:solidFill>
              </a:rPr>
              <a:t>内容証明郵便（</a:t>
            </a:r>
            <a:r>
              <a:rPr lang="en-US" altLang="ja-JP" cap="none" dirty="0">
                <a:solidFill>
                  <a:schemeClr val="accent1"/>
                </a:solidFill>
                <a:latin typeface="+mj-ea"/>
              </a:rPr>
              <a:t>e</a:t>
            </a:r>
            <a:r>
              <a:rPr kumimoji="1" lang="ja-JP" altLang="en-US" dirty="0">
                <a:solidFill>
                  <a:schemeClr val="accent1"/>
                </a:solidFill>
              </a:rPr>
              <a:t>内容証明）の作成方法</a:t>
            </a:r>
          </a:p>
        </p:txBody>
      </p:sp>
      <p:sp>
        <p:nvSpPr>
          <p:cNvPr id="3" name="コンテンツ プレースホルダー 2">
            <a:extLst>
              <a:ext uri="{FF2B5EF4-FFF2-40B4-BE49-F238E27FC236}">
                <a16:creationId xmlns:a16="http://schemas.microsoft.com/office/drawing/2014/main" id="{F9023401-6238-9826-0BBF-814EDBDF2E68}"/>
              </a:ext>
            </a:extLst>
          </p:cNvPr>
          <p:cNvSpPr>
            <a:spLocks noGrp="1"/>
          </p:cNvSpPr>
          <p:nvPr>
            <p:ph idx="1"/>
          </p:nvPr>
        </p:nvSpPr>
        <p:spPr>
          <a:xfrm>
            <a:off x="201881" y="1294410"/>
            <a:ext cx="8776630" cy="5106390"/>
          </a:xfrm>
        </p:spPr>
        <p:txBody>
          <a:bodyPr>
            <a:normAutofit/>
          </a:bodyPr>
          <a:lstStyle/>
          <a:p>
            <a:pPr marL="0" indent="0">
              <a:buNone/>
            </a:pPr>
            <a:r>
              <a:rPr lang="ja-JP" altLang="en-US" sz="2400" dirty="0">
                <a:latin typeface="ＭＳ ゴシック" panose="020B0609070205080204" pitchFamily="49" charset="-128"/>
                <a:ea typeface="ＭＳ ゴシック" panose="020B0609070205080204" pitchFamily="49" charset="-128"/>
              </a:rPr>
              <a:t>・文書作成ソフト　　</a:t>
            </a:r>
            <a:r>
              <a:rPr lang="en-US" altLang="ja-JP" sz="2400" cap="none" dirty="0">
                <a:latin typeface="ＭＳ ゴシック" panose="020B0609070205080204" pitchFamily="49" charset="-128"/>
                <a:ea typeface="ＭＳ ゴシック" panose="020B0609070205080204" pitchFamily="49" charset="-128"/>
              </a:rPr>
              <a:t>Microsoft</a:t>
            </a:r>
            <a:r>
              <a:rPr lang="ja-JP" altLang="en-US" sz="2400" dirty="0">
                <a:latin typeface="ＭＳ ゴシック" panose="020B0609070205080204" pitchFamily="49" charset="-128"/>
                <a:ea typeface="ＭＳ ゴシック" panose="020B0609070205080204" pitchFamily="49" charset="-128"/>
              </a:rPr>
              <a:t>　</a:t>
            </a:r>
            <a:r>
              <a:rPr lang="en-US" altLang="ja-JP" sz="2400" cap="none" dirty="0">
                <a:latin typeface="ＭＳ ゴシック" panose="020B0609070205080204" pitchFamily="49" charset="-128"/>
                <a:ea typeface="ＭＳ ゴシック" panose="020B0609070205080204" pitchFamily="49" charset="-128"/>
              </a:rPr>
              <a:t>Word</a:t>
            </a:r>
            <a:r>
              <a:rPr lang="ja-JP" altLang="en-US" sz="2400" dirty="0">
                <a:latin typeface="ＭＳ ゴシック" panose="020B0609070205080204" pitchFamily="49" charset="-128"/>
                <a:ea typeface="ＭＳ ゴシック" panose="020B0609070205080204" pitchFamily="49" charset="-128"/>
              </a:rPr>
              <a:t>、</a:t>
            </a:r>
            <a:r>
              <a:rPr lang="en-US" altLang="ja-JP" sz="2400" cap="none" dirty="0">
                <a:latin typeface="ＭＳ ゴシック" panose="020B0609070205080204" pitchFamily="49" charset="-128"/>
                <a:ea typeface="ＭＳ ゴシック" panose="020B0609070205080204" pitchFamily="49" charset="-128"/>
              </a:rPr>
              <a:t>Microsoft</a:t>
            </a:r>
            <a:r>
              <a:rPr lang="ja-JP" altLang="en-US" sz="2400" dirty="0">
                <a:latin typeface="ＭＳ ゴシック" panose="020B0609070205080204" pitchFamily="49" charset="-128"/>
                <a:ea typeface="ＭＳ ゴシック" panose="020B0609070205080204" pitchFamily="49" charset="-128"/>
              </a:rPr>
              <a:t>　</a:t>
            </a:r>
            <a:r>
              <a:rPr lang="en-US" altLang="ja-JP" sz="2400" dirty="0">
                <a:latin typeface="ＭＳ ゴシック" panose="020B0609070205080204" pitchFamily="49" charset="-128"/>
                <a:ea typeface="ＭＳ ゴシック" panose="020B0609070205080204" pitchFamily="49" charset="-128"/>
              </a:rPr>
              <a:t>365</a:t>
            </a:r>
          </a:p>
          <a:p>
            <a:pPr marL="0" indent="0">
              <a:buNone/>
            </a:pPr>
            <a:r>
              <a:rPr lang="ja-JP" altLang="en-US" sz="2400" dirty="0">
                <a:latin typeface="ＭＳ ゴシック" panose="020B0609070205080204" pitchFamily="49" charset="-128"/>
                <a:ea typeface="ＭＳ ゴシック" panose="020B0609070205080204" pitchFamily="49" charset="-128"/>
              </a:rPr>
              <a:t>・枚数　　　　　　　最大</a:t>
            </a:r>
            <a:r>
              <a:rPr lang="en-US" altLang="ja-JP" sz="2400" dirty="0">
                <a:latin typeface="ＭＳ ゴシック" panose="020B0609070205080204" pitchFamily="49" charset="-128"/>
                <a:ea typeface="ＭＳ ゴシック" panose="020B0609070205080204" pitchFamily="49" charset="-128"/>
              </a:rPr>
              <a:t>5</a:t>
            </a:r>
            <a:r>
              <a:rPr lang="ja-JP" altLang="en-US" sz="2400" dirty="0">
                <a:latin typeface="ＭＳ ゴシック" panose="020B0609070205080204" pitchFamily="49" charset="-128"/>
                <a:ea typeface="ＭＳ ゴシック" panose="020B0609070205080204" pitchFamily="49" charset="-128"/>
              </a:rPr>
              <a:t>枚まで</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・文字ポイント　　　</a:t>
            </a:r>
            <a:r>
              <a:rPr lang="en-US" altLang="ja-JP" sz="2400" dirty="0">
                <a:latin typeface="ＭＳ ゴシック" panose="020B0609070205080204" pitchFamily="49" charset="-128"/>
                <a:ea typeface="ＭＳ ゴシック" panose="020B0609070205080204" pitchFamily="49" charset="-128"/>
              </a:rPr>
              <a:t>10.5</a:t>
            </a:r>
            <a:r>
              <a:rPr lang="ja-JP" altLang="en-US" sz="2400" dirty="0">
                <a:latin typeface="ＭＳ ゴシック" panose="020B0609070205080204" pitchFamily="49" charset="-128"/>
                <a:ea typeface="ＭＳ ゴシック" panose="020B0609070205080204" pitchFamily="49" charset="-128"/>
              </a:rPr>
              <a:t>ポイント以上</a:t>
            </a:r>
            <a:r>
              <a:rPr lang="en-US" altLang="ja-JP" sz="2400" dirty="0">
                <a:latin typeface="ＭＳ ゴシック" panose="020B0609070205080204" pitchFamily="49" charset="-128"/>
                <a:ea typeface="ＭＳ ゴシック" panose="020B0609070205080204" pitchFamily="49" charset="-128"/>
              </a:rPr>
              <a:t>145</a:t>
            </a:r>
            <a:r>
              <a:rPr lang="ja-JP" altLang="en-US" sz="2400" dirty="0">
                <a:latin typeface="ＭＳ ゴシック" panose="020B0609070205080204" pitchFamily="49" charset="-128"/>
                <a:ea typeface="ＭＳ ゴシック" panose="020B0609070205080204" pitchFamily="49" charset="-128"/>
              </a:rPr>
              <a:t>ポイント以下</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・用紙レイアウト　　</a:t>
            </a:r>
            <a:r>
              <a:rPr lang="en-US" altLang="ja-JP" sz="2400" dirty="0">
                <a:latin typeface="ＭＳ ゴシック" panose="020B0609070205080204" pitchFamily="49" charset="-128"/>
                <a:ea typeface="ＭＳ ゴシック" panose="020B0609070205080204" pitchFamily="49" charset="-128"/>
              </a:rPr>
              <a:t>A4</a:t>
            </a:r>
            <a:r>
              <a:rPr lang="ja-JP" altLang="en-US" sz="2400" dirty="0">
                <a:latin typeface="ＭＳ ゴシック" panose="020B0609070205080204" pitchFamily="49" charset="-128"/>
                <a:ea typeface="ＭＳ ゴシック" panose="020B0609070205080204" pitchFamily="49" charset="-128"/>
              </a:rPr>
              <a:t>縦置き・横書きの場合</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上左右：</a:t>
            </a:r>
            <a:r>
              <a:rPr lang="en-US" altLang="ja-JP" sz="2400" dirty="0">
                <a:latin typeface="ＭＳ ゴシック" panose="020B0609070205080204" pitchFamily="49" charset="-128"/>
                <a:ea typeface="ＭＳ ゴシック" panose="020B0609070205080204" pitchFamily="49" charset="-128"/>
              </a:rPr>
              <a:t>1.5</a:t>
            </a:r>
            <a:r>
              <a:rPr lang="ja-JP" altLang="en-US" sz="2400" dirty="0">
                <a:latin typeface="ＭＳ ゴシック" panose="020B0609070205080204" pitchFamily="49" charset="-128"/>
                <a:ea typeface="ＭＳ ゴシック" panose="020B0609070205080204" pitchFamily="49" charset="-128"/>
              </a:rPr>
              <a:t>㎝以上　下：</a:t>
            </a:r>
            <a:r>
              <a:rPr lang="en-US" altLang="ja-JP" sz="2400" dirty="0">
                <a:latin typeface="ＭＳ ゴシック" panose="020B0609070205080204" pitchFamily="49" charset="-128"/>
                <a:ea typeface="ＭＳ ゴシック" panose="020B0609070205080204" pitchFamily="49" charset="-128"/>
              </a:rPr>
              <a:t>7</a:t>
            </a:r>
            <a:r>
              <a:rPr lang="ja-JP" altLang="en-US" sz="2400" dirty="0">
                <a:latin typeface="ＭＳ ゴシック" panose="020B0609070205080204" pitchFamily="49" charset="-128"/>
                <a:ea typeface="ＭＳ ゴシック" panose="020B0609070205080204" pitchFamily="49" charset="-128"/>
              </a:rPr>
              <a:t>㎝以上</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（全ページ）</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・文字の種類　　　　</a:t>
            </a:r>
            <a:r>
              <a:rPr lang="en-US" altLang="ja-JP" sz="2400" dirty="0">
                <a:latin typeface="ＭＳ ゴシック" panose="020B0609070205080204" pitchFamily="49" charset="-128"/>
                <a:ea typeface="ＭＳ ゴシック" panose="020B0609070205080204" pitchFamily="49" charset="-128"/>
              </a:rPr>
              <a:t>JIS</a:t>
            </a:r>
            <a:r>
              <a:rPr lang="ja-JP" altLang="en-US" sz="2400" dirty="0">
                <a:latin typeface="ＭＳ ゴシック" panose="020B0609070205080204" pitchFamily="49" charset="-128"/>
                <a:ea typeface="ＭＳ ゴシック" panose="020B0609070205080204" pitchFamily="49" charset="-128"/>
              </a:rPr>
              <a:t>第１、２水準の文字</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・図表　　　　　　　使用不可</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なお、</a:t>
            </a:r>
            <a:r>
              <a:rPr lang="ja-JP" altLang="en-US" sz="2400" dirty="0">
                <a:solidFill>
                  <a:srgbClr val="FF0000"/>
                </a:solidFill>
                <a:latin typeface="ＭＳ ゴシック" panose="020B0609070205080204" pitchFamily="49" charset="-128"/>
                <a:ea typeface="ＭＳ ゴシック" panose="020B0609070205080204" pitchFamily="49" charset="-128"/>
              </a:rPr>
              <a:t>資料添付は不可</a:t>
            </a:r>
          </a:p>
        </p:txBody>
      </p:sp>
      <p:sp>
        <p:nvSpPr>
          <p:cNvPr id="4" name="スライド番号プレースホルダー 3">
            <a:extLst>
              <a:ext uri="{FF2B5EF4-FFF2-40B4-BE49-F238E27FC236}">
                <a16:creationId xmlns:a16="http://schemas.microsoft.com/office/drawing/2014/main" id="{602C1284-5735-A4EA-6B07-E1DCFD629852}"/>
              </a:ext>
            </a:extLst>
          </p:cNvPr>
          <p:cNvSpPr>
            <a:spLocks noGrp="1"/>
          </p:cNvSpPr>
          <p:nvPr>
            <p:ph type="sldNum" sz="quarter" idx="12"/>
          </p:nvPr>
        </p:nvSpPr>
        <p:spPr/>
        <p:txBody>
          <a:bodyPr/>
          <a:lstStyle/>
          <a:p>
            <a:fld id="{9766A30F-680D-4DCE-A925-30610D30FBEC}" type="slidenum">
              <a:rPr kumimoji="1" lang="ja-JP" altLang="en-US" smtClean="0"/>
              <a:t>56</a:t>
            </a:fld>
            <a:endParaRPr kumimoji="1" lang="ja-JP" altLang="en-US"/>
          </a:p>
        </p:txBody>
      </p:sp>
    </p:spTree>
    <p:extLst>
      <p:ext uri="{BB962C8B-B14F-4D97-AF65-F5344CB8AC3E}">
        <p14:creationId xmlns:p14="http://schemas.microsoft.com/office/powerpoint/2010/main" val="8938063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F51CB7-567F-B47C-6B15-79F0366670F3}"/>
              </a:ext>
            </a:extLst>
          </p:cNvPr>
          <p:cNvSpPr>
            <a:spLocks noGrp="1"/>
          </p:cNvSpPr>
          <p:nvPr>
            <p:ph type="title"/>
          </p:nvPr>
        </p:nvSpPr>
        <p:spPr>
          <a:xfrm>
            <a:off x="37867" y="166255"/>
            <a:ext cx="8420804" cy="890845"/>
          </a:xfrm>
        </p:spPr>
        <p:txBody>
          <a:bodyPr/>
          <a:lstStyle/>
          <a:p>
            <a:r>
              <a:rPr kumimoji="1" lang="ja-JP" altLang="en-US" dirty="0">
                <a:solidFill>
                  <a:schemeClr val="accent1"/>
                </a:solidFill>
              </a:rPr>
              <a:t>内容証明郵便を活用すべきケース</a:t>
            </a:r>
          </a:p>
        </p:txBody>
      </p:sp>
      <p:sp>
        <p:nvSpPr>
          <p:cNvPr id="3" name="コンテンツ プレースホルダー 2">
            <a:extLst>
              <a:ext uri="{FF2B5EF4-FFF2-40B4-BE49-F238E27FC236}">
                <a16:creationId xmlns:a16="http://schemas.microsoft.com/office/drawing/2014/main" id="{791346C5-0500-9DD5-0860-E905466E5137}"/>
              </a:ext>
            </a:extLst>
          </p:cNvPr>
          <p:cNvSpPr>
            <a:spLocks noGrp="1"/>
          </p:cNvSpPr>
          <p:nvPr>
            <p:ph idx="1"/>
          </p:nvPr>
        </p:nvSpPr>
        <p:spPr>
          <a:xfrm>
            <a:off x="37867" y="1151905"/>
            <a:ext cx="9106133" cy="5450775"/>
          </a:xfrm>
        </p:spPr>
        <p:txBody>
          <a:bodyPr>
            <a:normAutofit/>
          </a:bodyPr>
          <a:lstStyle/>
          <a:p>
            <a:pPr marL="0" indent="0">
              <a:buNone/>
            </a:pPr>
            <a:r>
              <a:rPr lang="ja-JP" altLang="en-US" sz="2400" dirty="0">
                <a:latin typeface="+mn-ea"/>
              </a:rPr>
              <a:t>①　意思表示や通知書の内容や時期が重要である場合</a:t>
            </a:r>
            <a:endParaRPr lang="en-US" altLang="ja-JP" sz="2400" dirty="0">
              <a:latin typeface="+mn-ea"/>
            </a:endParaRPr>
          </a:p>
          <a:p>
            <a:pPr marL="0" indent="0">
              <a:buNone/>
            </a:pPr>
            <a:r>
              <a:rPr lang="ja-JP" altLang="en-US" sz="2400" dirty="0">
                <a:latin typeface="+mn-ea"/>
              </a:rPr>
              <a:t>②　時効の完成猶予事由として催告をする場合</a:t>
            </a:r>
            <a:endParaRPr lang="en-US" altLang="ja-JP" sz="2400" dirty="0">
              <a:latin typeface="+mn-ea"/>
            </a:endParaRPr>
          </a:p>
          <a:p>
            <a:pPr marL="0" indent="0">
              <a:buNone/>
            </a:pPr>
            <a:r>
              <a:rPr lang="ja-JP" altLang="en-US" sz="2400" dirty="0">
                <a:latin typeface="+mn-ea"/>
              </a:rPr>
              <a:t>　　催告（裁判外において債務の履行を請求すること）があった時か</a:t>
            </a:r>
            <a:endParaRPr lang="en-US" altLang="ja-JP" sz="2400" dirty="0">
              <a:latin typeface="+mn-ea"/>
            </a:endParaRPr>
          </a:p>
          <a:p>
            <a:pPr marL="0" indent="0">
              <a:buNone/>
            </a:pPr>
            <a:r>
              <a:rPr lang="en-US" altLang="ja-JP" sz="2400" dirty="0">
                <a:latin typeface="+mn-ea"/>
              </a:rPr>
              <a:t>    </a:t>
            </a:r>
            <a:r>
              <a:rPr lang="ja-JP" altLang="en-US" sz="2400" dirty="0">
                <a:latin typeface="+mn-ea"/>
              </a:rPr>
              <a:t>ら６ヶ月を経過するまで時効は完成しない（民法</a:t>
            </a:r>
            <a:r>
              <a:rPr lang="en-US" altLang="ja-JP" sz="2400" dirty="0">
                <a:latin typeface="+mn-ea"/>
              </a:rPr>
              <a:t>150</a:t>
            </a:r>
            <a:r>
              <a:rPr lang="ja-JP" altLang="en-US" sz="2400" dirty="0">
                <a:latin typeface="+mn-ea"/>
              </a:rPr>
              <a:t>条</a:t>
            </a:r>
            <a:r>
              <a:rPr lang="en-US" altLang="ja-JP" sz="2400" dirty="0">
                <a:latin typeface="+mn-ea"/>
              </a:rPr>
              <a:t>1</a:t>
            </a:r>
            <a:r>
              <a:rPr lang="ja-JP" altLang="en-US" sz="2400" dirty="0">
                <a:latin typeface="+mn-ea"/>
              </a:rPr>
              <a:t>項）ため、</a:t>
            </a:r>
            <a:endParaRPr lang="en-US" altLang="ja-JP" sz="2400" dirty="0">
              <a:latin typeface="+mn-ea"/>
            </a:endParaRPr>
          </a:p>
          <a:p>
            <a:pPr marL="0" indent="0">
              <a:buNone/>
            </a:pPr>
            <a:r>
              <a:rPr lang="en-US" altLang="ja-JP" sz="2400" dirty="0">
                <a:latin typeface="+mn-ea"/>
              </a:rPr>
              <a:t>    </a:t>
            </a:r>
            <a:r>
              <a:rPr lang="ja-JP" altLang="en-US" sz="2400" dirty="0">
                <a:latin typeface="+mn-ea"/>
              </a:rPr>
              <a:t>時効完成を一時的に回避する目的。</a:t>
            </a:r>
            <a:endParaRPr lang="en-US" altLang="ja-JP" sz="2400" dirty="0">
              <a:latin typeface="+mn-ea"/>
            </a:endParaRPr>
          </a:p>
          <a:p>
            <a:pPr marL="0" indent="0">
              <a:buNone/>
            </a:pPr>
            <a:r>
              <a:rPr lang="ja-JP" altLang="en-US" sz="2400" dirty="0">
                <a:latin typeface="+mn-ea"/>
              </a:rPr>
              <a:t>　　ただし、催告をしても</a:t>
            </a:r>
            <a:r>
              <a:rPr lang="en-US" altLang="ja-JP" sz="2400" dirty="0">
                <a:latin typeface="+mn-ea"/>
              </a:rPr>
              <a:t>6</a:t>
            </a:r>
            <a:r>
              <a:rPr lang="ja-JP" altLang="en-US" sz="2400" dirty="0">
                <a:latin typeface="+mn-ea"/>
              </a:rPr>
              <a:t>ヶ月以内の裁判上の請求をする必要あり。</a:t>
            </a:r>
            <a:endParaRPr lang="en-US" altLang="ja-JP" sz="2400" dirty="0">
              <a:latin typeface="+mn-ea"/>
            </a:endParaRPr>
          </a:p>
          <a:p>
            <a:pPr marL="0" indent="0">
              <a:buNone/>
            </a:pPr>
            <a:r>
              <a:rPr lang="ja-JP" altLang="en-US" sz="2400" dirty="0">
                <a:latin typeface="+mn-ea"/>
              </a:rPr>
              <a:t>③　確定日付の付与を受ける必要がある場合（債権譲渡等）</a:t>
            </a:r>
            <a:endParaRPr lang="en-US" altLang="ja-JP" sz="2400" dirty="0">
              <a:latin typeface="+mn-ea"/>
            </a:endParaRPr>
          </a:p>
          <a:p>
            <a:pPr marL="0" indent="0">
              <a:buNone/>
            </a:pPr>
            <a:r>
              <a:rPr lang="ja-JP" altLang="en-US" sz="2400" dirty="0">
                <a:latin typeface="+mn-ea"/>
              </a:rPr>
              <a:t>④　相手方に心理的効果を狙う場合</a:t>
            </a:r>
          </a:p>
        </p:txBody>
      </p:sp>
      <p:sp>
        <p:nvSpPr>
          <p:cNvPr id="4" name="スライド番号プレースホルダー 3">
            <a:extLst>
              <a:ext uri="{FF2B5EF4-FFF2-40B4-BE49-F238E27FC236}">
                <a16:creationId xmlns:a16="http://schemas.microsoft.com/office/drawing/2014/main" id="{31493449-F223-F655-1962-D8773FA1519D}"/>
              </a:ext>
            </a:extLst>
          </p:cNvPr>
          <p:cNvSpPr>
            <a:spLocks noGrp="1"/>
          </p:cNvSpPr>
          <p:nvPr>
            <p:ph type="sldNum" sz="quarter" idx="12"/>
          </p:nvPr>
        </p:nvSpPr>
        <p:spPr/>
        <p:txBody>
          <a:bodyPr/>
          <a:lstStyle/>
          <a:p>
            <a:fld id="{9766A30F-680D-4DCE-A925-30610D30FBEC}" type="slidenum">
              <a:rPr kumimoji="1" lang="ja-JP" altLang="en-US" smtClean="0"/>
              <a:t>57</a:t>
            </a:fld>
            <a:endParaRPr kumimoji="1" lang="ja-JP" altLang="en-US"/>
          </a:p>
        </p:txBody>
      </p:sp>
    </p:spTree>
    <p:extLst>
      <p:ext uri="{BB962C8B-B14F-4D97-AF65-F5344CB8AC3E}">
        <p14:creationId xmlns:p14="http://schemas.microsoft.com/office/powerpoint/2010/main" val="2965900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54F9306-AE2A-104F-BAA2-064BCA3CF442}"/>
              </a:ext>
            </a:extLst>
          </p:cNvPr>
          <p:cNvSpPr txBox="1"/>
          <p:nvPr/>
        </p:nvSpPr>
        <p:spPr>
          <a:xfrm>
            <a:off x="402021" y="295341"/>
            <a:ext cx="8741979" cy="6186309"/>
          </a:xfrm>
          <a:prstGeom prst="rect">
            <a:avLst/>
          </a:prstGeom>
          <a:noFill/>
        </p:spPr>
        <p:txBody>
          <a:bodyPr wrap="square" rtlCol="0">
            <a:spAutoFit/>
          </a:bodyPr>
          <a:lstStyle/>
          <a:p>
            <a:r>
              <a:rPr kumimoji="1" lang="ja-JP" altLang="en-US" sz="3200" dirty="0"/>
              <a:t>医師等を対象とした刑罰法規</a:t>
            </a:r>
            <a:endParaRPr lang="ja-JP" altLang="ja-JP" sz="3200" dirty="0"/>
          </a:p>
          <a:p>
            <a:endParaRPr lang="en-US" altLang="ja-JP" sz="2800" dirty="0"/>
          </a:p>
          <a:p>
            <a:pPr marL="457200" indent="-457200">
              <a:buFont typeface="Wingdings" panose="05000000000000000000" pitchFamily="2" charset="2"/>
              <a:buChar char="ü"/>
            </a:pPr>
            <a:r>
              <a:rPr lang="ja-JP" altLang="en-US" sz="2800" dirty="0"/>
              <a:t>業務上過失致死罪（刑法</a:t>
            </a:r>
            <a:r>
              <a:rPr lang="en-US" altLang="ja-JP" sz="2800" dirty="0"/>
              <a:t>211</a:t>
            </a:r>
            <a:r>
              <a:rPr lang="ja-JP" altLang="en-US" sz="2800" dirty="0"/>
              <a:t>条）</a:t>
            </a:r>
            <a:endParaRPr lang="en-US" altLang="ja-JP" sz="2800" dirty="0"/>
          </a:p>
          <a:p>
            <a:endParaRPr kumimoji="1" lang="en-US" altLang="ja-JP" sz="2800" dirty="0"/>
          </a:p>
          <a:p>
            <a:pPr marL="457200" indent="-457200">
              <a:buFont typeface="Wingdings" panose="05000000000000000000" pitchFamily="2" charset="2"/>
              <a:buChar char="ü"/>
            </a:pPr>
            <a:r>
              <a:rPr lang="ja-JP" altLang="en-US" sz="2800" dirty="0"/>
              <a:t>医</a:t>
            </a:r>
            <a:r>
              <a:rPr lang="ja-JP" altLang="ja-JP" sz="2800" dirty="0"/>
              <a:t>師法違反・医療法違反</a:t>
            </a:r>
            <a:r>
              <a:rPr lang="ja-JP" altLang="en-US" sz="2800" dirty="0"/>
              <a:t>　</a:t>
            </a:r>
            <a:endParaRPr lang="en-US" altLang="ja-JP" sz="2800" dirty="0"/>
          </a:p>
          <a:p>
            <a:r>
              <a:rPr lang="ja-JP" altLang="en-US" sz="2800" dirty="0"/>
              <a:t>　  例）異常死体届出義務違反</a:t>
            </a:r>
            <a:r>
              <a:rPr lang="ja-JP" altLang="ja-JP" sz="2800" dirty="0"/>
              <a:t>（医師法</a:t>
            </a:r>
            <a:r>
              <a:rPr lang="en-US" altLang="ja-JP" sz="2800" dirty="0"/>
              <a:t>21</a:t>
            </a:r>
            <a:r>
              <a:rPr lang="ja-JP" altLang="ja-JP" sz="2800" dirty="0"/>
              <a:t>条）</a:t>
            </a:r>
            <a:endParaRPr kumimoji="1" lang="en-US" altLang="ja-JP" sz="4000" dirty="0"/>
          </a:p>
          <a:p>
            <a:endParaRPr lang="en-US" altLang="ja-JP" sz="2800" dirty="0"/>
          </a:p>
          <a:p>
            <a:pPr marL="457200" indent="-457200">
              <a:buFont typeface="Wingdings" panose="05000000000000000000" pitchFamily="2" charset="2"/>
              <a:buChar char="ü"/>
            </a:pPr>
            <a:r>
              <a:rPr lang="ja-JP" altLang="en-US" sz="2800" dirty="0"/>
              <a:t>秘</a:t>
            </a:r>
            <a:r>
              <a:rPr lang="ja-JP" altLang="ja-JP" sz="2800" dirty="0"/>
              <a:t>密漏示罪（刑法</a:t>
            </a:r>
            <a:r>
              <a:rPr lang="en-US" altLang="ja-JP" sz="2800" dirty="0"/>
              <a:t>134</a:t>
            </a:r>
            <a:r>
              <a:rPr lang="ja-JP" altLang="ja-JP" sz="2800" dirty="0"/>
              <a:t>条</a:t>
            </a:r>
            <a:r>
              <a:rPr lang="en-US" altLang="ja-JP" sz="2800" dirty="0"/>
              <a:t>1</a:t>
            </a:r>
            <a:r>
              <a:rPr lang="ja-JP" altLang="ja-JP" sz="2800" dirty="0"/>
              <a:t>項）</a:t>
            </a:r>
          </a:p>
          <a:p>
            <a:endParaRPr kumimoji="1" lang="en-US" altLang="ja-JP" sz="2800" dirty="0"/>
          </a:p>
          <a:p>
            <a:pPr marL="457200" indent="-457200">
              <a:buFont typeface="Wingdings" panose="05000000000000000000" pitchFamily="2" charset="2"/>
              <a:buChar char="ü"/>
            </a:pPr>
            <a:r>
              <a:rPr lang="ja-JP" altLang="en-US" sz="2800" dirty="0"/>
              <a:t>虚</a:t>
            </a:r>
            <a:r>
              <a:rPr lang="ja-JP" altLang="ja-JP" sz="2800" dirty="0"/>
              <a:t>偽診断書作成罪（刑法</a:t>
            </a:r>
            <a:r>
              <a:rPr lang="en-US" altLang="ja-JP" sz="2800" dirty="0"/>
              <a:t>160</a:t>
            </a:r>
            <a:r>
              <a:rPr lang="ja-JP" altLang="en-US" sz="2800" dirty="0"/>
              <a:t>条</a:t>
            </a:r>
            <a:r>
              <a:rPr lang="ja-JP" altLang="ja-JP" sz="2800" dirty="0"/>
              <a:t>）</a:t>
            </a:r>
            <a:endParaRPr lang="en-US" altLang="ja-JP" sz="2800" dirty="0"/>
          </a:p>
          <a:p>
            <a:r>
              <a:rPr lang="ja-JP" altLang="en-US" sz="2800" dirty="0"/>
              <a:t>　  </a:t>
            </a:r>
            <a:r>
              <a:rPr lang="ja-JP" altLang="ja-JP" sz="2800" dirty="0"/>
              <a:t>虚偽公文書作成罪（</a:t>
            </a:r>
            <a:r>
              <a:rPr lang="ja-JP" altLang="en-US" sz="2800" dirty="0"/>
              <a:t>刑法</a:t>
            </a:r>
            <a:r>
              <a:rPr lang="en-US" altLang="ja-JP" sz="2800" dirty="0"/>
              <a:t>156</a:t>
            </a:r>
            <a:r>
              <a:rPr lang="ja-JP" altLang="ja-JP" sz="2800" dirty="0"/>
              <a:t>条）</a:t>
            </a:r>
            <a:endParaRPr lang="en-US" altLang="ja-JP" sz="2800" dirty="0"/>
          </a:p>
          <a:p>
            <a:r>
              <a:rPr lang="ja-JP" altLang="en-US" sz="2800" dirty="0"/>
              <a:t>　  </a:t>
            </a:r>
            <a:r>
              <a:rPr lang="ja-JP" altLang="ja-JP" sz="2800" dirty="0"/>
              <a:t>同行使罪（</a:t>
            </a:r>
            <a:r>
              <a:rPr lang="ja-JP" altLang="en-US" sz="2800" dirty="0"/>
              <a:t>刑法</a:t>
            </a:r>
            <a:r>
              <a:rPr lang="en-US" altLang="ja-JP" sz="2800" dirty="0"/>
              <a:t>158</a:t>
            </a:r>
            <a:r>
              <a:rPr lang="ja-JP" altLang="ja-JP" sz="2800" dirty="0"/>
              <a:t>条）</a:t>
            </a:r>
            <a:endParaRPr lang="en-US" altLang="ja-JP" sz="2800" dirty="0"/>
          </a:p>
          <a:p>
            <a:endParaRPr lang="en-US" altLang="ja-JP" sz="2800" dirty="0"/>
          </a:p>
          <a:p>
            <a:pPr marL="457200" indent="-457200">
              <a:buFont typeface="Wingdings" panose="05000000000000000000" pitchFamily="2" charset="2"/>
              <a:buChar char="ü"/>
            </a:pPr>
            <a:r>
              <a:rPr lang="ja-JP" altLang="en-US" sz="2800" dirty="0"/>
              <a:t>業</a:t>
            </a:r>
            <a:r>
              <a:rPr lang="ja-JP" altLang="ja-JP" sz="2800" dirty="0"/>
              <a:t>務上堕胎罪・同致死傷罪（刑法</a:t>
            </a:r>
            <a:r>
              <a:rPr lang="en-US" altLang="ja-JP" sz="2800" dirty="0"/>
              <a:t>214</a:t>
            </a:r>
            <a:r>
              <a:rPr lang="ja-JP" altLang="ja-JP" sz="2800" dirty="0"/>
              <a:t>条）</a:t>
            </a:r>
            <a:endParaRPr kumimoji="1" lang="ja-JP" altLang="en-US" sz="2800" dirty="0"/>
          </a:p>
        </p:txBody>
      </p:sp>
      <p:sp>
        <p:nvSpPr>
          <p:cNvPr id="3" name="スライド番号プレースホルダー 2">
            <a:extLst>
              <a:ext uri="{FF2B5EF4-FFF2-40B4-BE49-F238E27FC236}">
                <a16:creationId xmlns:a16="http://schemas.microsoft.com/office/drawing/2014/main" id="{C72F4D1F-D78B-A768-8D90-C3B6F8591CBA}"/>
              </a:ext>
            </a:extLst>
          </p:cNvPr>
          <p:cNvSpPr>
            <a:spLocks noGrp="1"/>
          </p:cNvSpPr>
          <p:nvPr>
            <p:ph type="sldNum" sz="quarter" idx="12"/>
          </p:nvPr>
        </p:nvSpPr>
        <p:spPr/>
        <p:txBody>
          <a:bodyPr/>
          <a:lstStyle/>
          <a:p>
            <a:fld id="{12C4B001-6213-7F41-8673-8D1657D51510}" type="slidenum">
              <a:rPr kumimoji="1" lang="ja-JP" altLang="en-US" smtClean="0"/>
              <a:t>6</a:t>
            </a:fld>
            <a:endParaRPr kumimoji="1" lang="ja-JP" altLang="en-US"/>
          </a:p>
        </p:txBody>
      </p:sp>
    </p:spTree>
    <p:extLst>
      <p:ext uri="{BB962C8B-B14F-4D97-AF65-F5344CB8AC3E}">
        <p14:creationId xmlns:p14="http://schemas.microsoft.com/office/powerpoint/2010/main" val="3400262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171522F-0B92-7D4B-AFC1-25DE6E2DDEE9}"/>
              </a:ext>
            </a:extLst>
          </p:cNvPr>
          <p:cNvSpPr txBox="1"/>
          <p:nvPr/>
        </p:nvSpPr>
        <p:spPr>
          <a:xfrm>
            <a:off x="317152" y="977462"/>
            <a:ext cx="8495772" cy="5078313"/>
          </a:xfrm>
          <a:prstGeom prst="rect">
            <a:avLst/>
          </a:prstGeom>
          <a:noFill/>
        </p:spPr>
        <p:txBody>
          <a:bodyPr wrap="square" rtlCol="0">
            <a:spAutoFit/>
          </a:bodyPr>
          <a:lstStyle/>
          <a:p>
            <a:r>
              <a:rPr kumimoji="1" lang="ja-JP" altLang="en-US" sz="2800" dirty="0"/>
              <a:t>業務上過失致死罪</a:t>
            </a:r>
            <a:r>
              <a:rPr kumimoji="1" lang="en-US" altLang="ja-JP" sz="2800" dirty="0"/>
              <a:t>【</a:t>
            </a:r>
            <a:r>
              <a:rPr kumimoji="1" lang="ja-JP" altLang="en-US" sz="2800" dirty="0"/>
              <a:t>刑法</a:t>
            </a:r>
            <a:r>
              <a:rPr kumimoji="1" lang="en-US" altLang="ja-JP" sz="2800" dirty="0"/>
              <a:t>211</a:t>
            </a:r>
            <a:r>
              <a:rPr kumimoji="1" lang="ja-JP" altLang="en-US" sz="2800" dirty="0"/>
              <a:t>条</a:t>
            </a:r>
            <a:r>
              <a:rPr kumimoji="1" lang="en-US" altLang="ja-JP" sz="2800" dirty="0"/>
              <a:t>】</a:t>
            </a:r>
          </a:p>
          <a:p>
            <a:endParaRPr kumimoji="1" lang="en-US" altLang="ja-JP" sz="2800" dirty="0"/>
          </a:p>
          <a:p>
            <a:r>
              <a:rPr kumimoji="1" lang="ja-JP" altLang="en-US" sz="2800" dirty="0"/>
              <a:t>「業務上必要な注意を怠り、よって人を死傷させた</a:t>
            </a:r>
            <a:endParaRPr kumimoji="1" lang="en-US" altLang="ja-JP" sz="2800" dirty="0"/>
          </a:p>
          <a:p>
            <a:r>
              <a:rPr kumimoji="1" lang="ja-JP" altLang="en-US" sz="2800" dirty="0"/>
              <a:t>者は、</a:t>
            </a:r>
            <a:r>
              <a:rPr kumimoji="1" lang="en-US" altLang="ja-JP" sz="2800" dirty="0"/>
              <a:t>5</a:t>
            </a:r>
            <a:r>
              <a:rPr kumimoji="1" lang="ja-JP" altLang="en-US" sz="2800" dirty="0"/>
              <a:t>年以下の懲役もしくは禁錮または</a:t>
            </a:r>
            <a:r>
              <a:rPr kumimoji="1" lang="en-US" altLang="ja-JP" sz="2800" dirty="0"/>
              <a:t>100</a:t>
            </a:r>
            <a:r>
              <a:rPr kumimoji="1" lang="ja-JP" altLang="en-US" sz="2800" dirty="0"/>
              <a:t>万円以</a:t>
            </a:r>
            <a:endParaRPr kumimoji="1" lang="en-US" altLang="ja-JP" sz="2800" dirty="0"/>
          </a:p>
          <a:p>
            <a:r>
              <a:rPr kumimoji="1" lang="ja-JP" altLang="en-US" sz="2800" dirty="0"/>
              <a:t>下の</a:t>
            </a:r>
            <a:r>
              <a:rPr lang="ja-JP" altLang="en-US" sz="2800" dirty="0"/>
              <a:t>罰金に処する。重大な過失により人を死傷させ</a:t>
            </a:r>
            <a:endParaRPr lang="en-US" altLang="ja-JP" sz="2800" dirty="0"/>
          </a:p>
          <a:p>
            <a:r>
              <a:rPr lang="ja-JP" altLang="en-US" sz="2800" dirty="0"/>
              <a:t>た者も</a:t>
            </a:r>
            <a:r>
              <a:rPr kumimoji="1" lang="ja-JP" altLang="en-US" sz="2800" dirty="0"/>
              <a:t>同様とする。」</a:t>
            </a:r>
            <a:endParaRPr kumimoji="1" lang="en-US" altLang="ja-JP" sz="2800" dirty="0"/>
          </a:p>
          <a:p>
            <a:endParaRPr kumimoji="1" lang="en-US" altLang="ja-JP" sz="2800" dirty="0"/>
          </a:p>
          <a:p>
            <a:r>
              <a:rPr lang="ja-JP" altLang="en-US" sz="2800" dirty="0"/>
              <a:t>＊刑事上の過失・・刑事処罰に値するほどの注意義務</a:t>
            </a:r>
            <a:endParaRPr lang="en-US" altLang="ja-JP" sz="2800" dirty="0"/>
          </a:p>
          <a:p>
            <a:r>
              <a:rPr lang="ja-JP" altLang="en-US" sz="2800" dirty="0"/>
              <a:t>　　　　　　　　　　　　違反（民事上の過失より明確に注意</a:t>
            </a:r>
            <a:endParaRPr lang="en-US" altLang="ja-JP" sz="2800" dirty="0"/>
          </a:p>
          <a:p>
            <a:r>
              <a:rPr lang="ja-JP" altLang="en-US" sz="2800" dirty="0"/>
              <a:t>　　　　　　　　　　　　義務違反と言い得るもの）　　　　　　　　</a:t>
            </a:r>
            <a:endParaRPr kumimoji="1" lang="ja-JP" altLang="en-US" sz="2800" dirty="0"/>
          </a:p>
          <a:p>
            <a:endParaRPr kumimoji="1" lang="ja-JP" altLang="en-US" sz="4000" dirty="0"/>
          </a:p>
        </p:txBody>
      </p:sp>
      <p:sp>
        <p:nvSpPr>
          <p:cNvPr id="3" name="スライド番号プレースホルダー 2">
            <a:extLst>
              <a:ext uri="{FF2B5EF4-FFF2-40B4-BE49-F238E27FC236}">
                <a16:creationId xmlns:a16="http://schemas.microsoft.com/office/drawing/2014/main" id="{F80D6953-6C09-0DD1-F58A-3D388A55C739}"/>
              </a:ext>
            </a:extLst>
          </p:cNvPr>
          <p:cNvSpPr>
            <a:spLocks noGrp="1"/>
          </p:cNvSpPr>
          <p:nvPr>
            <p:ph type="sldNum" sz="quarter" idx="12"/>
          </p:nvPr>
        </p:nvSpPr>
        <p:spPr/>
        <p:txBody>
          <a:bodyPr/>
          <a:lstStyle/>
          <a:p>
            <a:fld id="{12C4B001-6213-7F41-8673-8D1657D51510}" type="slidenum">
              <a:rPr kumimoji="1" lang="ja-JP" altLang="en-US" smtClean="0"/>
              <a:t>7</a:t>
            </a:fld>
            <a:endParaRPr kumimoji="1" lang="ja-JP" altLang="en-US"/>
          </a:p>
        </p:txBody>
      </p:sp>
    </p:spTree>
    <p:extLst>
      <p:ext uri="{BB962C8B-B14F-4D97-AF65-F5344CB8AC3E}">
        <p14:creationId xmlns:p14="http://schemas.microsoft.com/office/powerpoint/2010/main" val="3195875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4492E3E-951B-2B47-95AE-2EFE05DFD50A}"/>
              </a:ext>
            </a:extLst>
          </p:cNvPr>
          <p:cNvSpPr txBox="1"/>
          <p:nvPr/>
        </p:nvSpPr>
        <p:spPr>
          <a:xfrm>
            <a:off x="181303" y="94592"/>
            <a:ext cx="8686800" cy="6555641"/>
          </a:xfrm>
          <a:prstGeom prst="rect">
            <a:avLst/>
          </a:prstGeom>
          <a:noFill/>
        </p:spPr>
        <p:txBody>
          <a:bodyPr wrap="square" rtlCol="0">
            <a:spAutoFit/>
          </a:bodyPr>
          <a:lstStyle/>
          <a:p>
            <a:r>
              <a:rPr kumimoji="1" lang="ja-JP" altLang="en-US" sz="2800" dirty="0"/>
              <a:t>＊主な刑事裁判例</a:t>
            </a:r>
            <a:endParaRPr kumimoji="1" lang="en-US" altLang="ja-JP" sz="2800" dirty="0"/>
          </a:p>
          <a:p>
            <a:endParaRPr lang="en-US" altLang="ja-JP" sz="2800" dirty="0"/>
          </a:p>
          <a:p>
            <a:r>
              <a:rPr kumimoji="1" lang="ja-JP" altLang="en-US" sz="2800" dirty="0"/>
              <a:t>・都立広尾病院事件（東京地裁平成</a:t>
            </a:r>
            <a:r>
              <a:rPr kumimoji="1" lang="en-US" altLang="ja-JP" sz="2800" dirty="0"/>
              <a:t>12</a:t>
            </a:r>
            <a:r>
              <a:rPr kumimoji="1" lang="ja-JP" altLang="en-US" sz="2800" dirty="0"/>
              <a:t>年</a:t>
            </a:r>
            <a:r>
              <a:rPr kumimoji="1" lang="en-US" altLang="ja-JP" sz="2800" dirty="0"/>
              <a:t>12</a:t>
            </a:r>
            <a:r>
              <a:rPr kumimoji="1" lang="ja-JP" altLang="en-US" sz="2800" dirty="0"/>
              <a:t>月</a:t>
            </a:r>
            <a:r>
              <a:rPr kumimoji="1" lang="en-US" altLang="ja-JP" sz="2800" dirty="0"/>
              <a:t>27</a:t>
            </a:r>
            <a:r>
              <a:rPr kumimoji="1" lang="ja-JP" altLang="en-US" sz="2800" dirty="0"/>
              <a:t>日）</a:t>
            </a:r>
            <a:endParaRPr kumimoji="1" lang="en-US" altLang="ja-JP" sz="2800" dirty="0"/>
          </a:p>
          <a:p>
            <a:r>
              <a:rPr lang="ja-JP" altLang="en-US" sz="2800" dirty="0"/>
              <a:t>　→看護師</a:t>
            </a:r>
            <a:r>
              <a:rPr lang="en-US" altLang="ja-JP" sz="2800" dirty="0"/>
              <a:t>2</a:t>
            </a:r>
            <a:r>
              <a:rPr lang="ja-JP" altLang="en-US" sz="2800" dirty="0"/>
              <a:t>名に対し禁錮判決（執行猶予付き）</a:t>
            </a:r>
            <a:endParaRPr lang="en-US" altLang="ja-JP" sz="2800" dirty="0"/>
          </a:p>
          <a:p>
            <a:endParaRPr kumimoji="1" lang="en-US" altLang="ja-JP" sz="2800" dirty="0"/>
          </a:p>
          <a:p>
            <a:r>
              <a:rPr lang="ja-JP" altLang="en-US" sz="2800" dirty="0"/>
              <a:t>・横浜市立大学附属病院患者取り違え事件</a:t>
            </a:r>
            <a:endParaRPr lang="en-US" altLang="ja-JP" sz="2800" dirty="0"/>
          </a:p>
          <a:p>
            <a:r>
              <a:rPr lang="ja-JP" altLang="en-US" sz="2800" dirty="0"/>
              <a:t>（最高裁　</a:t>
            </a:r>
            <a:r>
              <a:rPr lang="en-US" altLang="ja-JP" sz="2800" dirty="0"/>
              <a:t>H19.3.26</a:t>
            </a:r>
            <a:r>
              <a:rPr lang="ja-JP" altLang="en-US" sz="2800" dirty="0"/>
              <a:t>判決）</a:t>
            </a:r>
            <a:endParaRPr lang="en-US" altLang="ja-JP" sz="2800" dirty="0"/>
          </a:p>
          <a:p>
            <a:r>
              <a:rPr kumimoji="1" lang="ja-JP" altLang="en-US" sz="2800" dirty="0"/>
              <a:t>　→看護師</a:t>
            </a:r>
            <a:r>
              <a:rPr kumimoji="1" lang="en-US" altLang="ja-JP" sz="2800" dirty="0"/>
              <a:t>2</a:t>
            </a:r>
            <a:r>
              <a:rPr kumimoji="1" lang="ja-JP" altLang="en-US" sz="2800" dirty="0"/>
              <a:t>名に対し禁錮判決（執行猶予付き）、</a:t>
            </a:r>
            <a:endParaRPr kumimoji="1" lang="en-US" altLang="ja-JP" sz="2800" dirty="0"/>
          </a:p>
          <a:p>
            <a:r>
              <a:rPr kumimoji="1" lang="ja-JP" altLang="en-US" sz="2800" dirty="0"/>
              <a:t>　　 罰金刑判決</a:t>
            </a:r>
            <a:endParaRPr kumimoji="1" lang="en-US" altLang="ja-JP" sz="2800" dirty="0"/>
          </a:p>
          <a:p>
            <a:endParaRPr lang="en-US" altLang="ja-JP" sz="2800" dirty="0"/>
          </a:p>
          <a:p>
            <a:r>
              <a:rPr kumimoji="1" lang="ja-JP" altLang="en-US" sz="2800" dirty="0"/>
              <a:t>・福島県立大野病院事件（福島地裁</a:t>
            </a:r>
            <a:r>
              <a:rPr kumimoji="1" lang="en-US" altLang="ja-JP" sz="2800" dirty="0"/>
              <a:t>H20</a:t>
            </a:r>
            <a:r>
              <a:rPr lang="en-US" altLang="ja-JP" sz="2800" dirty="0"/>
              <a:t>.</a:t>
            </a:r>
            <a:r>
              <a:rPr kumimoji="1" lang="en-US" altLang="ja-JP" sz="2800" dirty="0"/>
              <a:t>8</a:t>
            </a:r>
            <a:r>
              <a:rPr lang="en-US" altLang="ja-JP" sz="2800" dirty="0"/>
              <a:t>.</a:t>
            </a:r>
            <a:r>
              <a:rPr kumimoji="1" lang="en-US" altLang="ja-JP" sz="2800" dirty="0"/>
              <a:t>20</a:t>
            </a:r>
            <a:r>
              <a:rPr lang="ja-JP" altLang="en-US" sz="2800" dirty="0"/>
              <a:t>判決</a:t>
            </a:r>
            <a:r>
              <a:rPr kumimoji="1" lang="ja-JP" altLang="en-US" sz="2800" dirty="0"/>
              <a:t>）</a:t>
            </a:r>
            <a:endParaRPr kumimoji="1" lang="en-US" altLang="ja-JP" sz="2800" dirty="0"/>
          </a:p>
          <a:p>
            <a:r>
              <a:rPr lang="ja-JP" altLang="en-US" sz="2800" dirty="0"/>
              <a:t>　→医師に対し無罪判決</a:t>
            </a:r>
            <a:endParaRPr lang="en-US" altLang="ja-JP" sz="2800" dirty="0"/>
          </a:p>
          <a:p>
            <a:endParaRPr kumimoji="1" lang="en-US" altLang="ja-JP" sz="2800" dirty="0"/>
          </a:p>
          <a:p>
            <a:r>
              <a:rPr lang="ja-JP" altLang="en-US" sz="2800" dirty="0"/>
              <a:t>・杏林大学病院当直医割り箸過誤事件</a:t>
            </a:r>
            <a:endParaRPr lang="en-US" altLang="ja-JP" sz="2800" dirty="0"/>
          </a:p>
          <a:p>
            <a:r>
              <a:rPr lang="ja-JP" altLang="en-US" sz="2800" dirty="0"/>
              <a:t>（東京高裁　</a:t>
            </a:r>
            <a:r>
              <a:rPr lang="en-US" altLang="ja-JP" sz="2800" dirty="0"/>
              <a:t>H20.11.20</a:t>
            </a:r>
            <a:r>
              <a:rPr lang="ja-JP" altLang="en-US" sz="2800" dirty="0"/>
              <a:t>判決）</a:t>
            </a:r>
            <a:r>
              <a:rPr lang="en-US" altLang="ja-JP" sz="2800" dirty="0"/>
              <a:t> </a:t>
            </a:r>
            <a:r>
              <a:rPr kumimoji="1" lang="ja-JP" altLang="en-US" sz="2800" dirty="0"/>
              <a:t>→医師に対し無罪判決</a:t>
            </a:r>
          </a:p>
        </p:txBody>
      </p:sp>
      <p:sp>
        <p:nvSpPr>
          <p:cNvPr id="3" name="スライド番号プレースホルダー 2">
            <a:extLst>
              <a:ext uri="{FF2B5EF4-FFF2-40B4-BE49-F238E27FC236}">
                <a16:creationId xmlns:a16="http://schemas.microsoft.com/office/drawing/2014/main" id="{0C7F4EA8-23DC-8B19-60D1-2D5E8482AFD1}"/>
              </a:ext>
            </a:extLst>
          </p:cNvPr>
          <p:cNvSpPr>
            <a:spLocks noGrp="1"/>
          </p:cNvSpPr>
          <p:nvPr>
            <p:ph type="sldNum" sz="quarter" idx="12"/>
          </p:nvPr>
        </p:nvSpPr>
        <p:spPr/>
        <p:txBody>
          <a:bodyPr/>
          <a:lstStyle/>
          <a:p>
            <a:fld id="{12C4B001-6213-7F41-8673-8D1657D51510}" type="slidenum">
              <a:rPr kumimoji="1" lang="ja-JP" altLang="en-US" smtClean="0"/>
              <a:t>8</a:t>
            </a:fld>
            <a:endParaRPr kumimoji="1" lang="ja-JP" altLang="en-US"/>
          </a:p>
        </p:txBody>
      </p:sp>
    </p:spTree>
    <p:extLst>
      <p:ext uri="{BB962C8B-B14F-4D97-AF65-F5344CB8AC3E}">
        <p14:creationId xmlns:p14="http://schemas.microsoft.com/office/powerpoint/2010/main" val="4094312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EEEDA72-CA02-9842-B29F-C3E3BBBBE3DF}"/>
              </a:ext>
            </a:extLst>
          </p:cNvPr>
          <p:cNvSpPr txBox="1"/>
          <p:nvPr/>
        </p:nvSpPr>
        <p:spPr>
          <a:xfrm>
            <a:off x="197070" y="1497890"/>
            <a:ext cx="8229600" cy="2677656"/>
          </a:xfrm>
          <a:prstGeom prst="rect">
            <a:avLst/>
          </a:prstGeom>
          <a:noFill/>
        </p:spPr>
        <p:txBody>
          <a:bodyPr wrap="square" rtlCol="0">
            <a:spAutoFit/>
          </a:bodyPr>
          <a:lstStyle/>
          <a:p>
            <a:r>
              <a:rPr kumimoji="1" lang="ja-JP" altLang="en-US" sz="2800" dirty="0"/>
              <a:t>秘密漏示罪</a:t>
            </a:r>
            <a:r>
              <a:rPr kumimoji="1" lang="en-US" altLang="ja-JP" sz="2800" dirty="0"/>
              <a:t>【</a:t>
            </a:r>
            <a:r>
              <a:rPr kumimoji="1" lang="ja-JP" altLang="en-US" sz="2800" dirty="0"/>
              <a:t>刑法</a:t>
            </a:r>
            <a:r>
              <a:rPr kumimoji="1" lang="en-US" altLang="ja-JP" sz="2800" dirty="0"/>
              <a:t>134</a:t>
            </a:r>
            <a:r>
              <a:rPr kumimoji="1" lang="ja-JP" altLang="en-US" sz="2800" dirty="0"/>
              <a:t>条</a:t>
            </a:r>
            <a:r>
              <a:rPr kumimoji="1" lang="en-US" altLang="ja-JP" sz="2800" dirty="0"/>
              <a:t>1</a:t>
            </a:r>
            <a:r>
              <a:rPr kumimoji="1" lang="ja-JP" altLang="en-US" sz="2800" dirty="0"/>
              <a:t>項</a:t>
            </a:r>
            <a:r>
              <a:rPr kumimoji="1" lang="en-US" altLang="ja-JP" sz="2800" dirty="0"/>
              <a:t>】</a:t>
            </a:r>
            <a:endParaRPr kumimoji="1" lang="ja-JP" altLang="en-US" sz="2800" dirty="0"/>
          </a:p>
          <a:p>
            <a:endParaRPr lang="en-US" altLang="ja-JP" sz="2800" dirty="0"/>
          </a:p>
          <a:p>
            <a:r>
              <a:rPr lang="ja-JP" altLang="ja-JP" sz="2800" dirty="0"/>
              <a:t>「医師、薬剤師・・助産師・・が、正当な理由がないのに、その業務上取り扱ったことについて知り得た人の秘密を漏らしたときは、</a:t>
            </a:r>
            <a:r>
              <a:rPr lang="en-US" altLang="ja-JP" sz="2800" dirty="0"/>
              <a:t>6</a:t>
            </a:r>
            <a:r>
              <a:rPr lang="ja-JP" altLang="en-US" sz="2800" dirty="0"/>
              <a:t>ヶ月</a:t>
            </a:r>
            <a:r>
              <a:rPr lang="ja-JP" altLang="ja-JP" sz="2800" dirty="0"/>
              <a:t>以下の禁錮または</a:t>
            </a:r>
            <a:r>
              <a:rPr lang="en-US" altLang="ja-JP" sz="2800" dirty="0"/>
              <a:t>10</a:t>
            </a:r>
            <a:r>
              <a:rPr lang="ja-JP" altLang="ja-JP" sz="2800" dirty="0"/>
              <a:t>万円以下の罰金に処する」</a:t>
            </a:r>
            <a:r>
              <a:rPr lang="ja-JP" altLang="en-US" sz="2800" dirty="0"/>
              <a:t>　　　　　　　　</a:t>
            </a:r>
            <a:endParaRPr kumimoji="1" lang="ja-JP" altLang="en-US" sz="2800" dirty="0"/>
          </a:p>
        </p:txBody>
      </p:sp>
      <p:sp>
        <p:nvSpPr>
          <p:cNvPr id="2" name="スライド番号プレースホルダー 1">
            <a:extLst>
              <a:ext uri="{FF2B5EF4-FFF2-40B4-BE49-F238E27FC236}">
                <a16:creationId xmlns:a16="http://schemas.microsoft.com/office/drawing/2014/main" id="{AF9A9CAA-6A6C-CAAC-D601-7929AACA2BF1}"/>
              </a:ext>
            </a:extLst>
          </p:cNvPr>
          <p:cNvSpPr>
            <a:spLocks noGrp="1"/>
          </p:cNvSpPr>
          <p:nvPr>
            <p:ph type="sldNum" sz="quarter" idx="12"/>
          </p:nvPr>
        </p:nvSpPr>
        <p:spPr/>
        <p:txBody>
          <a:bodyPr/>
          <a:lstStyle/>
          <a:p>
            <a:fld id="{12C4B001-6213-7F41-8673-8D1657D51510}" type="slidenum">
              <a:rPr kumimoji="1" lang="ja-JP" altLang="en-US" smtClean="0"/>
              <a:t>9</a:t>
            </a:fld>
            <a:endParaRPr kumimoji="1" lang="ja-JP" altLang="en-US"/>
          </a:p>
        </p:txBody>
      </p:sp>
    </p:spTree>
    <p:extLst>
      <p:ext uri="{BB962C8B-B14F-4D97-AF65-F5344CB8AC3E}">
        <p14:creationId xmlns:p14="http://schemas.microsoft.com/office/powerpoint/2010/main" val="898713837"/>
      </p:ext>
    </p:extLst>
  </p:cSld>
  <p:clrMapOvr>
    <a:masterClrMapping/>
  </p:clrMapOvr>
</p:sld>
</file>

<file path=ppt/theme/theme1.xml><?xml version="1.0" encoding="utf-8"?>
<a:theme xmlns:a="http://schemas.openxmlformats.org/drawingml/2006/main" name="しずく">
  <a:themeElements>
    <a:clrScheme name="しずく">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しず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しず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しずく</Template>
  <TotalTime>1430</TotalTime>
  <Words>4909</Words>
  <Application>Microsoft Office PowerPoint</Application>
  <PresentationFormat>画面に合わせる (4:3)</PresentationFormat>
  <Paragraphs>573</Paragraphs>
  <Slides>57</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57</vt:i4>
      </vt:variant>
    </vt:vector>
  </HeadingPairs>
  <TitlesOfParts>
    <vt:vector size="66" baseType="lpstr">
      <vt:lpstr>CIDFont+F1</vt:lpstr>
      <vt:lpstr>CIDFont+F4</vt:lpstr>
      <vt:lpstr>ＭＳ ゴシック</vt:lpstr>
      <vt:lpstr>游ゴシック</vt:lpstr>
      <vt:lpstr>游明朝</vt:lpstr>
      <vt:lpstr>Arial</vt:lpstr>
      <vt:lpstr>Tw Cen MT</vt:lpstr>
      <vt:lpstr>Wingdings</vt:lpstr>
      <vt:lpstr>しずく</vt:lpstr>
      <vt:lpstr>  医療安全とリスクコミュニケーション  </vt:lpstr>
      <vt:lpstr>　　　　　　　　　　ミニレクチャー  ・医療紛争に関する法制度  ・診断関連エラー ・RCA分析  ・医療安全対応（医療事故調査報告書） ・紛争対応（説明文書）   </vt:lpstr>
      <vt:lpstr>　　　　　　　　　　ミニレクチャー  ・医療紛争に関する法制度  ・診断関連エラー ・RCA分析  ・医療安全対応（医療事故調査報告書） ・紛争対応（説明文書）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医療水準  「診療当時のいわゆる臨床医学の実践における医療水準」 法律に明確に記載されている概念ではなく、これまでの判例の集積を通じて確立された概念。  「当該医療機関においてその知見を有することを期待することが相当と認められるもの」(最高裁H7.6.9判決） →医療機関の性格、所在地域の医療環境の特性等の 諸般の事情を考慮＋診療ガイドライン、添付文書、医学文献、意見書など、当該事例の医療水準の決定に資する様々な証拠を提出することにより、裁判所がその証拠等を斟酌して判断。 </vt:lpstr>
      <vt:lpstr>PowerPoint プレゼンテーション</vt:lpstr>
      <vt:lpstr>PowerPoint プレゼンテーション</vt:lpstr>
      <vt:lpstr>PowerPoint プレゼンテーション</vt:lpstr>
      <vt:lpstr>手術の際の過失の判断ポイント  ・適応 ・インフォームドコンセント ・手技 　　経験、指導体制 　　ルール/ルールの遵守 ・急変時の対応 　</vt:lpstr>
      <vt:lpstr>PowerPoint プレゼンテーション</vt:lpstr>
      <vt:lpstr>PowerPoint プレゼンテーション</vt:lpstr>
      <vt:lpstr>PowerPoint プレゼンテーション</vt:lpstr>
      <vt:lpstr>PowerPoint プレゼンテーション</vt:lpstr>
      <vt:lpstr>　　　　　　　　　ミニレクチャー  ・医療紛争に関する法制度  ・診断関連エラー ・RCA分析  ・医療安全対応（医療事故調査報告書） ・紛争対応（説明文書） </vt:lpstr>
      <vt:lpstr>　診断関連エラーとは？（National Academy of Medicine : NAM(2015))</vt:lpstr>
      <vt:lpstr>　診断関連エラー(Diagnostic Errors)の主な要因　　　　　　　</vt:lpstr>
      <vt:lpstr>よく見られる認知バイアスの例（①から④）</vt:lpstr>
      <vt:lpstr>よく見られる認知バイアスの例（⑤から⑦）</vt:lpstr>
      <vt:lpstr>　システム関連エラーの内容と例</vt:lpstr>
      <vt:lpstr>　システム関連エラーの内容と例（続き）</vt:lpstr>
      <vt:lpstr>RCA：Root cause analysis 根本原因分析</vt:lpstr>
      <vt:lpstr>Fishbone　diagram</vt:lpstr>
      <vt:lpstr>Fishbone　diagram（具体例）</vt:lpstr>
      <vt:lpstr>　　　　　　　　　ミニレクチャー  ・医療紛争に関する法制度  ・診断関連エラー ・RCA分析  ・医療安全対応（医療事故調査報告書） ・紛争対応（説明文書） </vt:lpstr>
      <vt:lpstr>有害事象時の対応の流れ</vt:lpstr>
      <vt:lpstr>有害事象時の対応の流れ</vt:lpstr>
      <vt:lpstr>医療事故調査</vt:lpstr>
      <vt:lpstr>医療事故調査(院内調査)の調査項目・方法 </vt:lpstr>
      <vt:lpstr>　事故調査報告書作成の注意点</vt:lpstr>
      <vt:lpstr>　報告事項</vt:lpstr>
      <vt:lpstr>有害事象に対する対応（紛争対応）</vt:lpstr>
      <vt:lpstr>紛争対応のポイント</vt:lpstr>
      <vt:lpstr>相手方主張を踏まえた紛争対応のポイント</vt:lpstr>
      <vt:lpstr>　　事実関係確認のポイント</vt:lpstr>
      <vt:lpstr>　事実確認の具体例（過失）</vt:lpstr>
      <vt:lpstr>　　回答書の作成の留意点</vt:lpstr>
      <vt:lpstr>　　              　主張反論（過失①）</vt:lpstr>
      <vt:lpstr>　　           　主張反論（過失②）</vt:lpstr>
      <vt:lpstr> 主張反論（因果関係）</vt:lpstr>
      <vt:lpstr>内容証明郵便の活用・作成方法</vt:lpstr>
      <vt:lpstr>内容証明郵便（e内容証明）の作成方法</vt:lpstr>
      <vt:lpstr>内容証明郵便を活用すべきケース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清水 聡志</dc:creator>
  <cp:lastModifiedBy>法学 浜医</cp:lastModifiedBy>
  <cp:revision>61</cp:revision>
  <cp:lastPrinted>2024-08-28T07:05:12Z</cp:lastPrinted>
  <dcterms:created xsi:type="dcterms:W3CDTF">2023-08-24T10:57:48Z</dcterms:created>
  <dcterms:modified xsi:type="dcterms:W3CDTF">2024-08-28T08:58:47Z</dcterms:modified>
</cp:coreProperties>
</file>